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9" r:id="rId4"/>
    <p:sldId id="270" r:id="rId5"/>
    <p:sldId id="258" r:id="rId6"/>
    <p:sldId id="265" r:id="rId7"/>
    <p:sldId id="271" r:id="rId8"/>
    <p:sldId id="266" r:id="rId9"/>
    <p:sldId id="279" r:id="rId10"/>
    <p:sldId id="264" r:id="rId11"/>
    <p:sldId id="256" r:id="rId12"/>
    <p:sldId id="263" r:id="rId13"/>
    <p:sldId id="260" r:id="rId14"/>
    <p:sldId id="262" r:id="rId15"/>
    <p:sldId id="277" r:id="rId16"/>
    <p:sldId id="280" r:id="rId17"/>
    <p:sldId id="281" r:id="rId18"/>
    <p:sldId id="261" r:id="rId19"/>
    <p:sldId id="272" r:id="rId20"/>
    <p:sldId id="275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B3014-12CB-4748-A607-01C223B29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90%D1%80%D0%B0%D0%B1%D1%81%D0%BA%D0%B8%D0%B9_%D1%8F%D0%B7%D1%8B%D0%BA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stat8.blog.ru/lr/091517bce41882173031fd8b4bd385d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571480"/>
            <a:ext cx="6480048" cy="46434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Катаева Ольга Юрьевна</a:t>
            </a:r>
          </a:p>
          <a:p>
            <a:pPr algn="ctr"/>
            <a:endParaRPr lang="ru-RU" sz="40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МКОУ ГО Заречный СОШ № 7</a:t>
            </a:r>
          </a:p>
          <a:p>
            <a:pPr algn="just"/>
            <a:r>
              <a:rPr lang="ru-RU" sz="2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 углублённым изучением музыки и изобразительного искусства</a:t>
            </a:r>
            <a:endParaRPr lang="ru-RU" sz="26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714488"/>
            <a:ext cx="4572000" cy="50006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   </a:t>
            </a:r>
            <a:r>
              <a:rPr lang="ru-RU" sz="44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Рели́гия</a:t>
            </a:r>
            <a:r>
              <a:rPr lang="ru-RU" sz="4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— особая форма осознания мира, обусловленная верой в сверхъестественное, включающая в себя свод моральных норм и типов поведения, обрядов, культовых действий и объединение людей в организации (церковь, религиозную общину)</a:t>
            </a:r>
          </a:p>
        </p:txBody>
      </p:sp>
      <p:pic>
        <p:nvPicPr>
          <p:cNvPr id="5" name="Рисунок 4" descr="b50561fcd061[1]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214290"/>
            <a:ext cx="3810000" cy="6461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</a:t>
            </a:r>
          </a:p>
          <a:p>
            <a:pPr algn="ctr"/>
            <a:r>
              <a:rPr lang="ru-RU" sz="34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основы мировых религиозных культур</a:t>
            </a:r>
            <a:endParaRPr lang="ru-RU" sz="34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SAM_08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214290"/>
            <a:ext cx="4971995" cy="6343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Что Вы можете сказать об этом мальчике ?</a:t>
            </a:r>
            <a:endParaRPr lang="ru-RU" sz="35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385175" cy="1428760"/>
          </a:xfrm>
        </p:spPr>
        <p:txBody>
          <a:bodyPr>
            <a:noAutofit/>
          </a:bodyPr>
          <a:lstStyle/>
          <a:p>
            <a:r>
              <a:rPr lang="ru-RU" sz="44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Исла́м</a:t>
            </a:r>
            <a:r>
              <a:rPr lang="ru-RU" sz="3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(араб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  <a:hlinkClick r:id="rId2" tooltip="Арабский язык"/>
              </a:rPr>
              <a:t>.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  <a:r>
              <a:rPr lang="ar-SA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  <a:cs typeface="Arial" charset="0"/>
              </a:rPr>
              <a:t>إسلام</a:t>
            </a:r>
            <a:r>
              <a:rPr lang="ru-RU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‎ — монотеистическая мировая религия. Слово «ислам» переводится как «покорность», «подчинение» (законам Аллаха).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2952728"/>
            <a:ext cx="3429024" cy="390527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  <a:defRPr/>
            </a:pPr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В шариатской терминологии ислам — это полное, абсолютное единобожие, подчинение Аллаху, его приказам и запретам, отстранение от многобожия. Приверженцев ислама называют мусульманами.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4035" name="Содержимое 4" descr="Ислам молитве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00430" y="2571744"/>
            <a:ext cx="5364480" cy="402336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59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исламской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321468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857208"/>
            <a:ext cx="5072061" cy="6000792"/>
          </a:xfrm>
          <a:ln>
            <a:solidFill>
              <a:schemeClr val="tx1">
                <a:lumMod val="50000"/>
              </a:schemeClr>
            </a:solidFill>
          </a:ln>
        </p:spPr>
        <p:txBody>
          <a:bodyPr rtlCol="0">
            <a:normAutofit lnSpcReduction="1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Иудаи́зм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,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иуде́йство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др.-греч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.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Ἰουδαϊσμός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), «иудейская религия» (от названия колена Иуды, давшее название Иудейскому царству, а затем, начиная с эпохи Второго Храма, стало общим названием еврейского народа —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ивр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. יהודה‎) 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—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религиозное, национальное и этическое мировоззрение еврейского народа, самая древняя из трёх основных монотеистических религий человечества.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0"/>
            <a:ext cx="5857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иудейской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596" y="928670"/>
            <a:ext cx="4338667" cy="592933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Буддизм</a:t>
            </a:r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-учение о человеке, который обрел абсолютную мудрость без какого- либо Божественного Откровения, путем собственного размышления.</a:t>
            </a: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</a:br>
            <a:endParaRPr lang="ru-RU" sz="3600" dirty="0" smtClean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</a:endParaRP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1142984"/>
            <a:ext cx="4000001" cy="54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14346" y="0"/>
            <a:ext cx="95462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буддийской культуры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857364"/>
            <a:ext cx="3913185" cy="143192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Домашнее задание: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7" y="3164681"/>
            <a:ext cx="47863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Подобрать изображения 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православных храмов,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оформить в презентацию</a:t>
            </a: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Рисунок 6" descr="SAM_01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0034" y="357166"/>
            <a:ext cx="3857652" cy="6215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14810" y="0"/>
            <a:ext cx="4929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православной культуры</a:t>
            </a:r>
            <a:endParaRPr lang="ru-RU" sz="36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5175" cy="6841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Православная культура: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Рисунок 4" descr="kim_bigru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00108"/>
            <a:ext cx="2875884" cy="5500726"/>
          </a:xfrm>
          <a:prstGeom prst="rect">
            <a:avLst/>
          </a:prstGeom>
        </p:spPr>
      </p:pic>
      <p:pic>
        <p:nvPicPr>
          <p:cNvPr id="7" name="Рисунок 6" descr="В коломне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786050" y="1000108"/>
            <a:ext cx="3214710" cy="5463540"/>
          </a:xfrm>
          <a:prstGeom prst="rect">
            <a:avLst/>
          </a:prstGeom>
        </p:spPr>
      </p:pic>
      <p:pic>
        <p:nvPicPr>
          <p:cNvPr id="8" name="Рисунок 7" descr="kirill_mefodij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00750" y="1000108"/>
            <a:ext cx="3143250" cy="5500726"/>
          </a:xfrm>
          <a:prstGeom prst="rect">
            <a:avLst/>
          </a:prstGeom>
        </p:spPr>
      </p:pic>
      <p:pic>
        <p:nvPicPr>
          <p:cNvPr id="14" name="Рисунок 13" descr="79720290_getImage__29_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428992" y="4572000"/>
            <a:ext cx="2057400" cy="228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72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Работа с печатным текстом:</a:t>
            </a:r>
          </a:p>
          <a:p>
            <a:endParaRPr lang="ru-RU" sz="1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Что Вы знаете по этой теме?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Прочитайте текст и проставьте знаки: +, </a:t>
            </a:r>
            <a:r>
              <a:rPr lang="en-US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v</a:t>
            </a: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, -, ?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Что Вы уже знали, что узнали нового, </a:t>
            </a:r>
          </a:p>
          <a:p>
            <a:r>
              <a:rPr lang="ru-RU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 чем не согласны, у вас появились вопросы?</a:t>
            </a:r>
            <a:endParaRPr lang="ru-RU" sz="28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5780782"/>
            <a:ext cx="49023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Домашнее задание:</a:t>
            </a:r>
          </a:p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ИКТ, творческий проект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7" name="Рисунок 6" descr="301434_SkqDA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57422" y="2786058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1357298"/>
            <a:ext cx="4500562" cy="7143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Этика -</a:t>
            </a:r>
            <a:r>
              <a:rPr lang="ru-RU" sz="4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000216"/>
            <a:ext cx="4500562" cy="4857784"/>
          </a:xfrm>
        </p:spPr>
        <p:txBody>
          <a:bodyPr>
            <a:normAutofit fontScale="85000" lnSpcReduction="10000"/>
          </a:bodyPr>
          <a:lstStyle/>
          <a:p>
            <a:pPr algn="ctr" eaLnBrk="1" hangingPunct="1">
              <a:buNone/>
            </a:pPr>
            <a:r>
              <a:rPr lang="ru-RU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это практическая философия, наука о морали и нравственности как специфических способах гармонизации отношений социальных субъектов в целях сохранения общественного целого как необходимого условия их жизнедеятельности и обеспечения общественного и</a:t>
            </a:r>
            <a:r>
              <a:rPr lang="ru-RU" sz="24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aramond" pitchFamily="18" charset="0"/>
              </a:rPr>
              <a:t>личного блага.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4" name="Picture 5" descr="Картинка 1 из 1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14290"/>
            <a:ext cx="4430774" cy="64294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3439" y="0"/>
            <a:ext cx="45005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Модуль: основы светской этики</a:t>
            </a:r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NK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4282" y="940118"/>
            <a:ext cx="4572000" cy="5917882"/>
          </a:xfrm>
        </p:spPr>
      </p:pic>
      <p:pic>
        <p:nvPicPr>
          <p:cNvPr id="6" name="Рисунок 5" descr="4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952500"/>
            <a:ext cx="4216400" cy="590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0"/>
            <a:ext cx="542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Учебник:</a:t>
            </a:r>
            <a:endParaRPr lang="ru-RU" sz="48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ОРКСЭ:</a:t>
            </a:r>
            <a:endParaRPr lang="ru-RU" sz="54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Урок для родителей.</a:t>
            </a:r>
          </a:p>
          <a:p>
            <a:pPr algn="just">
              <a:buNone/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Знакомство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 модулями курса ОРКСЭ,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спецификой работы с информацией (текстом,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иллюстрацией),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особенностями домашнего задания (творческая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проектная деятельность, ИКТ и др.)</a:t>
            </a:r>
          </a:p>
          <a:p>
            <a:pPr algn="just">
              <a:buNone/>
            </a:pPr>
            <a:endParaRPr lang="ru-RU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Презентация учебника «Я в мире людей»</a:t>
            </a:r>
            <a:r>
              <a:rPr lang="ru-RU" sz="2400" dirty="0" smtClean="0">
                <a:latin typeface="Georgia" pitchFamily="18" charset="0"/>
              </a:rPr>
              <a:t>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41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Что такое этика? Виды искусства: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NK3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850392"/>
            <a:ext cx="4599432" cy="6007608"/>
          </a:xfrm>
        </p:spPr>
      </p:pic>
      <p:pic>
        <p:nvPicPr>
          <p:cNvPr id="6" name="Рисунок 5" descr="DNK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4568" y="850392"/>
            <a:ext cx="4599432" cy="60076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6127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Глава 6. Религия – часть культуры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DNK9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850392"/>
            <a:ext cx="4599432" cy="6007608"/>
          </a:xfrm>
        </p:spPr>
      </p:pic>
      <p:pic>
        <p:nvPicPr>
          <p:cNvPr id="8" name="Рисунок 7" descr="DNK6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4568" y="850392"/>
            <a:ext cx="4599432" cy="60076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68419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Книжная полка (притча):</a:t>
            </a:r>
            <a:endParaRPr lang="ru-RU" sz="44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NK9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0" y="850392"/>
            <a:ext cx="4599432" cy="6007608"/>
          </a:xfrm>
        </p:spPr>
      </p:pic>
      <p:pic>
        <p:nvPicPr>
          <p:cNvPr id="7" name="Рисунок 6" descr="DNK9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44568" y="850392"/>
            <a:ext cx="4599432" cy="60076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563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Словари: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4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5960" y="852488"/>
            <a:ext cx="4638040" cy="6005512"/>
          </a:xfrm>
        </p:spPr>
      </p:pic>
      <p:pic>
        <p:nvPicPr>
          <p:cNvPr id="6" name="Рисунок 5" descr="DNK1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850392"/>
            <a:ext cx="4599432" cy="60076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Цель: создать условия для выбора родителями модуля ОРКСЭ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провести входную диагностику (по теме «ОРКСЭ»), 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рассказать о возрастных особенностях младшего подростка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сформировать первичное представление о курсе ОРКСЭ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показать воспитательные возможности данного курса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 модулями курса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со спецификой уроков в рамках предмета (работа с информацией: текстом и иллюстрацией)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рассказать об особенностях домашнего задания (проектная технология)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познакомить с учебником «Я в мире людей» и программой предмета «Основы духовно-нравственной культуры России»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дать список литературы по теме «Духовно-нравственное воспитание»</a:t>
            </a:r>
          </a:p>
          <a:p>
            <a:r>
              <a:rPr lang="ru-RU" sz="2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формировать представление об уровне профессиональной подготовки учителя</a:t>
            </a:r>
          </a:p>
          <a:p>
            <a:endParaRPr lang="ru-RU" sz="24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93978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Планируемый результат: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467600" cy="5643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актуализация представлений о данном курсе и программе ДНР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возрастных особенностей младших подростков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осознание необходимости введения курса ОРКСЭ для воспитания младшего подростка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первичное представление о модулях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выбор модуля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специфики уроков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понимание специфики домашних заданий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осознание необходимости помогать ребёнку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представление об учебнике «Я в мире людей» и программе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«Основы духовно-нравственной культуры России»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ориентация в научной, методической, художественной литературе по теме «Духовно-нравственное воспитание»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представление о профессиональной подготовке учителя</a:t>
            </a:r>
          </a:p>
          <a:p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10-2084.mai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071934" y="357166"/>
            <a:ext cx="5072066" cy="3143250"/>
          </a:xfrm>
        </p:spPr>
      </p:pic>
      <p:pic>
        <p:nvPicPr>
          <p:cNvPr id="5" name="Рисунок 4" descr="03698cabcb8dd09885a7a19d22dc638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571612"/>
            <a:ext cx="3657600" cy="4992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7660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Что объединяет </a:t>
            </a:r>
          </a:p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следующие сайды?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Рисунок 7" descr="73947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1958340"/>
            <a:ext cx="3048000" cy="4899660"/>
          </a:xfrm>
          <a:prstGeom prst="rect">
            <a:avLst/>
          </a:prstGeom>
        </p:spPr>
      </p:pic>
      <p:pic>
        <p:nvPicPr>
          <p:cNvPr id="6" name="Рисунок 5" descr="37269692_vlcsnap551019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3714752"/>
            <a:ext cx="4857752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49828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471737"/>
            <a:ext cx="2857500" cy="4386263"/>
          </a:xfrm>
          <a:prstGeom prst="rect">
            <a:avLst/>
          </a:prstGeom>
        </p:spPr>
      </p:pic>
      <p:pic>
        <p:nvPicPr>
          <p:cNvPr id="5" name="Рисунок 4" descr="1288873360_ladies-home-journa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0"/>
            <a:ext cx="3400425" cy="4657725"/>
          </a:xfrm>
          <a:prstGeom prst="rect">
            <a:avLst/>
          </a:prstGeom>
        </p:spPr>
      </p:pic>
      <p:pic>
        <p:nvPicPr>
          <p:cNvPr id="4" name="Содержимое 3" descr="1330869179_oskar-i-rozovaya-dama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924550" y="3047980"/>
            <a:ext cx="3219450" cy="3810020"/>
          </a:xfrm>
          <a:prstGeom prst="rect">
            <a:avLst/>
          </a:prstGeom>
        </p:spPr>
      </p:pic>
      <p:pic>
        <p:nvPicPr>
          <p:cNvPr id="6" name="Рисунок 5" descr="0_62e21_a80ba8a5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85720" y="0"/>
            <a:ext cx="3556000" cy="3556000"/>
          </a:xfrm>
          <a:prstGeom prst="rect">
            <a:avLst/>
          </a:prstGeom>
        </p:spPr>
      </p:pic>
      <p:pic>
        <p:nvPicPr>
          <p:cNvPr id="7" name="Рисунок 6" descr="855070b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57488" y="2002865"/>
            <a:ext cx="3071834" cy="485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4a61d135bd761a3b85802956133330d_jpg_132939767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214290"/>
            <a:ext cx="3943350" cy="5389245"/>
          </a:xfrm>
          <a:prstGeom prst="rect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</p:pic>
      <p:pic>
        <p:nvPicPr>
          <p:cNvPr id="4" name="Содержимое 3" descr="ErikEmmanyuel_Shmitt__Deti_Noya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0"/>
            <a:ext cx="3364706" cy="5246370"/>
          </a:xfrm>
        </p:spPr>
      </p:pic>
      <p:pic>
        <p:nvPicPr>
          <p:cNvPr id="5" name="Рисунок 4" descr="smi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3794760"/>
            <a:ext cx="5449824" cy="3063240"/>
          </a:xfrm>
          <a:prstGeom prst="rect">
            <a:avLst/>
          </a:prstGeom>
        </p:spPr>
      </p:pic>
      <p:pic>
        <p:nvPicPr>
          <p:cNvPr id="6" name="Рисунок 5" descr="59_2(11)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357950" y="2968752"/>
            <a:ext cx="2438400" cy="38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ap_of_russia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214282" y="928670"/>
            <a:ext cx="8715436" cy="5263515"/>
          </a:xfrm>
          <a:prstGeom prst="rect">
            <a:avLst/>
          </a:prstGeom>
          <a:noFill/>
          <a:ln>
            <a:noFill/>
          </a:ln>
        </p:spPr>
      </p:pic>
      <p:sp>
        <p:nvSpPr>
          <p:cNvPr id="194562" name="TextBox 1"/>
          <p:cNvSpPr txBox="1">
            <a:spLocks noChangeArrowheads="1"/>
          </p:cNvSpPr>
          <p:nvPr/>
        </p:nvSpPr>
        <p:spPr bwMode="auto">
          <a:xfrm>
            <a:off x="214282" y="1000109"/>
            <a:ext cx="87154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Для устойчивого и стабильного развития </a:t>
            </a:r>
            <a:r>
              <a:rPr lang="ru-RU" sz="4000" b="1" dirty="0" err="1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многоконфессиональной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 России необходимо сохранять межрелигиозный мир. В противном случае наша страна окажется на грани катастрофы.</a:t>
            </a:r>
          </a:p>
          <a:p>
            <a:pPr algn="ctr" eaLnBrk="1" hangingPunct="1"/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Garamond" pitchFamily="18" charset="0"/>
              <a:cs typeface="Arial" charset="0"/>
            </a:endParaRPr>
          </a:p>
          <a:p>
            <a:pPr eaLnBrk="1" hangingPunct="1"/>
            <a:endParaRPr lang="ru-RU" sz="24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1"/>
          <p:cNvSpPr>
            <a:spLocks noGrp="1"/>
          </p:cNvSpPr>
          <p:nvPr>
            <p:ph idx="1"/>
          </p:nvPr>
        </p:nvSpPr>
        <p:spPr>
          <a:xfrm>
            <a:off x="214282" y="1785902"/>
            <a:ext cx="8715436" cy="50720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Наиболее важные умения ,которые сопровождают социализацию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– кооперация и взаимозависимость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 и здоровое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чувство соревнования</a:t>
            </a:r>
            <a:endParaRPr lang="ru-RU" dirty="0" smtClean="0">
              <a:solidFill>
                <a:schemeClr val="bg2">
                  <a:lumMod val="20000"/>
                  <a:lumOff val="80000"/>
                </a:schemeClr>
              </a:solidFill>
              <a:latin typeface="Georgia" pitchFamily="18" charset="0"/>
            </a:endParaRP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Развивается чувство трудолюбия и достижения, подтверждается чувство «Я» и чувство личностной силы</a:t>
            </a:r>
          </a:p>
          <a:p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Georgia" pitchFamily="18" charset="0"/>
              </a:rPr>
              <a:t>Когда ребенок чувствует себя компетентным, он может быть трудолюбивым и создавать для себя место в этом мире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17638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Стадии развития человека  по Эрику </a:t>
            </a:r>
            <a:r>
              <a:rPr lang="ru-RU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Эриксону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4 стадия  от 6-11 лет</a:t>
            </a:r>
            <a:br>
              <a:rPr lang="ru-RU" sz="3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</a:br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Georgia" pitchFamily="18" charset="0"/>
              </a:rPr>
              <a:t>Трудолюбие - неполноценность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323</TotalTime>
  <Words>608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Слайд 1</vt:lpstr>
      <vt:lpstr>ОРКСЭ:</vt:lpstr>
      <vt:lpstr>Цель: создать условия для выбора родителями модуля ОРКСЭ</vt:lpstr>
      <vt:lpstr>Планируемый результат:</vt:lpstr>
      <vt:lpstr>Слайд 5</vt:lpstr>
      <vt:lpstr>Слайд 6</vt:lpstr>
      <vt:lpstr>Слайд 7</vt:lpstr>
      <vt:lpstr>Слайд 8</vt:lpstr>
      <vt:lpstr>Стадии развития человека  по Эрику Эриксону 4 стадия  от 6-11 лет Трудолюбие - неполноценность</vt:lpstr>
      <vt:lpstr>Слайд 10</vt:lpstr>
      <vt:lpstr>Слайд 11</vt:lpstr>
      <vt:lpstr>Исла́м (араб. إسلام‎ — монотеистическая мировая религия. Слово «ислам» переводится как «покорность», «подчинение» (законам Аллаха). </vt:lpstr>
      <vt:lpstr>Слайд 13</vt:lpstr>
      <vt:lpstr>Слайд 14</vt:lpstr>
      <vt:lpstr>Домашнее задание:</vt:lpstr>
      <vt:lpstr>Православная культура:</vt:lpstr>
      <vt:lpstr>Слайд 17</vt:lpstr>
      <vt:lpstr>Этика - </vt:lpstr>
      <vt:lpstr>Слайд 19</vt:lpstr>
      <vt:lpstr>Что такое этика? Виды искусства:</vt:lpstr>
      <vt:lpstr>Глава 6. Религия – часть культуры</vt:lpstr>
      <vt:lpstr>Книжная полка (притча):</vt:lpstr>
      <vt:lpstr>Словари: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revaz</cp:lastModifiedBy>
  <cp:revision>15</cp:revision>
  <dcterms:modified xsi:type="dcterms:W3CDTF">2013-03-02T12:56:42Z</dcterms:modified>
</cp:coreProperties>
</file>