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1" r:id="rId2"/>
    <p:sldId id="280" r:id="rId3"/>
    <p:sldId id="266" r:id="rId4"/>
    <p:sldId id="257" r:id="rId5"/>
    <p:sldId id="267" r:id="rId6"/>
    <p:sldId id="258" r:id="rId7"/>
    <p:sldId id="260" r:id="rId8"/>
    <p:sldId id="269" r:id="rId9"/>
    <p:sldId id="259" r:id="rId10"/>
    <p:sldId id="270" r:id="rId11"/>
    <p:sldId id="282" r:id="rId12"/>
    <p:sldId id="283" r:id="rId13"/>
    <p:sldId id="271" r:id="rId14"/>
    <p:sldId id="272" r:id="rId15"/>
    <p:sldId id="284" r:id="rId16"/>
    <p:sldId id="273" r:id="rId17"/>
    <p:sldId id="274" r:id="rId18"/>
    <p:sldId id="285" r:id="rId19"/>
    <p:sldId id="286" r:id="rId20"/>
    <p:sldId id="287" r:id="rId21"/>
    <p:sldId id="263" r:id="rId22"/>
    <p:sldId id="276" r:id="rId23"/>
    <p:sldId id="264" r:id="rId24"/>
    <p:sldId id="278" r:id="rId25"/>
    <p:sldId id="28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882" autoAdjust="0"/>
    <p:restoredTop sz="94660"/>
  </p:normalViewPr>
  <p:slideViewPr>
    <p:cSldViewPr>
      <p:cViewPr>
        <p:scale>
          <a:sx n="72" d="100"/>
          <a:sy n="72" d="100"/>
        </p:scale>
        <p:origin x="-113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5F273CC-7D98-41CB-8C92-C6B86C0D99BA}" type="datetimeFigureOut">
              <a:rPr lang="ru-RU" smtClean="0"/>
              <a:pPr/>
              <a:t>03.04.2012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3CE7075-B499-420E-8C1C-AEFAA56386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500042"/>
            <a:ext cx="6844256" cy="1643074"/>
          </a:xfrm>
          <a:prstGeom prst="rect">
            <a:avLst/>
          </a:prstGeom>
          <a:noFill/>
          <a:effectLst>
            <a:outerShdw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098" y="4786322"/>
            <a:ext cx="8707803" cy="1857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86050" y="0"/>
            <a:ext cx="22637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Schule</a:t>
            </a:r>
            <a:r>
              <a:rPr kumimoji="0" lang="en-US" sz="24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№1250</a:t>
            </a:r>
            <a:endParaRPr kumimoji="0" lang="ru-RU" sz="2400" b="0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9512" y="2214554"/>
            <a:ext cx="744152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Fjodor Iwanowitsch </a:t>
            </a:r>
            <a:r>
              <a:rPr kumimoji="0" lang="de-DE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Tjuttschew</a:t>
            </a: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in Deutschland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Forschungsprojekt von den Schülern  der 9. Klasse: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Blinowa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Olga, </a:t>
            </a: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Surajewa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Anastasija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Mokrousowa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Maria, </a:t>
            </a: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Kortukow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Ewgenij,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Sasonowa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Margarita</a:t>
            </a:r>
            <a:r>
              <a:rPr kumimoji="0" lang="ru-RU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en-US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Perschina</a:t>
            </a:r>
            <a:r>
              <a:rPr kumimoji="0" lang="en-US" sz="28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Anna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Die Lehrerin: </a:t>
            </a:r>
            <a:r>
              <a:rPr kumimoji="0" lang="de-DE" sz="28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Miljaewa</a:t>
            </a:r>
            <a:r>
              <a:rPr kumimoji="0" lang="de-DE" sz="28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Elena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9716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04664"/>
            <a:ext cx="4572000" cy="230832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2400" dirty="0" err="1" smtClean="0"/>
              <a:t>Tjuttschew</a:t>
            </a:r>
            <a:r>
              <a:rPr lang="de-DE" sz="2400" dirty="0" smtClean="0"/>
              <a:t> </a:t>
            </a:r>
            <a:r>
              <a:rPr lang="de-DE" sz="2400" dirty="0"/>
              <a:t>arbeitete in der  offiziellen russischen diplomatischen Mission in München. </a:t>
            </a:r>
            <a:r>
              <a:rPr lang="de-DE" sz="2400" dirty="0" smtClean="0"/>
              <a:t>Das </a:t>
            </a:r>
            <a:r>
              <a:rPr lang="de-DE" sz="2400" dirty="0"/>
              <a:t>Leben in einem lebendigen kulturellen Zentrum hatte einen riesigen  Einfluss auf seine geistige Welt.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13313" y="410693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800" dirty="0" err="1"/>
              <a:t>Tjuttschew</a:t>
            </a:r>
            <a:r>
              <a:rPr lang="de-DE" sz="2800" dirty="0"/>
              <a:t> lebte größtenteils während der Regierungszeit König Ludwigs I. in München</a:t>
            </a:r>
            <a:r>
              <a:rPr lang="de-DE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527"/>
            <a:ext cx="2305560" cy="3461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72265"/>
            <a:ext cx="2381250" cy="304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572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325" y="409575"/>
            <a:ext cx="27908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57200"/>
            <a:ext cx="2771775" cy="3962400"/>
          </a:xfrm>
          <a:prstGeom prst="rect">
            <a:avLst/>
          </a:prstGeom>
          <a:noFill/>
          <a:effectLst>
            <a:outerShdw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-450850" y="4514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            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899592" y="4527424"/>
            <a:ext cx="84775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                          </a:t>
            </a:r>
            <a:r>
              <a:rPr kumimoji="0" lang="de-DE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Ludwig I</a:t>
            </a:r>
            <a:r>
              <a:rPr kumimoji="0" lang="de-DE" sz="32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de-DE" sz="32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       Wilhelm von Kaulbach(Maler)</a:t>
            </a:r>
            <a:r>
              <a:rPr kumimoji="0" lang="de-DE" sz="3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rial" pitchFamily="34" charset="0"/>
                <a:cs typeface="Times New Roman" pitchFamily="18" charset="0"/>
              </a:rPr>
              <a:t> </a:t>
            </a:r>
            <a:endParaRPr kumimoji="0" lang="ru-RU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10887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                      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00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062"/>
            <a:ext cx="3384376" cy="4217966"/>
          </a:xfrm>
          <a:prstGeom prst="rect">
            <a:avLst/>
          </a:prstGeom>
          <a:noFill/>
          <a:effectLst>
            <a:outerShdw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Рисунок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8291"/>
            <a:ext cx="3456384" cy="4184043"/>
          </a:xfrm>
          <a:prstGeom prst="rect">
            <a:avLst/>
          </a:prstGeom>
          <a:noFill/>
          <a:effectLst>
            <a:outerShdw dist="152735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                      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1784" y="4603744"/>
            <a:ext cx="84604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Leo von </a:t>
            </a:r>
            <a:r>
              <a:rPr kumimoji="0" lang="de-DE" sz="4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Klenze</a:t>
            </a:r>
            <a:r>
              <a:rPr kumimoji="0" lang="de-DE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(</a:t>
            </a:r>
            <a:r>
              <a:rPr kumimoji="0" lang="de-DE" sz="400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Arch</a:t>
            </a:r>
            <a:r>
              <a:rPr kumimoji="0" lang="de-DE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.)                                </a:t>
            </a:r>
            <a:r>
              <a:rPr kumimoji="0" lang="de-DE" sz="40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                   </a:t>
            </a:r>
            <a:r>
              <a:rPr kumimoji="0" lang="de-DE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</a:t>
            </a:r>
            <a:endParaRPr kumimoji="0" lang="de-DE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                        </a:t>
            </a: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076056" y="4603744"/>
            <a:ext cx="352839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40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Times New Roman" pitchFamily="18" charset="0"/>
              </a:rPr>
              <a:t>Franz Xaver von Baader </a:t>
            </a:r>
            <a:endParaRPr kumimoji="0" lang="de-DE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1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142" y="214290"/>
            <a:ext cx="567504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2400" dirty="0"/>
              <a:t>Im Jahre 1826 heiratete </a:t>
            </a:r>
            <a:r>
              <a:rPr lang="de-DE" sz="2400" dirty="0" err="1"/>
              <a:t>Tjuttschew</a:t>
            </a:r>
            <a:r>
              <a:rPr lang="de-DE" sz="2400" dirty="0"/>
              <a:t> eine bayerische Aristokratin, Gräfin </a:t>
            </a:r>
            <a:r>
              <a:rPr lang="de-DE" sz="2400" dirty="0" err="1"/>
              <a:t>Botmer</a:t>
            </a:r>
            <a:r>
              <a:rPr lang="de-DE" sz="2400" dirty="0"/>
              <a:t> und ihr  Salon wurde  ein Zentrum des geistigen Lebens. </a:t>
            </a:r>
            <a:endParaRPr lang="ru-RU" sz="24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79410"/>
            <a:ext cx="3693075" cy="462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3337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14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30467"/>
            <a:ext cx="2610119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4690" y="692696"/>
            <a:ext cx="457200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de-DE" sz="2400" dirty="0"/>
              <a:t>Groβe Rolle spielte im Leben von  </a:t>
            </a:r>
            <a:r>
              <a:rPr lang="de-DE" sz="2400" dirty="0" err="1"/>
              <a:t>Tjutschew</a:t>
            </a:r>
            <a:r>
              <a:rPr lang="de-DE" sz="2400" dirty="0"/>
              <a:t> seine Freundschaft mit H. Heine, der im November 1827 nach München </a:t>
            </a:r>
            <a:r>
              <a:rPr lang="de-DE" sz="2400" dirty="0" smtClean="0"/>
              <a:t>kam.  </a:t>
            </a:r>
            <a:r>
              <a:rPr lang="de-DE" sz="2400" dirty="0" err="1"/>
              <a:t>Tyuttchew</a:t>
            </a:r>
            <a:r>
              <a:rPr lang="de-DE" sz="2400" dirty="0"/>
              <a:t> übersetzte ins Russische viele Gedichte des deutschen </a:t>
            </a:r>
            <a:r>
              <a:rPr lang="de-DE" sz="2400" dirty="0" smtClean="0"/>
              <a:t>Dichters.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3183" y="1946732"/>
            <a:ext cx="381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39952" y="3198168"/>
            <a:ext cx="4572000" cy="31393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dirty="0"/>
              <a:t> </a:t>
            </a:r>
            <a:r>
              <a:rPr lang="ru-RU" b="1" i="1" dirty="0" smtClean="0"/>
              <a:t>Перевод </a:t>
            </a:r>
            <a:r>
              <a:rPr lang="ru-RU" b="1" i="1" dirty="0"/>
              <a:t>Тютчева:</a:t>
            </a:r>
            <a:r>
              <a:rPr lang="ru-RU" i="1" dirty="0"/>
              <a:t> 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i="1" dirty="0"/>
              <a:t>На севере мрачном, на дикой скале </a:t>
            </a:r>
            <a:br>
              <a:rPr lang="ru-RU" i="1" dirty="0"/>
            </a:br>
            <a:r>
              <a:rPr lang="ru-RU" i="1" dirty="0"/>
              <a:t>Кедр одинокий под снегом белеет, </a:t>
            </a:r>
            <a:br>
              <a:rPr lang="ru-RU" i="1" dirty="0"/>
            </a:br>
            <a:r>
              <a:rPr lang="ru-RU" i="1" dirty="0"/>
              <a:t>И сладко заснул он в инистой мгле, </a:t>
            </a:r>
            <a:br>
              <a:rPr lang="ru-RU" i="1" dirty="0"/>
            </a:br>
            <a:r>
              <a:rPr lang="ru-RU" i="1" dirty="0"/>
              <a:t>И сон его вьюга лелеет. </a:t>
            </a:r>
            <a:endParaRPr lang="ru-RU" dirty="0"/>
          </a:p>
          <a:p>
            <a:r>
              <a:rPr lang="ru-RU" i="1" dirty="0"/>
              <a:t> </a:t>
            </a:r>
            <a:endParaRPr lang="ru-RU" dirty="0"/>
          </a:p>
          <a:p>
            <a:r>
              <a:rPr lang="ru-RU" i="1" dirty="0"/>
              <a:t>Про юную пальму все снится ему, </a:t>
            </a:r>
            <a:br>
              <a:rPr lang="ru-RU" i="1" dirty="0"/>
            </a:br>
            <a:r>
              <a:rPr lang="ru-RU" i="1" dirty="0"/>
              <a:t>Что в </a:t>
            </a:r>
            <a:r>
              <a:rPr lang="ru-RU" i="1" dirty="0" err="1"/>
              <a:t>дальных</a:t>
            </a:r>
            <a:r>
              <a:rPr lang="ru-RU" i="1" dirty="0"/>
              <a:t> пределах Востока, </a:t>
            </a:r>
            <a:br>
              <a:rPr lang="ru-RU" i="1" dirty="0"/>
            </a:br>
            <a:r>
              <a:rPr lang="ru-RU" i="1" dirty="0"/>
              <a:t>Под пламенным небом, на знойном холму </a:t>
            </a:r>
            <a:br>
              <a:rPr lang="ru-RU" i="1" dirty="0"/>
            </a:br>
            <a:r>
              <a:rPr lang="ru-RU" i="1" dirty="0"/>
              <a:t>Стоит и цветет, одинока...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0613" y="404664"/>
            <a:ext cx="352839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i="1" dirty="0"/>
              <a:t>Heinrich Heine </a:t>
            </a:r>
            <a:endParaRPr lang="ru-RU" dirty="0"/>
          </a:p>
          <a:p>
            <a:r>
              <a:rPr lang="de-DE" b="1" i="1" dirty="0"/>
              <a:t>«Ein Fichtenbaum steht einsam»                       </a:t>
            </a:r>
            <a:endParaRPr lang="ru-RU" dirty="0"/>
          </a:p>
          <a:p>
            <a:r>
              <a:rPr lang="de-DE" i="1" dirty="0"/>
              <a:t> </a:t>
            </a:r>
            <a:endParaRPr lang="ru-RU" dirty="0"/>
          </a:p>
          <a:p>
            <a:r>
              <a:rPr lang="de-DE" i="1" dirty="0"/>
              <a:t>Ein Fichtenbaum steht einsam </a:t>
            </a:r>
            <a:br>
              <a:rPr lang="de-DE" i="1" dirty="0"/>
            </a:br>
            <a:r>
              <a:rPr lang="de-DE" i="1" dirty="0"/>
              <a:t>Im Norden auf kahler </a:t>
            </a:r>
            <a:r>
              <a:rPr lang="de-DE" i="1" dirty="0" err="1"/>
              <a:t>Höh</a:t>
            </a:r>
            <a:r>
              <a:rPr lang="de-DE" i="1" dirty="0"/>
              <a:t>'; </a:t>
            </a:r>
            <a:br>
              <a:rPr lang="de-DE" i="1" dirty="0"/>
            </a:br>
            <a:r>
              <a:rPr lang="de-DE" i="1" dirty="0"/>
              <a:t>Ihn schläfert; mit weißer Decke </a:t>
            </a:r>
            <a:br>
              <a:rPr lang="de-DE" i="1" dirty="0"/>
            </a:br>
            <a:r>
              <a:rPr lang="de-DE" i="1" dirty="0"/>
              <a:t>Umhüllen ihn Eis und Schnee. </a:t>
            </a:r>
            <a:endParaRPr lang="ru-RU" dirty="0"/>
          </a:p>
          <a:p>
            <a:r>
              <a:rPr lang="de-DE" i="1" dirty="0"/>
              <a:t> </a:t>
            </a:r>
            <a:endParaRPr lang="ru-RU" dirty="0"/>
          </a:p>
          <a:p>
            <a:r>
              <a:rPr lang="de-DE" i="1" dirty="0"/>
              <a:t>Er träumt von einer Palme, </a:t>
            </a:r>
            <a:br>
              <a:rPr lang="de-DE" i="1" dirty="0"/>
            </a:br>
            <a:r>
              <a:rPr lang="de-DE" i="1" dirty="0"/>
              <a:t>Die, fern im Morgenland, </a:t>
            </a:r>
            <a:br>
              <a:rPr lang="de-DE" i="1" dirty="0"/>
            </a:br>
            <a:r>
              <a:rPr lang="de-DE" i="1" dirty="0"/>
              <a:t>Einsam und schweigend trauert </a:t>
            </a:r>
            <a:br>
              <a:rPr lang="de-DE" i="1" dirty="0"/>
            </a:br>
            <a:r>
              <a:rPr lang="de-DE" i="1" dirty="0"/>
              <a:t>Auf brennender Felsenwand.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679" y="3820984"/>
            <a:ext cx="2129266" cy="2954548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7580" y="0"/>
            <a:ext cx="4810396" cy="320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7734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57166"/>
            <a:ext cx="7961538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400" dirty="0"/>
              <a:t>Im Jahr 1839 heiratete </a:t>
            </a:r>
            <a:r>
              <a:rPr lang="de-DE" sz="2400" dirty="0" err="1"/>
              <a:t>Tjuttchew</a:t>
            </a:r>
            <a:r>
              <a:rPr lang="de-DE" sz="2400" dirty="0"/>
              <a:t>  ( zweite Ehe)  an Baroness </a:t>
            </a:r>
            <a:r>
              <a:rPr lang="de-DE" sz="2400" dirty="0" err="1"/>
              <a:t>Derngeym</a:t>
            </a:r>
            <a:r>
              <a:rPr lang="de-DE" sz="2400" dirty="0"/>
              <a:t> .Seine zweite Frau (wie das erste)  wusste  kein Wort auf  Russisch, und erst später lernte sie die  Muttersprache  ihres Mannes, um seine Arbeit zu verstehen.</a:t>
            </a:r>
            <a:endParaRPr lang="ru-RU" sz="2400" dirty="0"/>
          </a:p>
        </p:txBody>
      </p:sp>
      <p:pic>
        <p:nvPicPr>
          <p:cNvPr id="7" name="Picture 2" descr="C:\Users\Eugene\Downloads\Тютчев\0037-025-Ernestina-Pfeffel-vtoraja-zhena-poet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928802"/>
            <a:ext cx="4071966" cy="466579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9" name="Picture 4" descr="C:\Users\Eugene\Downloads\Тютчев\img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500174"/>
            <a:ext cx="3588713" cy="46648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246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2935"/>
            <a:ext cx="5715000" cy="4286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86050" y="4643446"/>
            <a:ext cx="60007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Beide Gedichte wurden in Bayern geschrieben. Und das  Gewitter am Anfang Mai – Bayerische Gewitter  und  der Winter  - Bayerische Winter ...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00042"/>
            <a:ext cx="2675696" cy="440120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800" dirty="0" smtClean="0"/>
              <a:t>1829-1830  veröffentlichte </a:t>
            </a:r>
            <a:r>
              <a:rPr lang="de-DE" sz="2800" dirty="0" err="1" smtClean="0"/>
              <a:t>Tjuttchew</a:t>
            </a:r>
            <a:r>
              <a:rPr lang="de-DE" sz="2800" dirty="0" smtClean="0"/>
              <a:t> mehrere ausgezeichnete Gedichte:</a:t>
            </a:r>
            <a:endParaRPr lang="ru-RU" sz="2800" dirty="0" smtClean="0"/>
          </a:p>
          <a:p>
            <a:r>
              <a:rPr lang="ru-RU" sz="2800" dirty="0" smtClean="0"/>
              <a:t>«</a:t>
            </a:r>
            <a:r>
              <a:rPr lang="de-DE" sz="2800" dirty="0" smtClean="0"/>
              <a:t>Maigewitter</a:t>
            </a:r>
            <a:r>
              <a:rPr lang="ru-RU" sz="2800" dirty="0" smtClean="0"/>
              <a:t>»</a:t>
            </a:r>
            <a:r>
              <a:rPr lang="de-DE" sz="2800" dirty="0" smtClean="0"/>
              <a:t> ,</a:t>
            </a:r>
            <a:r>
              <a:rPr lang="ru-RU" sz="2800" dirty="0" smtClean="0"/>
              <a:t> «</a:t>
            </a:r>
            <a:r>
              <a:rPr lang="de-DE" sz="2800" dirty="0" smtClean="0"/>
              <a:t>Der Winter zürnt nicht grundlos..</a:t>
            </a:r>
            <a:r>
              <a:rPr lang="ru-RU" sz="2800" dirty="0" smtClean="0"/>
              <a:t>»</a:t>
            </a:r>
            <a:r>
              <a:rPr lang="de-DE" sz="2800" dirty="0" smtClean="0"/>
              <a:t>   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768601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4572000" cy="56630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i="1" dirty="0"/>
              <a:t> </a:t>
            </a:r>
            <a:r>
              <a:rPr lang="de-DE" sz="2400" b="1" i="1" dirty="0" smtClean="0"/>
              <a:t>Maigewitter</a:t>
            </a:r>
          </a:p>
          <a:p>
            <a:endParaRPr lang="ru-RU" dirty="0"/>
          </a:p>
          <a:p>
            <a:r>
              <a:rPr lang="de-DE" sz="2000" i="1" dirty="0"/>
              <a:t>Wie lieb' ich dich, o Maigewitter, </a:t>
            </a:r>
            <a:br>
              <a:rPr lang="de-DE" sz="2000" i="1" dirty="0"/>
            </a:br>
            <a:r>
              <a:rPr lang="de-DE" sz="2000" i="1" dirty="0"/>
              <a:t>Wenn durch den blauen Wolkenspalt </a:t>
            </a:r>
            <a:br>
              <a:rPr lang="de-DE" sz="2000" i="1" dirty="0"/>
            </a:br>
            <a:r>
              <a:rPr lang="de-DE" sz="2000" i="1" dirty="0"/>
              <a:t>Wie scherzend unter </a:t>
            </a:r>
            <a:r>
              <a:rPr lang="de-DE" sz="2000" i="1" dirty="0" err="1"/>
              <a:t>Blitzgezitter</a:t>
            </a:r>
            <a:r>
              <a:rPr lang="de-DE" sz="2000" i="1" dirty="0"/>
              <a:t> </a:t>
            </a:r>
            <a:br>
              <a:rPr lang="de-DE" sz="2000" i="1" dirty="0"/>
            </a:br>
            <a:r>
              <a:rPr lang="de-DE" sz="2000" i="1" dirty="0"/>
              <a:t>Der erste </a:t>
            </a:r>
            <a:r>
              <a:rPr lang="de-DE" sz="2000" i="1" dirty="0" err="1"/>
              <a:t>Lenzesdonner</a:t>
            </a:r>
            <a:r>
              <a:rPr lang="de-DE" sz="2000" i="1" dirty="0"/>
              <a:t> hallt!</a:t>
            </a:r>
            <a:endParaRPr lang="ru-RU" sz="2000" dirty="0"/>
          </a:p>
          <a:p>
            <a:r>
              <a:rPr lang="de-DE" sz="2000" i="1" dirty="0"/>
              <a:t>Das ist ein Rollen, Knattern, Splittern! </a:t>
            </a:r>
            <a:br>
              <a:rPr lang="de-DE" sz="2000" i="1" dirty="0"/>
            </a:br>
            <a:r>
              <a:rPr lang="de-DE" sz="2000" i="1" dirty="0"/>
              <a:t>Nun spritzt der Regen, Staub fliegt auf; </a:t>
            </a:r>
            <a:br>
              <a:rPr lang="de-DE" sz="2000" i="1" dirty="0"/>
            </a:br>
            <a:r>
              <a:rPr lang="de-DE" sz="2000" i="1" dirty="0"/>
              <a:t>Der Gräser Regenperlen zittern </a:t>
            </a:r>
            <a:br>
              <a:rPr lang="de-DE" sz="2000" i="1" dirty="0"/>
            </a:br>
            <a:r>
              <a:rPr lang="de-DE" sz="2000" i="1" dirty="0"/>
              <a:t>Und goldig flirrt die Sonne drauf.</a:t>
            </a:r>
            <a:endParaRPr lang="ru-RU" sz="2000" dirty="0"/>
          </a:p>
          <a:p>
            <a:r>
              <a:rPr lang="de-DE" sz="2000" i="1" dirty="0"/>
              <a:t>Vom Berge schnellt der Bach hernieder, </a:t>
            </a:r>
            <a:br>
              <a:rPr lang="de-DE" sz="2000" i="1" dirty="0"/>
            </a:br>
            <a:r>
              <a:rPr lang="de-DE" sz="2000" i="1" dirty="0"/>
              <a:t>Es singt der grünbelaubte Hain, </a:t>
            </a:r>
            <a:br>
              <a:rPr lang="de-DE" sz="2000" i="1" dirty="0"/>
            </a:br>
            <a:r>
              <a:rPr lang="de-DE" sz="2000" i="1" dirty="0"/>
              <a:t>Und Bachsturz, </a:t>
            </a:r>
            <a:r>
              <a:rPr lang="de-DE" sz="2000" i="1" dirty="0" err="1"/>
              <a:t>Hainlaub</a:t>
            </a:r>
            <a:r>
              <a:rPr lang="de-DE" sz="2000" i="1" dirty="0"/>
              <a:t>, Vogellieder, </a:t>
            </a:r>
            <a:br>
              <a:rPr lang="de-DE" sz="2000" i="1" dirty="0"/>
            </a:br>
            <a:r>
              <a:rPr lang="de-DE" sz="2000" i="1" dirty="0"/>
              <a:t>Sie stimmen in den Donner ein ...</a:t>
            </a:r>
            <a:endParaRPr lang="ru-RU" sz="2000" dirty="0"/>
          </a:p>
          <a:p>
            <a:r>
              <a:rPr lang="de-DE" sz="2000" i="1" dirty="0"/>
              <a:t>Hat Hebe in dem Göttersaale, </a:t>
            </a:r>
            <a:br>
              <a:rPr lang="de-DE" sz="2000" i="1" dirty="0"/>
            </a:br>
            <a:r>
              <a:rPr lang="de-DE" sz="2000" i="1" dirty="0"/>
              <a:t>Nachdem sie Jovis Aar getränkt, </a:t>
            </a:r>
            <a:br>
              <a:rPr lang="de-DE" sz="2000" i="1" dirty="0"/>
            </a:br>
            <a:r>
              <a:rPr lang="de-DE" sz="2000" i="1" dirty="0"/>
              <a:t>Die donnerschäumend volle Schale </a:t>
            </a:r>
            <a:br>
              <a:rPr lang="de-DE" sz="2000" i="1" dirty="0"/>
            </a:br>
            <a:r>
              <a:rPr lang="de-DE" sz="2000" i="1" dirty="0"/>
              <a:t>Mutwillig </a:t>
            </a:r>
            <a:r>
              <a:rPr lang="de-DE" sz="2000" i="1" dirty="0" err="1"/>
              <a:t>erdenwärts</a:t>
            </a:r>
            <a:r>
              <a:rPr lang="de-DE" sz="2000" i="1" dirty="0"/>
              <a:t> gesenkt.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124" y="714356"/>
            <a:ext cx="4429156" cy="527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31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79696" y="448948"/>
            <a:ext cx="3354272" cy="5909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i="1" dirty="0"/>
              <a:t> </a:t>
            </a:r>
            <a:endParaRPr lang="ru-RU" dirty="0"/>
          </a:p>
          <a:p>
            <a:r>
              <a:rPr lang="de-DE" i="1" dirty="0"/>
              <a:t>Der Winter zürnt nicht grundlos,</a:t>
            </a:r>
            <a:endParaRPr lang="ru-RU" dirty="0"/>
          </a:p>
          <a:p>
            <a:r>
              <a:rPr lang="de-DE" i="1" dirty="0"/>
              <a:t>Denn seine Zeit ist aus -</a:t>
            </a:r>
            <a:endParaRPr lang="ru-RU" dirty="0"/>
          </a:p>
          <a:p>
            <a:r>
              <a:rPr lang="de-DE" i="1" dirty="0"/>
              <a:t>Der Frühling klopft ans Fenster,</a:t>
            </a:r>
            <a:endParaRPr lang="ru-RU" dirty="0"/>
          </a:p>
          <a:p>
            <a:r>
              <a:rPr lang="de-DE" i="1" dirty="0"/>
              <a:t>Treibt ihn zum Hof hinaus.</a:t>
            </a:r>
            <a:endParaRPr lang="ru-RU" dirty="0"/>
          </a:p>
          <a:p>
            <a:r>
              <a:rPr lang="de-DE" i="1" dirty="0"/>
              <a:t>Nun dringt nach langem Schweigen </a:t>
            </a:r>
            <a:endParaRPr lang="ru-RU" dirty="0"/>
          </a:p>
          <a:p>
            <a:r>
              <a:rPr lang="de-DE" i="1" dirty="0"/>
              <a:t>Das Leben neu hervor -</a:t>
            </a:r>
            <a:endParaRPr lang="ru-RU" dirty="0"/>
          </a:p>
          <a:p>
            <a:r>
              <a:rPr lang="de-DE" i="1" dirty="0"/>
              <a:t>Die ersten Lerchen steigen </a:t>
            </a:r>
            <a:endParaRPr lang="ru-RU" dirty="0"/>
          </a:p>
          <a:p>
            <a:r>
              <a:rPr lang="de-DE" i="1" dirty="0"/>
              <a:t>Zum Himmelszelt empor.</a:t>
            </a:r>
            <a:endParaRPr lang="ru-RU" dirty="0"/>
          </a:p>
          <a:p>
            <a:r>
              <a:rPr lang="de-DE" i="1" dirty="0"/>
              <a:t>Der Winter schilt den Frühling </a:t>
            </a:r>
            <a:endParaRPr lang="ru-RU" dirty="0"/>
          </a:p>
          <a:p>
            <a:r>
              <a:rPr lang="de-DE" i="1" dirty="0"/>
              <a:t>Und lässt sein Treiben nicht.</a:t>
            </a:r>
            <a:endParaRPr lang="ru-RU" dirty="0"/>
          </a:p>
          <a:p>
            <a:r>
              <a:rPr lang="de-DE" i="1" dirty="0"/>
              <a:t>Der Frühling jubelt lauter </a:t>
            </a:r>
            <a:endParaRPr lang="ru-RU" dirty="0"/>
          </a:p>
          <a:p>
            <a:r>
              <a:rPr lang="de-DE" i="1" dirty="0"/>
              <a:t>Und höhnt ihm ins Gesicht.</a:t>
            </a:r>
            <a:endParaRPr lang="ru-RU" dirty="0"/>
          </a:p>
          <a:p>
            <a:r>
              <a:rPr lang="de-DE" i="1" dirty="0"/>
              <a:t>Den Schnee rafft eine Hexe,</a:t>
            </a:r>
            <a:endParaRPr lang="ru-RU" dirty="0"/>
          </a:p>
          <a:p>
            <a:r>
              <a:rPr lang="de-DE" i="1" dirty="0"/>
              <a:t>Vor hellem Zorn halb blind,</a:t>
            </a:r>
            <a:endParaRPr lang="ru-RU" dirty="0"/>
          </a:p>
          <a:p>
            <a:r>
              <a:rPr lang="de-DE" i="1" dirty="0"/>
              <a:t>Und fliehend hinterlässt sie </a:t>
            </a:r>
            <a:endParaRPr lang="ru-RU" dirty="0"/>
          </a:p>
          <a:p>
            <a:r>
              <a:rPr lang="de-DE" i="1" dirty="0"/>
              <a:t>Ein wunderschönes Kind ...</a:t>
            </a:r>
            <a:endParaRPr lang="ru-RU" dirty="0"/>
          </a:p>
          <a:p>
            <a:r>
              <a:rPr lang="de-DE" i="1" dirty="0"/>
              <a:t>Der Frühling wusch im Schnee sich,</a:t>
            </a:r>
            <a:endParaRPr lang="ru-RU" dirty="0"/>
          </a:p>
          <a:p>
            <a:r>
              <a:rPr lang="de-DE" i="1" dirty="0"/>
              <a:t>Und purpurn wurde er,</a:t>
            </a:r>
            <a:endParaRPr lang="ru-RU" dirty="0"/>
          </a:p>
          <a:p>
            <a:r>
              <a:rPr lang="de-DE" i="1" dirty="0"/>
              <a:t>Kennt, seinem Feind zum Trotze,</a:t>
            </a:r>
            <a:endParaRPr lang="ru-RU" dirty="0"/>
          </a:p>
          <a:p>
            <a:r>
              <a:rPr lang="de-DE" i="1" dirty="0"/>
              <a:t>Fast keinen Kummer mehr.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46" y="1"/>
            <a:ext cx="4872094" cy="3653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3456384" cy="268906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792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1"/>
            <a:ext cx="3238341" cy="2775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75656" y="3747255"/>
            <a:ext cx="723974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Blinowa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Olga,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Surajewa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Anastasija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Mokrousowa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Maria,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Sasonowa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Margarita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indent="2286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Kortukow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en-US" sz="28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Ewgenij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,</a:t>
            </a:r>
            <a:r>
              <a:rPr lang="en-US" sz="2800" b="1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Perschina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Calibri" pitchFamily="34" charset="0"/>
              </a:rPr>
              <a:t> Anna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6" y="714356"/>
            <a:ext cx="3357586" cy="2571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Изображение 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85728"/>
            <a:ext cx="4071966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37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7691" y="72209"/>
            <a:ext cx="5249763" cy="737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b="1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b="1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Silentium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Schweig und verbirg im Herzen tief,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Was darin f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ü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hlte, tr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ä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umte, schlief.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Lass es dort auf- und 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untergehn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Wie Sterne nachts in Himmelsh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ö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hen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Stumm 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ziehn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die Bahn, wie Gott es will: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 freu dich ihrer - und schweig still.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Wie schwer spricht doch ein Herz von sich!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Und 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spricht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Wie schwer versteht man dich!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Zur L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ü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ge wird, was du gedacht,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Hast du in Worte es gebracht.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Wer aus der Quelle trinken will,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ü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hr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sie nicht auf - er schweige still!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 leb in deinem Innern nur,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Das weit ist wie die 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Allnatur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Des dunkler Zauber dich begl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ü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ckt,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Wenn Tagesl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ä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rm ihn nicht erschrickt.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ö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r, was dein </a:t>
            </a:r>
            <a:r>
              <a:rPr kumimoji="0" 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Innres</a:t>
            </a: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sagen will: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Lausch seinem Sang - und schweige still.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5" name="Рисунок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8025" y="-6965"/>
            <a:ext cx="1872208" cy="18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10538" y="87322"/>
            <a:ext cx="3798168" cy="6186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Молчи</a:t>
            </a: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скрывайся и таи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чувства и мечты свои -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Пускай в душевной глубине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Встают и заходят </a:t>
            </a:r>
            <a:r>
              <a:rPr lang="ru-RU" i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оне</a:t>
            </a: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Безмолвно, как звезды в ночи, -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Любуйся ими - и молчи. 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сердцу высказать себя?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Другому как понять тебя?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Поймет ли он, чем ты живешь?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Мысль изреченная есть ложь.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Взрывая, возмутишь ключи, -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Питайся ими - и молчи.</a:t>
            </a:r>
            <a:endParaRPr lang="ru-RU" sz="105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Лишь жить в себе самом умей -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Есть целый мир в душе твоей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Таинственно-волшебных дум;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Их оглушит наружный шум,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Дневные разгонят лучи, - </a:t>
            </a:r>
            <a:b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Внимай их пенью и молчи!..</a:t>
            </a:r>
            <a:endParaRPr lang="ru-RU" sz="105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61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Eugene\Downloads\Тютчев\Day_And_Night_by_RavenxCorp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571612"/>
            <a:ext cx="5214974" cy="39112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60" cy="990600"/>
          </a:xfrm>
        </p:spPr>
        <p:txBody>
          <a:bodyPr>
            <a:normAutofit/>
          </a:bodyPr>
          <a:lstStyle/>
          <a:p>
            <a:pPr algn="ctr"/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Fedor liebte die Nacht und war Sänger  der Nacht.</a:t>
            </a:r>
            <a:r>
              <a:rPr lang="en-US" sz="2200" dirty="0" smtClean="0"/>
              <a:t>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Die Metapher von Nacht und Tag zieht sich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durch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alle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Werke. 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612" y="5643578"/>
            <a:ext cx="3929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Oh, die Sonne glühende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Kugel </a:t>
            </a:r>
          </a:p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Mit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der Spitze seines Landes Hang,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 Und einen ruhigen Abend Feuer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>
                <a:latin typeface="Arial" pitchFamily="34" charset="0"/>
                <a:cs typeface="Arial" pitchFamily="34" charset="0"/>
              </a:rPr>
              <a:t> Die Welle des Meeres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verschlungen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643966" y="6357958"/>
            <a:ext cx="357190" cy="285752"/>
          </a:xfrm>
          <a:prstGeom prst="actionButtonHom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8643966" y="5929330"/>
            <a:ext cx="357190" cy="285752"/>
          </a:xfrm>
          <a:prstGeom prst="actionButtonBackPrevious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8128"/>
            <a:ext cx="6202292" cy="46672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5984" y="4869160"/>
            <a:ext cx="65258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i="1" dirty="0" smtClean="0"/>
          </a:p>
          <a:p>
            <a:r>
              <a:rPr lang="de-DE" sz="2400" i="1" dirty="0" smtClean="0"/>
              <a:t>Ich </a:t>
            </a:r>
            <a:r>
              <a:rPr lang="de-DE" sz="2400" i="1" dirty="0"/>
              <a:t>sah Sie – und mein Herz gedachte</a:t>
            </a:r>
            <a:endParaRPr lang="ru-RU" sz="2400" dirty="0"/>
          </a:p>
          <a:p>
            <a:r>
              <a:rPr lang="de-DE" sz="2400" i="1" dirty="0"/>
              <a:t>Versunkener Vergangenheit.</a:t>
            </a:r>
            <a:endParaRPr lang="ru-RU" sz="2400" dirty="0"/>
          </a:p>
          <a:p>
            <a:r>
              <a:rPr lang="de-DE" sz="2400" i="1" dirty="0"/>
              <a:t>Ich sah Sie, und in mir erwachte.</a:t>
            </a:r>
            <a:endParaRPr lang="ru-RU" sz="2400" dirty="0"/>
          </a:p>
          <a:p>
            <a:r>
              <a:rPr lang="de-DE" sz="2400" i="1" dirty="0"/>
              <a:t>Die längst </a:t>
            </a:r>
            <a:r>
              <a:rPr lang="de-DE" sz="2400" i="1" dirty="0" err="1"/>
              <a:t>entschwunde</a:t>
            </a:r>
            <a:r>
              <a:rPr lang="de-DE" sz="2400" i="1" dirty="0"/>
              <a:t> </a:t>
            </a:r>
            <a:r>
              <a:rPr lang="de-DE" sz="2400" i="1" dirty="0" err="1"/>
              <a:t>goldne</a:t>
            </a:r>
            <a:r>
              <a:rPr lang="de-DE" sz="2400" i="1" dirty="0"/>
              <a:t> Zeit…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72264" y="857232"/>
            <a:ext cx="2285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smtClean="0"/>
              <a:t>Ein tiefes und leidenschaftliches Gefühl füllt </a:t>
            </a:r>
            <a:r>
              <a:rPr lang="de-DE" sz="2000" dirty="0" err="1" smtClean="0"/>
              <a:t>Tjuttschews</a:t>
            </a:r>
            <a:r>
              <a:rPr lang="de-DE" sz="2000" dirty="0" smtClean="0"/>
              <a:t> Gedichte über  Liebe.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46155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200" b="1" dirty="0" smtClean="0">
                <a:latin typeface="Arial" pitchFamily="34" charset="0"/>
                <a:cs typeface="Arial" pitchFamily="34" charset="0"/>
              </a:rPr>
              <a:t>Tjuttschews Gedicht “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Ich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sah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Sie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wurde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Amalia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Lerhenfeld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/>
              <a:t>Krüdener</a:t>
            </a:r>
            <a:r>
              <a:rPr lang="ru-RU" sz="2400" b="1" dirty="0" smtClean="0"/>
              <a:t>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gewidmet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Eugene\Downloads\Тютчев\55303264_1266401527_29576669_2_a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1714488"/>
            <a:ext cx="3738582" cy="449385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8643966" y="6357958"/>
            <a:ext cx="357190" cy="285752"/>
          </a:xfrm>
          <a:prstGeom prst="actionButtonHom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643966" y="5929330"/>
            <a:ext cx="357190" cy="285752"/>
          </a:xfrm>
          <a:prstGeom prst="actionButtonBackPrevious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0782"/>
            <a:ext cx="684076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de-DE" sz="6000" dirty="0" smtClean="0"/>
              <a:t>Amalia</a:t>
            </a:r>
            <a:r>
              <a:rPr lang="en-US" sz="6000" dirty="0" smtClean="0"/>
              <a:t> </a:t>
            </a:r>
            <a:r>
              <a:rPr lang="en-US" sz="6000" dirty="0" err="1" smtClean="0"/>
              <a:t>Krüdener</a:t>
            </a:r>
            <a:endParaRPr lang="ru-RU" sz="6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2219325" cy="2695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50759"/>
            <a:ext cx="3737992" cy="3644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0177" y="2331030"/>
            <a:ext cx="2057400" cy="2581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910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41980" y="629342"/>
            <a:ext cx="4572000" cy="563231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i="1" dirty="0"/>
              <a:t>Я встретил вас и всё былое</a:t>
            </a:r>
            <a:endParaRPr lang="ru-RU" dirty="0"/>
          </a:p>
          <a:p>
            <a:r>
              <a:rPr lang="ru-RU" i="1" dirty="0"/>
              <a:t>В отжившем сердце ожило,</a:t>
            </a:r>
            <a:endParaRPr lang="ru-RU" dirty="0"/>
          </a:p>
          <a:p>
            <a:r>
              <a:rPr lang="ru-RU" i="1" dirty="0"/>
              <a:t>Я вспомнил время золотое</a:t>
            </a:r>
            <a:endParaRPr lang="ru-RU" dirty="0"/>
          </a:p>
          <a:p>
            <a:r>
              <a:rPr lang="ru-RU" i="1" dirty="0"/>
              <a:t>И сердцу стало так тепло</a:t>
            </a:r>
            <a:endParaRPr lang="ru-RU" dirty="0"/>
          </a:p>
          <a:p>
            <a:r>
              <a:rPr lang="ru-RU" i="1" dirty="0"/>
              <a:t>Как поздней осенью порою</a:t>
            </a:r>
            <a:endParaRPr lang="ru-RU" dirty="0"/>
          </a:p>
          <a:p>
            <a:r>
              <a:rPr lang="ru-RU" i="1" dirty="0"/>
              <a:t>Бывает день, бывает час</a:t>
            </a:r>
            <a:endParaRPr lang="ru-RU" dirty="0"/>
          </a:p>
          <a:p>
            <a:r>
              <a:rPr lang="ru-RU" i="1" dirty="0"/>
              <a:t>Когда повеет вдруг весною</a:t>
            </a:r>
            <a:endParaRPr lang="ru-RU" dirty="0"/>
          </a:p>
          <a:p>
            <a:r>
              <a:rPr lang="ru-RU" i="1" dirty="0"/>
              <a:t>И что-то встрепенётся в Вас.</a:t>
            </a:r>
            <a:endParaRPr lang="ru-RU" dirty="0"/>
          </a:p>
          <a:p>
            <a:r>
              <a:rPr lang="ru-RU" i="1" dirty="0"/>
              <a:t>Так, весь обвеян дуновеньем</a:t>
            </a:r>
            <a:endParaRPr lang="ru-RU" dirty="0"/>
          </a:p>
          <a:p>
            <a:r>
              <a:rPr lang="ru-RU" i="1" dirty="0"/>
              <a:t>Тех лет душевной полноты,</a:t>
            </a:r>
            <a:endParaRPr lang="ru-RU" dirty="0"/>
          </a:p>
          <a:p>
            <a:r>
              <a:rPr lang="ru-RU" i="1" dirty="0"/>
              <a:t>С давно забытым упоеньем</a:t>
            </a:r>
            <a:endParaRPr lang="ru-RU" dirty="0"/>
          </a:p>
          <a:p>
            <a:r>
              <a:rPr lang="ru-RU" i="1" dirty="0"/>
              <a:t>Смотрю на милые черты…</a:t>
            </a:r>
            <a:endParaRPr lang="ru-RU" dirty="0"/>
          </a:p>
          <a:p>
            <a:r>
              <a:rPr lang="ru-RU" i="1" dirty="0"/>
              <a:t>Как после вековой разлуки</a:t>
            </a:r>
            <a:endParaRPr lang="ru-RU" dirty="0"/>
          </a:p>
          <a:p>
            <a:r>
              <a:rPr lang="ru-RU" i="1" dirty="0"/>
              <a:t>Гляжу на вас, как бы во сне,</a:t>
            </a:r>
            <a:endParaRPr lang="ru-RU" dirty="0"/>
          </a:p>
          <a:p>
            <a:r>
              <a:rPr lang="ru-RU" i="1" dirty="0"/>
              <a:t>И вот слышнее стали звуки</a:t>
            </a:r>
            <a:endParaRPr lang="ru-RU" dirty="0"/>
          </a:p>
          <a:p>
            <a:r>
              <a:rPr lang="ru-RU" i="1" dirty="0"/>
              <a:t>Не умолкавшие во мне…</a:t>
            </a:r>
            <a:endParaRPr lang="ru-RU" dirty="0"/>
          </a:p>
          <a:p>
            <a:r>
              <a:rPr lang="ru-RU" i="1" dirty="0"/>
              <a:t>Тут не одно воспоминанье,</a:t>
            </a:r>
            <a:endParaRPr lang="ru-RU" dirty="0"/>
          </a:p>
          <a:p>
            <a:r>
              <a:rPr lang="ru-RU" i="1" dirty="0"/>
              <a:t>Тут жизнь заговорила вновь</a:t>
            </a:r>
            <a:endParaRPr lang="ru-RU" dirty="0"/>
          </a:p>
          <a:p>
            <a:r>
              <a:rPr lang="ru-RU" i="1" dirty="0"/>
              <a:t>И тоже в Вас очарованье,</a:t>
            </a:r>
            <a:endParaRPr lang="ru-RU" dirty="0"/>
          </a:p>
          <a:p>
            <a:r>
              <a:rPr lang="ru-RU" i="1" dirty="0"/>
              <a:t>И та ж в душе моей любовь.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2657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 smtClean="0"/>
          </a:p>
          <a:p>
            <a:r>
              <a:rPr lang="de-DE" dirty="0"/>
              <a:t> </a:t>
            </a:r>
            <a:endParaRPr lang="ru-RU" dirty="0"/>
          </a:p>
          <a:p>
            <a:r>
              <a:rPr lang="de-DE" i="1" dirty="0"/>
              <a:t>Ich sah Sie – und mein Herz gedachte</a:t>
            </a:r>
            <a:endParaRPr lang="ru-RU" dirty="0"/>
          </a:p>
          <a:p>
            <a:r>
              <a:rPr lang="de-DE" i="1" dirty="0"/>
              <a:t>Versunkener Vergangenheit.</a:t>
            </a:r>
            <a:endParaRPr lang="ru-RU" dirty="0"/>
          </a:p>
          <a:p>
            <a:r>
              <a:rPr lang="de-DE" i="1" dirty="0"/>
              <a:t>Ich sah Sie, und in mir erwachte.</a:t>
            </a:r>
            <a:endParaRPr lang="ru-RU" dirty="0"/>
          </a:p>
          <a:p>
            <a:r>
              <a:rPr lang="de-DE" i="1" dirty="0"/>
              <a:t>Die längst </a:t>
            </a:r>
            <a:r>
              <a:rPr lang="de-DE" i="1" dirty="0" err="1"/>
              <a:t>entschwunde</a:t>
            </a:r>
            <a:r>
              <a:rPr lang="de-DE" i="1" dirty="0"/>
              <a:t> </a:t>
            </a:r>
            <a:r>
              <a:rPr lang="de-DE" i="1" dirty="0" err="1"/>
              <a:t>goldne</a:t>
            </a:r>
            <a:r>
              <a:rPr lang="de-DE" i="1" dirty="0"/>
              <a:t> Zeit…</a:t>
            </a:r>
            <a:endParaRPr lang="ru-RU" dirty="0"/>
          </a:p>
          <a:p>
            <a:r>
              <a:rPr lang="de-DE" i="1" dirty="0"/>
              <a:t>Ein Tag im Spätherbst, eine Stunde,</a:t>
            </a:r>
            <a:endParaRPr lang="ru-RU" dirty="0"/>
          </a:p>
          <a:p>
            <a:r>
              <a:rPr lang="de-DE" i="1" dirty="0"/>
              <a:t>Vielleicht ist’s nur ein Augenblick,</a:t>
            </a:r>
            <a:endParaRPr lang="ru-RU" dirty="0"/>
          </a:p>
          <a:p>
            <a:r>
              <a:rPr lang="de-DE" i="1" dirty="0"/>
              <a:t>Da </a:t>
            </a:r>
            <a:r>
              <a:rPr lang="de-DE" i="1" dirty="0" err="1"/>
              <a:t>rührt’s</a:t>
            </a:r>
            <a:r>
              <a:rPr lang="de-DE" i="1" dirty="0"/>
              <a:t> uns an wie Frühjahrskunde,</a:t>
            </a:r>
            <a:endParaRPr lang="ru-RU" dirty="0"/>
          </a:p>
          <a:p>
            <a:r>
              <a:rPr lang="de-DE" i="1" dirty="0"/>
              <a:t>Da </a:t>
            </a:r>
            <a:r>
              <a:rPr lang="de-DE" i="1" dirty="0" err="1"/>
              <a:t>weht’s</a:t>
            </a:r>
            <a:r>
              <a:rPr lang="de-DE" i="1" dirty="0"/>
              <a:t> uns an wie Lenzes Gluck;</a:t>
            </a:r>
            <a:endParaRPr lang="ru-RU" dirty="0"/>
          </a:p>
          <a:p>
            <a:r>
              <a:rPr lang="de-DE" i="1" dirty="0"/>
              <a:t>So, als ich ihre Zuge schaute,</a:t>
            </a:r>
            <a:endParaRPr lang="ru-RU" dirty="0"/>
          </a:p>
          <a:p>
            <a:r>
              <a:rPr lang="de-DE" i="1" dirty="0"/>
              <a:t>Kam unsere Jugend wieder nah,</a:t>
            </a:r>
            <a:endParaRPr lang="ru-RU" dirty="0"/>
          </a:p>
          <a:p>
            <a:r>
              <a:rPr lang="de-DE" i="1" dirty="0"/>
              <a:t>Gefühle – süße, längst vertraute,</a:t>
            </a:r>
            <a:endParaRPr lang="ru-RU" dirty="0"/>
          </a:p>
          <a:p>
            <a:r>
              <a:rPr lang="de-DE" i="1" dirty="0"/>
              <a:t>Doch halb vergesse – waren da …</a:t>
            </a:r>
            <a:endParaRPr lang="ru-RU" dirty="0"/>
          </a:p>
          <a:p>
            <a:r>
              <a:rPr lang="de-DE" i="1" dirty="0"/>
              <a:t>Wie viele Jahre sind vergangen,</a:t>
            </a:r>
            <a:endParaRPr lang="ru-RU" dirty="0"/>
          </a:p>
          <a:p>
            <a:r>
              <a:rPr lang="de-DE" i="1" dirty="0"/>
              <a:t>Seit wir zum letzten Mal uns </a:t>
            </a:r>
            <a:r>
              <a:rPr lang="de-DE" i="1" dirty="0" err="1"/>
              <a:t>sah’n</a:t>
            </a:r>
            <a:r>
              <a:rPr lang="de-DE" i="1" dirty="0"/>
              <a:t>!</a:t>
            </a:r>
            <a:endParaRPr lang="ru-RU" dirty="0"/>
          </a:p>
          <a:p>
            <a:r>
              <a:rPr lang="de-DE" i="1" dirty="0"/>
              <a:t>Ich schau Sie, wie vom Traum umfangen,</a:t>
            </a:r>
            <a:endParaRPr lang="ru-RU" dirty="0"/>
          </a:p>
          <a:p>
            <a:r>
              <a:rPr lang="de-DE" i="1" dirty="0"/>
              <a:t>Da </a:t>
            </a:r>
            <a:r>
              <a:rPr lang="de-DE" i="1" dirty="0" err="1"/>
              <a:t>fangt’s</a:t>
            </a:r>
            <a:r>
              <a:rPr lang="de-DE" i="1" dirty="0"/>
              <a:t> in mir zu klingen an …</a:t>
            </a:r>
            <a:endParaRPr lang="ru-RU" dirty="0"/>
          </a:p>
          <a:p>
            <a:r>
              <a:rPr lang="de-DE" i="1" dirty="0"/>
              <a:t>Das ist mehr als Erinnerungen:</a:t>
            </a:r>
            <a:endParaRPr lang="ru-RU" dirty="0"/>
          </a:p>
          <a:p>
            <a:r>
              <a:rPr lang="de-DE" i="1" dirty="0"/>
              <a:t>Das Leben selbst ist neu Erwacht,</a:t>
            </a:r>
            <a:endParaRPr lang="ru-RU" dirty="0"/>
          </a:p>
          <a:p>
            <a:r>
              <a:rPr lang="de-DE" i="1" dirty="0"/>
              <a:t>Neu hat Ihr Zauber mich bezwungen,</a:t>
            </a:r>
            <a:endParaRPr lang="ru-RU" dirty="0"/>
          </a:p>
          <a:p>
            <a:r>
              <a:rPr lang="de-DE" i="1" dirty="0"/>
              <a:t>Neu spurt mein Herzt der Liebe Macht</a:t>
            </a:r>
            <a:r>
              <a:rPr lang="de-DE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046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57" y="2627868"/>
            <a:ext cx="5160061" cy="343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2257" y="476672"/>
            <a:ext cx="791817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3200" b="1" dirty="0"/>
              <a:t>Das Thema “Deutsche in Russland und Russe in Deutschland” finden wir sehr </a:t>
            </a:r>
            <a:r>
              <a:rPr lang="de-DE" sz="3200" b="1" dirty="0" smtClean="0"/>
              <a:t>interessant und spannend</a:t>
            </a:r>
            <a:endParaRPr lang="ru-RU" sz="32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358" y="2780928"/>
            <a:ext cx="2849773" cy="378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92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643998" cy="9906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Fjodor Tjuttschew -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ein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berühmter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Dichter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einer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der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bedeutendsten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Vertreter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der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russischen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Poesie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Eugene\Downloads\Тютчев\Tutchev_F_by_Denier_18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643050"/>
            <a:ext cx="3261656" cy="4857784"/>
          </a:xfrm>
          <a:prstGeom prst="rect">
            <a:avLst/>
          </a:prstGeom>
          <a:noFill/>
          <a:ln w="25400" cmpd="sng">
            <a:solidFill>
              <a:schemeClr val="tx2"/>
            </a:solidFill>
          </a:ln>
        </p:spPr>
      </p:pic>
      <p:pic>
        <p:nvPicPr>
          <p:cNvPr id="2051" name="Picture 3" descr="C:\Users\Eugene\Downloads\Тютчев\598108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3488052" cy="485778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sp>
        <p:nvSpPr>
          <p:cNvPr id="6" name="Action Button: Home 5">
            <a:hlinkClick r:id="" action="ppaction://hlinkshowjump?jump=firstslide" highlightClick="1"/>
          </p:cNvPr>
          <p:cNvSpPr/>
          <p:nvPr/>
        </p:nvSpPr>
        <p:spPr>
          <a:xfrm>
            <a:off x="8643966" y="6357958"/>
            <a:ext cx="357190" cy="285752"/>
          </a:xfrm>
          <a:prstGeom prst="actionButtonHom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Action Button: Back or Previous 6">
            <a:hlinkClick r:id="" action="ppaction://hlinkshowjump?jump=previousslide" highlightClick="1"/>
          </p:cNvPr>
          <p:cNvSpPr/>
          <p:nvPr/>
        </p:nvSpPr>
        <p:spPr>
          <a:xfrm>
            <a:off x="8643966" y="5929330"/>
            <a:ext cx="357190" cy="285752"/>
          </a:xfrm>
          <a:prstGeom prst="actionButtonBackPrevious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32656"/>
            <a:ext cx="41044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3041478"/>
            <a:ext cx="568863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 </a:t>
            </a:r>
            <a:endParaRPr lang="ru-RU" dirty="0"/>
          </a:p>
          <a:p>
            <a:r>
              <a:rPr lang="de-DE" sz="2800" dirty="0"/>
              <a:t> "Der Geist kann Russland nicht verstehen,</a:t>
            </a:r>
            <a:endParaRPr lang="ru-RU" sz="2800" dirty="0"/>
          </a:p>
          <a:p>
            <a:r>
              <a:rPr lang="de-DE" sz="2800" dirty="0"/>
              <a:t> Gemeinsamen Maßstab kann nicht gemessen werden:</a:t>
            </a:r>
            <a:endParaRPr lang="ru-RU" sz="2800" dirty="0"/>
          </a:p>
          <a:p>
            <a:r>
              <a:rPr lang="de-DE" sz="2800" dirty="0"/>
              <a:t> Sie hat sich etwas ganz Besonderes,</a:t>
            </a:r>
            <a:endParaRPr lang="ru-RU" sz="2800" dirty="0"/>
          </a:p>
          <a:p>
            <a:r>
              <a:rPr lang="de-DE" sz="2800" dirty="0"/>
              <a:t> An Russland kann man nur glauben. "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5877"/>
            <a:ext cx="2663605" cy="29004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650" y="3550974"/>
            <a:ext cx="2381250" cy="2981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40452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prstClr val="black"/>
                </a:solidFill>
              </a:rPr>
              <a:t>Alle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kennen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de-DE" sz="2800" dirty="0">
                <a:solidFill>
                  <a:prstClr val="black"/>
                </a:solidFill>
              </a:rPr>
              <a:t>diese Zeilen: "Ich liebe das Gewitter am Anfang Mai…",  " Der Winter zürnt nicht grundlos… ","Wir können nicht vorhersagen, wie unsere Worte erklingen…", und, natürlich, :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5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72396" y="1071546"/>
            <a:ext cx="1571604" cy="1643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5357826"/>
            <a:ext cx="8786874" cy="1214422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 smtClean="0">
                <a:latin typeface="Arial" pitchFamily="34" charset="0"/>
                <a:cs typeface="Arial" pitchFamily="34" charset="0"/>
              </a:rPr>
              <a:t>Fjodor Tjuttschew wurde am 23. November 1803 im Dorf  Ovstug im Orjol 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Gebiet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, in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einer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aristokratischen adligen Familie geboren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0" y="642918"/>
            <a:ext cx="1285852" cy="2857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Eugene\Downloads\Тютчев\1153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14290"/>
            <a:ext cx="6643734" cy="4982801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1285860"/>
            <a:ext cx="785786" cy="2143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58214" y="1214422"/>
            <a:ext cx="785786" cy="21431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0" name="Action Button: Home 9">
            <a:hlinkClick r:id="" action="ppaction://hlinkshowjump?jump=firstslide" highlightClick="1"/>
          </p:cNvPr>
          <p:cNvSpPr/>
          <p:nvPr/>
        </p:nvSpPr>
        <p:spPr>
          <a:xfrm>
            <a:off x="8643966" y="6357958"/>
            <a:ext cx="357190" cy="285752"/>
          </a:xfrm>
          <a:prstGeom prst="actionButtonHom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Action Button: Back or Previous 10">
            <a:hlinkClick r:id="" action="ppaction://hlinkshowjump?jump=previousslide" highlightClick="1"/>
          </p:cNvPr>
          <p:cNvSpPr/>
          <p:nvPr/>
        </p:nvSpPr>
        <p:spPr>
          <a:xfrm>
            <a:off x="8143900" y="6357958"/>
            <a:ext cx="357190" cy="285752"/>
          </a:xfrm>
          <a:prstGeom prst="actionButtonBackPrevious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1472" y="1214422"/>
            <a:ext cx="800105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Als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Tjuttchew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zehn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Jahre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alt war, wurde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sein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Lehrer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S.E.Raich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und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er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machte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einen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großen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Einfluss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auf die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geistige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und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moralische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Entwicklung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seines 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Schülers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Eugene\Downloads\Тютчев\0010-010-S.E.-Raich-poet-i-perevodch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357298"/>
            <a:ext cx="3929090" cy="531714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0" y="1285860"/>
            <a:ext cx="785786" cy="2143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58214" y="1285860"/>
            <a:ext cx="785786" cy="21431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8" name="Action Button: Home 7">
            <a:hlinkClick r:id="" action="ppaction://hlinkshowjump?jump=firstslide" highlightClick="1"/>
          </p:cNvPr>
          <p:cNvSpPr/>
          <p:nvPr/>
        </p:nvSpPr>
        <p:spPr>
          <a:xfrm>
            <a:off x="8643966" y="6357958"/>
            <a:ext cx="357190" cy="285752"/>
          </a:xfrm>
          <a:prstGeom prst="actionButtonHom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Action Button: Back or Previous 8">
            <a:hlinkClick r:id="" action="ppaction://hlinkshowjump?jump=previousslide" highlightClick="1"/>
          </p:cNvPr>
          <p:cNvSpPr/>
          <p:nvPr/>
        </p:nvSpPr>
        <p:spPr>
          <a:xfrm>
            <a:off x="8643966" y="5929330"/>
            <a:ext cx="357190" cy="285752"/>
          </a:xfrm>
          <a:prstGeom prst="actionButtonBackPrevious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457200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de-DE" sz="2800" dirty="0"/>
              <a:t>In seiner Jugend begann </a:t>
            </a:r>
            <a:r>
              <a:rPr lang="de-DE" sz="2800" dirty="0" err="1"/>
              <a:t>Tjuttchew</a:t>
            </a:r>
            <a:r>
              <a:rPr lang="de-DE" sz="2800" dirty="0"/>
              <a:t> Gedichte zu schreiben, und probierte sich in der poetischen Übersetzung.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973" y="350780"/>
            <a:ext cx="2685678" cy="364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31342"/>
            <a:ext cx="288607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3501008"/>
            <a:ext cx="4032448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2800" dirty="0" smtClean="0"/>
              <a:t>Das </a:t>
            </a:r>
            <a:r>
              <a:rPr lang="de-DE" sz="2800" dirty="0"/>
              <a:t>Werk des 14-jährigen Dolmetschers wurde veröffentlicht.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61889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85720" y="357166"/>
            <a:ext cx="8429684" cy="9286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dirty="0" smtClean="0"/>
              <a:t> 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Im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Ausland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lebte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Tjuttschew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insgesamt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22 </a:t>
            </a:r>
            <a:r>
              <a:rPr lang="en-US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Jahre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lang.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Eugene\Downloads\Тютчев\munich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256"/>
            <a:ext cx="6357982" cy="23850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4100" name="Picture 4" descr="C:\Users\Eugene\Downloads\Тютчев\munich_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643050"/>
            <a:ext cx="6113452" cy="229332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sp>
        <p:nvSpPr>
          <p:cNvPr id="5" name="Action Button: Home 4">
            <a:hlinkClick r:id="" action="ppaction://hlinkshowjump?jump=firstslide" highlightClick="1"/>
          </p:cNvPr>
          <p:cNvSpPr/>
          <p:nvPr/>
        </p:nvSpPr>
        <p:spPr>
          <a:xfrm>
            <a:off x="8643966" y="6357958"/>
            <a:ext cx="357190" cy="285752"/>
          </a:xfrm>
          <a:prstGeom prst="actionButtonHome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8643966" y="5929330"/>
            <a:ext cx="357190" cy="285752"/>
          </a:xfrm>
          <a:prstGeom prst="actionButtonBackPrevious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544</TotalTime>
  <Words>774</Words>
  <Application>Microsoft Office PowerPoint</Application>
  <PresentationFormat>Экран (4:3)</PresentationFormat>
  <Paragraphs>163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Median</vt:lpstr>
      <vt:lpstr>Слайд 1</vt:lpstr>
      <vt:lpstr>Слайд 2</vt:lpstr>
      <vt:lpstr>Слайд 3</vt:lpstr>
      <vt:lpstr>Fjodor Tjuttschew - ein berühmter Dichter, einer der bedeutendsten Vertreter der russischen Poesie.</vt:lpstr>
      <vt:lpstr>Слайд 5</vt:lpstr>
      <vt:lpstr>Fjodor Tjuttschew wurde am 23. November 1803 im Dorf  Ovstug im Orjol  Gebiet, in einer aristokratischen adligen Familie geboren</vt:lpstr>
      <vt:lpstr>Als  Tjuttchew zehn Jahre alt war, wurde sein Lehrer S.E.Raich und er machte einen großen Einfluss auf die geistige und moralische Entwicklung seines Schülers 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Fedor liebte die Nacht und war Sänger  der Nacht. Die Metapher von Nacht und Tag zieht sich durch alle Werke. </vt:lpstr>
      <vt:lpstr>Слайд 22</vt:lpstr>
      <vt:lpstr>Tjuttschews Gedicht “Ich sah Sie” wurde Amalia Lerhenfeld (Krüdener )gewidmet.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Eugene</dc:creator>
  <cp:lastModifiedBy>Елена</cp:lastModifiedBy>
  <cp:revision>73</cp:revision>
  <dcterms:created xsi:type="dcterms:W3CDTF">2012-03-05T15:19:11Z</dcterms:created>
  <dcterms:modified xsi:type="dcterms:W3CDTF">2012-04-03T13:54:03Z</dcterms:modified>
</cp:coreProperties>
</file>