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82" r:id="rId13"/>
    <p:sldId id="265" r:id="rId14"/>
    <p:sldId id="271" r:id="rId15"/>
    <p:sldId id="267" r:id="rId16"/>
    <p:sldId id="268" r:id="rId17"/>
    <p:sldId id="279" r:id="rId18"/>
    <p:sldId id="273" r:id="rId19"/>
    <p:sldId id="283" r:id="rId20"/>
    <p:sldId id="274" r:id="rId21"/>
    <p:sldId id="269" r:id="rId22"/>
    <p:sldId id="270" r:id="rId23"/>
    <p:sldId id="285" r:id="rId24"/>
    <p:sldId id="277" r:id="rId25"/>
    <p:sldId id="284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6" d="100"/>
          <a:sy n="66" d="100"/>
        </p:scale>
        <p:origin x="-8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22BA-9819-4F7D-BFC8-E8B3128B6612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4C90-69C6-43A2-953F-540D63D56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8CBB-2591-4438-BCF5-DC95FE25A53F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9AC4-3131-41F8-B67D-78D805ED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B8F47-E1A4-44A1-8B3A-4AD39376B5F7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2CEE-65F2-4F02-8143-B86733553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A6D1-9E1C-4A6A-89D4-24D0D650824F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48F5-225A-4A99-BB0A-CF1CA54E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E0E1A-C2F0-4954-B5B2-B3B8DAFCA4E6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A8F6-CEE0-44F8-89BB-C27BE483E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BBF9-D4FA-4678-A039-572B7CE1C59F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CDF4-F779-4CBF-A7A3-BA4807CF1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66DA-2D85-4E3B-A1F7-632C159A111F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BA99-CB21-456C-A239-F1535ED31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20C2E-081F-41FF-BC75-A9A7223B79B7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0035-A846-4F05-AF2C-A2034B945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181A5-A0A1-4708-B9A0-1ACEC286EE73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0C16-ECBB-417E-8522-BE8EC9351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D428-7493-41D7-8E97-C748FD6E3F4C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2C91-31DC-4850-AFDB-D126B8637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B4FF-8ED1-4E2A-9A7E-F053C81AC613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3E3B-58B4-4C0D-A86F-61E4790C5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DA463E-6FA9-4082-989F-B650D5629383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5FA5-3549-45FB-AB0C-97D8E0D12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skovedu.ru/images/a/ac/00008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chportal.ru/_ld/167/88785944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ru/4/40/Pifagor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873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Обобщающий урок по теме: «Арифметическая и геометрическая прогрессии»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862" y="2788791"/>
            <a:ext cx="4680521" cy="2497832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Закончился двадцатый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стремится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человек?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Изучены космос и море,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Строенье звезд и вся Земля.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математиков зовет 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Известный лозунг: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Прогрессио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движение вперед».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nrcrljj5hj4tpzum.detsk-dworets.narod2.ru/professor.gif?rand=641209526858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0850" y="3789363"/>
            <a:ext cx="23431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0000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141663"/>
            <a:ext cx="252571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4249737"/>
          </a:xfrm>
        </p:spPr>
        <p:txBody>
          <a:bodyPr/>
          <a:lstStyle/>
          <a:p>
            <a:pPr algn="l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Какая из последовательностей является прогрессией, укажите – какой, найти разность и знаменатель.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1) 2, 5, 8, 11, 14, 17, …  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2)  3, 9, 27, 81,  243, …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3) 1, 6, 11, 20, 25, …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4) -4, -8, -16, -32, …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Documents and Settings\Slushatel-1-2\Мои документы\ksenya\site\image\740a73b396965654d5e45d53b47d4e2b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1601" y="4482381"/>
            <a:ext cx="1747371" cy="16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Овал 3"/>
          <p:cNvSpPr/>
          <p:nvPr/>
        </p:nvSpPr>
        <p:spPr>
          <a:xfrm>
            <a:off x="468313" y="3429000"/>
            <a:ext cx="4464050" cy="284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арифметическая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=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Овал 6"/>
          <p:cNvSpPr/>
          <p:nvPr/>
        </p:nvSpPr>
        <p:spPr>
          <a:xfrm>
            <a:off x="2051050" y="4724400"/>
            <a:ext cx="4464050" cy="287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геометрическая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 = 3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6100" y="2781300"/>
            <a:ext cx="4464050" cy="287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геометрическая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 =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Овал 3"/>
          <p:cNvSpPr/>
          <p:nvPr/>
        </p:nvSpPr>
        <p:spPr>
          <a:xfrm>
            <a:off x="827088" y="5732463"/>
            <a:ext cx="4608512" cy="28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арифметическая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= 3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250825" y="188913"/>
            <a:ext cx="8229600" cy="4525962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2.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а) Найти пятый член арифметической прогрессии: а</a:t>
            </a:r>
            <a:r>
              <a:rPr lang="ru-RU" sz="24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20,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3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б) Найти шестой член геометрической прогрессии: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= 6,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= 2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в) Можно ли указать последовательность, являющуюся одновременно геометрической и арифметической прогрессией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39750" y="5084763"/>
            <a:ext cx="1079500" cy="482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32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4067175" y="5805488"/>
            <a:ext cx="1009650" cy="55403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192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2627313" y="4652963"/>
            <a:ext cx="936625" cy="482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2" name="Облако 10"/>
          <p:cNvSpPr/>
          <p:nvPr/>
        </p:nvSpPr>
        <p:spPr>
          <a:xfrm>
            <a:off x="6877050" y="5229225"/>
            <a:ext cx="1150938" cy="84296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</p:txBody>
      </p:sp>
      <p:sp>
        <p:nvSpPr>
          <p:cNvPr id="3" name="Облако 10"/>
          <p:cNvSpPr/>
          <p:nvPr/>
        </p:nvSpPr>
        <p:spPr>
          <a:xfrm>
            <a:off x="2339975" y="5661025"/>
            <a:ext cx="936625" cy="482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4" name="Облако 10"/>
          <p:cNvSpPr/>
          <p:nvPr/>
        </p:nvSpPr>
        <p:spPr>
          <a:xfrm>
            <a:off x="5292725" y="4724400"/>
            <a:ext cx="1079500" cy="77152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3. Из данных последовательностей выберите ту, среди членов которой есть число (-12) </a:t>
            </a:r>
          </a:p>
          <a:p>
            <a:r>
              <a:rPr lang="ru-RU" smtClean="0">
                <a:latin typeface="Arial" charset="0"/>
              </a:rPr>
              <a:t>1)а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ru-RU" smtClean="0">
                <a:latin typeface="Arial" charset="0"/>
              </a:rPr>
              <a:t> = 12</a:t>
            </a:r>
            <a:r>
              <a:rPr lang="en-US" smtClean="0">
                <a:latin typeface="Arial" charset="0"/>
              </a:rPr>
              <a:t>n</a:t>
            </a:r>
            <a:r>
              <a:rPr lang="ru-RU" smtClean="0">
                <a:latin typeface="Arial" charset="0"/>
              </a:rPr>
              <a:t> – 1</a:t>
            </a:r>
          </a:p>
          <a:p>
            <a:r>
              <a:rPr lang="ru-RU" smtClean="0">
                <a:latin typeface="Arial" charset="0"/>
              </a:rPr>
              <a:t>2) а</a:t>
            </a:r>
            <a:r>
              <a:rPr lang="en-US" baseline="-25000" smtClean="0">
                <a:latin typeface="Arial" charset="0"/>
              </a:rPr>
              <a:t> n </a:t>
            </a:r>
            <a:r>
              <a:rPr lang="ru-RU" smtClean="0">
                <a:latin typeface="Arial" charset="0"/>
              </a:rPr>
              <a:t>= 12</a:t>
            </a:r>
            <a:r>
              <a:rPr lang="en-US" smtClean="0">
                <a:latin typeface="Arial" charset="0"/>
              </a:rPr>
              <a:t>n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3)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а</a:t>
            </a:r>
            <a:r>
              <a:rPr lang="en-US" baseline="-25000" smtClean="0">
                <a:latin typeface="Arial" charset="0"/>
              </a:rPr>
              <a:t> n </a:t>
            </a:r>
            <a:r>
              <a:rPr lang="ru-RU" smtClean="0">
                <a:latin typeface="Arial" charset="0"/>
              </a:rPr>
              <a:t>= -12</a:t>
            </a:r>
            <a:r>
              <a:rPr lang="en-US" smtClean="0">
                <a:latin typeface="Arial" charset="0"/>
              </a:rPr>
              <a:t>n</a:t>
            </a:r>
            <a:r>
              <a:rPr lang="ru-RU" smtClean="0">
                <a:latin typeface="Arial" charset="0"/>
              </a:rPr>
              <a:t> + 1</a:t>
            </a:r>
          </a:p>
          <a:p>
            <a:r>
              <a:rPr lang="ru-RU" smtClean="0">
                <a:latin typeface="Arial" charset="0"/>
              </a:rPr>
              <a:t>4)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а</a:t>
            </a:r>
            <a:r>
              <a:rPr lang="en-US" baseline="-25000" smtClean="0">
                <a:latin typeface="Arial" charset="0"/>
              </a:rPr>
              <a:t> n</a:t>
            </a:r>
            <a:r>
              <a:rPr lang="ru-RU" smtClean="0">
                <a:latin typeface="Arial" charset="0"/>
              </a:rPr>
              <a:t> = -12</a:t>
            </a:r>
            <a:r>
              <a:rPr lang="en-US" smtClean="0">
                <a:latin typeface="Arial" charset="0"/>
              </a:rPr>
              <a:t>n</a:t>
            </a:r>
            <a:endParaRPr lang="ru-RU" smtClean="0">
              <a:latin typeface="Arial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333375"/>
            <a:ext cx="8697912" cy="2374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 равносторонний треугольник, сторона которого равна 16 см, вписан другой треугольник, вершинами которого являются середины сторон первого. Во второй треугольник таким же способом вписан третий и т.д. Найдите периметр восьмого</a:t>
            </a:r>
            <a:r>
              <a:rPr lang="ru-RU" sz="27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треугольника.</a:t>
            </a:r>
            <a:r>
              <a:rPr lang="ru-RU" sz="27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Arial" pitchFamily="34" charset="0"/>
              </a:rPr>
              <a:t/>
            </a:r>
            <a:br>
              <a:rPr lang="ru-RU" b="1" dirty="0" smtClean="0">
                <a:solidFill>
                  <a:srgbClr val="990000"/>
                </a:solidFill>
                <a:latin typeface="Arial" pitchFamily="34" charset="0"/>
              </a:rPr>
            </a:br>
            <a:endParaRPr lang="ru-RU" dirty="0" smtClean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539750" y="2420938"/>
            <a:ext cx="2378075" cy="2198687"/>
          </a:xfrm>
          <a:prstGeom prst="triangle">
            <a:avLst>
              <a:gd name="adj" fmla="val 53144"/>
            </a:avLst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 rot="3665872">
            <a:off x="1356519" y="3309144"/>
            <a:ext cx="1157287" cy="1031875"/>
          </a:xfrm>
          <a:prstGeom prst="triangle">
            <a:avLst>
              <a:gd name="adj" fmla="val 48426"/>
            </a:avLst>
          </a:prstGeom>
          <a:noFill/>
          <a:ln w="38100" algn="ctr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 rot="7181872">
            <a:off x="1532731" y="3706019"/>
            <a:ext cx="574675" cy="465138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00CC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8800" b="1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-3448645">
            <a:off x="1572419" y="3788569"/>
            <a:ext cx="287338" cy="2159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75" y="642938"/>
          <a:ext cx="3619500" cy="374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8"/>
                <a:gridCol w="452438"/>
                <a:gridCol w="452438"/>
                <a:gridCol w="452438"/>
                <a:gridCol w="452438"/>
                <a:gridCol w="452438"/>
                <a:gridCol w="452438"/>
                <a:gridCol w="452438"/>
              </a:tblGrid>
              <a:tr h="468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714375" y="3429000"/>
            <a:ext cx="36433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-214312" y="2500313"/>
            <a:ext cx="3714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71604" y="3429000"/>
            <a:ext cx="25747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0  1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571744"/>
            <a:ext cx="4286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3786188" y="4286250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86125" y="3286125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7500" y="2428875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28875" y="1500188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28813" y="571500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7625" y="3429000"/>
          <a:ext cx="517525" cy="569913"/>
        </p:xfrm>
        <a:graphic>
          <a:graphicData uri="http://schemas.openxmlformats.org/presentationml/2006/ole">
            <p:oleObj spid="_x0000_s1026" name="Формула" r:id="rId3" imgW="126720" imgH="1396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571500"/>
          <a:ext cx="517525" cy="665163"/>
        </p:xfrm>
        <a:graphic>
          <a:graphicData uri="http://schemas.openxmlformats.org/presentationml/2006/ole">
            <p:oleObj spid="_x0000_s1027" name="Формула" r:id="rId4" imgW="177480" imgH="228600" progId="Equation.3">
              <p:embed/>
            </p:oleObj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0" y="836613"/>
            <a:ext cx="42481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Члены последовательности </a:t>
            </a:r>
          </a:p>
          <a:p>
            <a:pPr algn="ctr"/>
            <a:r>
              <a:rPr lang="ru-RU" sz="2400">
                <a:latin typeface="Calibri" pitchFamily="34" charset="0"/>
              </a:rPr>
              <a:t>можно изображать точками на координатной плоскости. Для этого по горизонтальной оси откладывают номер члена, а по вертикальной – соответствующий член последовательности.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2875" y="4857750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 рисунке изображены точками первые пять членов</a:t>
            </a:r>
          </a:p>
          <a:p>
            <a:pPr algn="ctr"/>
            <a:r>
              <a:rPr lang="ru-RU" sz="2400">
                <a:latin typeface="Calibri" pitchFamily="34" charset="0"/>
              </a:rPr>
              <a:t> арифметической прогрессии   </a:t>
            </a:r>
            <a:r>
              <a:rPr lang="en-US" sz="2400">
                <a:latin typeface="Calibri" pitchFamily="34" charset="0"/>
              </a:rPr>
              <a:t>a</a:t>
            </a:r>
            <a:r>
              <a:rPr lang="en-US" sz="2400" baseline="-25000">
                <a:latin typeface="Calibri" pitchFamily="34" charset="0"/>
              </a:rPr>
              <a:t>n</a:t>
            </a:r>
            <a:r>
              <a:rPr lang="ru-RU" sz="2400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</a:rPr>
              <a:t>. </a:t>
            </a:r>
            <a:r>
              <a:rPr lang="ru-RU" sz="2400">
                <a:latin typeface="Calibri" pitchFamily="34" charset="0"/>
              </a:rPr>
              <a:t>Найдите первый член прогрессии и разность прогрессии.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Последовательность а</a:t>
            </a:r>
            <a:r>
              <a:rPr lang="en-US" sz="3600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задана формулой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836613"/>
          <a:ext cx="2820987" cy="576262"/>
        </p:xfrm>
        <a:graphic>
          <a:graphicData uri="http://schemas.openxmlformats.org/presentationml/2006/ole">
            <p:oleObj spid="_x0000_s2050" name="Формула" r:id="rId3" imgW="1015920" imgH="241200" progId="Equation.3">
              <p:embed/>
            </p:oleObj>
          </a:graphicData>
        </a:graphic>
      </p:graphicFrame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539750" y="1268413"/>
            <a:ext cx="7848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Найдите номер члена последовательности, равного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569325" cy="1785937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 геометрической прогрессии (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= 8, b</a:t>
            </a:r>
            <a:r>
              <a:rPr lang="en-US" sz="3600" b="1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= 24.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q &gt; 0 )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476250"/>
            <a:ext cx="4535487" cy="11382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ФИЗМИНУТКА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557338"/>
            <a:ext cx="8497887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1.Горизонтальные движения глаз: направо - налево.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2.Движение глазными яблоками вертикально вверх-вниз.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3.Круговые движения глазами: по часовой стрелке и в противоположном направлении.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4.Интенсивные сжимания и разжимания глаз в быстром темпе.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5.Движение глаз по диагонали: скосить глаза в левый нижний угол, затем по прямой перевести взгляд вверх. Аналогично в противоположном направлении.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6.Сведение глаз к носу. Для этого к переносице поставьте палец и посмотрите на него - глаза легко "соединятся".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7.Частое моргание глазами.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Прогрессии в жизни, в быту и не только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1773238"/>
            <a:ext cx="83534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сборнике по подготовке к экзамену-240 задач. Ученик планирует начать их   решение 2 мая, а закончить 16 мая, решая  каждый день на две задачи больше, чем в предыдущий день. Сколько задач ученик запланировал решить 12 мая?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75" y="642938"/>
          <a:ext cx="3619500" cy="374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8"/>
                <a:gridCol w="452438"/>
                <a:gridCol w="452438"/>
                <a:gridCol w="452438"/>
                <a:gridCol w="452438"/>
                <a:gridCol w="452438"/>
                <a:gridCol w="452438"/>
                <a:gridCol w="452438"/>
              </a:tblGrid>
              <a:tr h="468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8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714375" y="3429000"/>
            <a:ext cx="36433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-214312" y="2500313"/>
            <a:ext cx="3714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71604" y="3429000"/>
            <a:ext cx="25747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0  1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571744"/>
            <a:ext cx="4286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3786188" y="4286250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86125" y="3286125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7500" y="2428875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28875" y="1500188"/>
            <a:ext cx="214313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28813" y="571500"/>
            <a:ext cx="214312" cy="200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57625" y="3429000"/>
          <a:ext cx="517525" cy="569913"/>
        </p:xfrm>
        <a:graphic>
          <a:graphicData uri="http://schemas.openxmlformats.org/presentationml/2006/ole">
            <p:oleObj spid="_x0000_s3074" name="Формула" r:id="rId3" imgW="126720" imgH="1396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43000" y="571500"/>
          <a:ext cx="517525" cy="665163"/>
        </p:xfrm>
        <a:graphic>
          <a:graphicData uri="http://schemas.openxmlformats.org/presentationml/2006/ole">
            <p:oleObj spid="_x0000_s3075" name="Формула" r:id="rId4" imgW="177480" imgH="228600" progId="Equation.3">
              <p:embed/>
            </p:oleObj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0" y="836613"/>
            <a:ext cx="42481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Члены последовательности </a:t>
            </a:r>
          </a:p>
          <a:p>
            <a:pPr algn="ctr"/>
            <a:r>
              <a:rPr lang="ru-RU" sz="2400">
                <a:latin typeface="Calibri" pitchFamily="34" charset="0"/>
              </a:rPr>
              <a:t>можно изображать точками на координатной плоскости. Для этого по горизонтальной оси откладывают номер члена, а по вертикальной – соответствующий член последовательности.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2875" y="4857750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 рисунке изображены точками первые пять членов</a:t>
            </a:r>
          </a:p>
          <a:p>
            <a:pPr algn="ctr"/>
            <a:r>
              <a:rPr lang="ru-RU" sz="2400">
                <a:latin typeface="Calibri" pitchFamily="34" charset="0"/>
              </a:rPr>
              <a:t> арифметической прогрессии   </a:t>
            </a:r>
            <a:r>
              <a:rPr lang="en-US" sz="2400">
                <a:latin typeface="Calibri" pitchFamily="34" charset="0"/>
              </a:rPr>
              <a:t>a</a:t>
            </a:r>
            <a:r>
              <a:rPr lang="en-US" sz="2400" baseline="-25000">
                <a:latin typeface="Calibri" pitchFamily="34" charset="0"/>
              </a:rPr>
              <a:t>n</a:t>
            </a:r>
            <a:r>
              <a:rPr lang="ru-RU" sz="2400">
                <a:latin typeface="Calibri" pitchFamily="34" charset="0"/>
              </a:rPr>
              <a:t>  </a:t>
            </a:r>
            <a:r>
              <a:rPr lang="ru-RU">
                <a:latin typeface="Calibri" pitchFamily="34" charset="0"/>
              </a:rPr>
              <a:t>. </a:t>
            </a:r>
            <a:r>
              <a:rPr lang="ru-RU" sz="2400">
                <a:latin typeface="Calibri" pitchFamily="34" charset="0"/>
              </a:rPr>
              <a:t>Найдите первый член прогрессии и разность прогрессии.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5" descr="887859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8988425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21605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амфитеатре расположены 10 рядов, причем в каждом следующем ряду на 20 мест больше чем в предыдущем, а в последнем ряду 280 мест. Сколько человек вмещает амфитеатр?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213100"/>
            <a:ext cx="40084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10" descr="C:\Documents and Settings\Admin\Мои документы\картинки для урока\ГИ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36513"/>
            <a:ext cx="6037262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920037" cy="1385888"/>
          </a:xfrm>
          <a:noFill/>
        </p:spPr>
        <p:txBody>
          <a:bodyPr>
            <a:spAutoFit/>
          </a:bodyPr>
          <a:lstStyle/>
          <a:p>
            <a:pPr algn="l" eaLnBrk="1" hangingPunct="1"/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Последовательность арифметическая прогрессия. Найдите сумму первых  четырех  ее членов, если а</a:t>
            </a:r>
            <a:r>
              <a:rPr lang="ru-RU" sz="2800" baseline="-3000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=8, а</a:t>
            </a:r>
            <a:r>
              <a:rPr lang="ru-RU" sz="2800" baseline="-3000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=18.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99411">
            <a:off x="7178675" y="4410075"/>
            <a:ext cx="135731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468313" y="404813"/>
            <a:ext cx="80279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i="1">
                <a:latin typeface="Times New Roman" pitchFamily="18" charset="0"/>
                <a:cs typeface="Times New Roman" pitchFamily="18" charset="0"/>
              </a:rPr>
              <a:t>Арифметические прогрессии(а</a:t>
            </a:r>
            <a:r>
              <a:rPr lang="en-US" sz="3600" i="1" baseline="-300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), (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300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aseline="-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) заданы формулами п-го члена: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>
                <a:latin typeface="Times New Roman" pitchFamily="18" charset="0"/>
                <a:cs typeface="Times New Roman" pitchFamily="18" charset="0"/>
              </a:rPr>
              <a:t>(а</a:t>
            </a:r>
            <a:r>
              <a:rPr lang="en-US" sz="3600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aseline="-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aseline="-300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aseline="-300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-1, (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aseline="-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)=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+5</a:t>
            </a:r>
            <a:endParaRPr lang="ru-RU" sz="360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80134">
            <a:off x="242888" y="4616450"/>
            <a:ext cx="139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2827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Арифметическая прогрессия а</a:t>
            </a:r>
            <a:r>
              <a:rPr lang="en-US" sz="36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ru-RU" sz="3600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задана несколькими  членами: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ее 2012 член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b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 smtClean="0"/>
          </a:p>
        </p:txBody>
      </p:sp>
      <p:pic>
        <p:nvPicPr>
          <p:cNvPr id="4100" name="Picture 4" descr="C:\Documents and Settings\Admin\Мои документы\Мои рисунки\img2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875934">
            <a:off x="592931" y="4256882"/>
            <a:ext cx="17097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4643438" y="908050"/>
          <a:ext cx="2449512" cy="687388"/>
        </p:xfrm>
        <a:graphic>
          <a:graphicData uri="http://schemas.openxmlformats.org/presentationml/2006/ole">
            <p:oleObj spid="_x0000_s4098" name="Формула" r:id="rId4" imgW="77436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2493963"/>
          </a:xfrm>
        </p:spPr>
        <p:txBody>
          <a:bodyPr/>
          <a:lstStyle/>
          <a:p>
            <a:pPr algn="l" eaLnBrk="1" hangingPunct="1"/>
            <a:r>
              <a:rPr lang="ru-RU" sz="31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Сколько надо сложить последовательных натуральных чисел, кратных 7, что бы их сумма была равна 546</a:t>
            </a:r>
            <a:r>
              <a:rPr lang="ru-RU" smtClean="0">
                <a:ea typeface="Calibri" pitchFamily="34" charset="0"/>
                <a:cs typeface="Arial" charset="0"/>
              </a:rPr>
              <a:t/>
            </a:r>
            <a:br>
              <a:rPr lang="ru-RU" smtClean="0">
                <a:ea typeface="Calibri" pitchFamily="34" charset="0"/>
                <a:cs typeface="Arial" charset="0"/>
              </a:rPr>
            </a:br>
            <a:endParaRPr lang="ru-RU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38900">
            <a:off x="7294563" y="4548188"/>
            <a:ext cx="139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187"/>
          </a:xfrm>
        </p:spPr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повторить формулы;</a:t>
            </a:r>
            <a:br>
              <a:rPr lang="ru-RU" smtClean="0"/>
            </a:br>
            <a:r>
              <a:rPr lang="ru-RU" smtClean="0"/>
              <a:t>Выполнить тест из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Термин «прогрессия» имеет латинское происхождение (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progression</a:t>
            </a: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означает «движение вперёд») и был введён римским автором Боэцием (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в.), и понимался </a:t>
            </a:r>
            <a:b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бесконечная числовая последовательность.</a:t>
            </a:r>
          </a:p>
        </p:txBody>
      </p:sp>
      <p:pic>
        <p:nvPicPr>
          <p:cNvPr id="3" name="Picture 3" descr="Файл:Pifag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2420938"/>
            <a:ext cx="5256213" cy="38893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7145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Первые представления об арифметической и геометрической прогрессиях были еще у древних народов. В клинописных вавилонских табличках и египетских папирусах встречаются задачи на прогрессии и указания, как их решать.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565400"/>
            <a:ext cx="4103688" cy="4014788"/>
          </a:xfrm>
          <a:prstGeom prst="rect">
            <a:avLst/>
          </a:prstGeom>
          <a:noFill/>
          <a:ln w="28575">
            <a:solidFill>
              <a:srgbClr val="4E75A3"/>
            </a:solidFill>
            <a:miter lim="800000"/>
            <a:headEnd/>
            <a:tailEnd/>
          </a:ln>
        </p:spPr>
      </p:pic>
      <p:pic>
        <p:nvPicPr>
          <p:cNvPr id="4" name="Рисунок 3" descr="http://www.paneuro.ru/pics/pic_2005629_15mn21s39mls7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2565400"/>
            <a:ext cx="4033837" cy="401478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933825"/>
            <a:ext cx="8569325" cy="2362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Archimedes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около 287 - 212 до н. э.), древнегреческий учёный, математик и механик. В ходе своих исследований он нашёл сумму бесконечной геометрической прогрессии со знаменателем </a:t>
            </a:r>
            <a:r>
              <a:rPr lang="ru-RU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явилось первым примером появления в математике бесконечного ряда.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404813"/>
            <a:ext cx="30956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13787" cy="59753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Первым самостоятельным математиком Западной Европы был итальянец Леонардо Пизанский (1180—1240), известный также под именем Фибоначчи. Основной труд Леонардо — «Книга абака» — написан им в 1202 г. и переработан в 1228 г.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В XII главе приводятся задачи на применение арифметической и геометрической прогрессий.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1,1,2,3,5,8,13,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492375"/>
            <a:ext cx="381635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 прогрессии знали китайские и индийские ученые . Об этом  говорит известная легенда об изобретателе шахмат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627688" cy="4630737"/>
          </a:xfrm>
        </p:spPr>
        <p:txBody>
          <a:bodyPr/>
          <a:lstStyle/>
          <a:p>
            <a:pPr eaLnBrk="1" hangingPunct="1"/>
            <a:r>
              <a:rPr lang="ru-RU" b="0" i="1" smtClean="0">
                <a:latin typeface="Times New Roman" pitchFamily="18" charset="0"/>
                <a:cs typeface="Times New Roman" pitchFamily="18" charset="0"/>
              </a:rPr>
              <a:t>«Индийский царь Жерами позвал к себе изобретателя шахматной игры, своего подручного Сету, чтобы наградить его за остроумную выдумку. Сета, издеваясь над царем, потребовал за первую  клетку шахматной доски 1 пшеничное зерно, за вторую – 2, за третью- 4 и т.д. Увеличивая в 2 раза до 64 клетки. Оказалось, что царь был не в состоянии выполнить его просьбу. Почему?</a:t>
            </a:r>
          </a:p>
          <a:p>
            <a:pPr eaLnBrk="1" hangingPunct="1"/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1412875"/>
            <a:ext cx="17018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4221163"/>
            <a:ext cx="23828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26638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Эпоха Петра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Реформы, начатые Петром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 конце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- начале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веков, коснулись и образования. 14 января 1701 года подписан указ об учреждении в Москве Математико-навигационной школы. В школу принимались дети разных сословий. Магницкий Л.Ф. -лучший математик Москвы, по приказу Петра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был назначен учителем школы. Им был написан учебник «Арифметика». Материал, излагаемый в книге, был доступным и интересным. А теперь послушайте саму задачу и давайте ее решим.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40088" y="188913"/>
            <a:ext cx="5903912" cy="66690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Некто продавал коня и попросил за него 1000р. Купец сказал, что  за  коня запрошена слишком большая цена. «Хорошо»,- ответил продавец,- если ты говоришь, что конь дорого стоит, то возьми его себе даром, а заплати мне только за одни гвозди в его подковах. А гвоздей во всех подковах по 6 штук. И будешь  ты мне  за них платить таким образом: за один гвоздь- полушку(0,25 копеек),за второй-2 полушки, за третий- 4 полушки…и т.д., за все гвозди ; за каждый в 2 раза больше, чем за предыдущий. Купец же, думая, что заплатит намного меньше чем 1000 рублей,  согласился. Проторговался ли купец? На сколько ошибся покупатель?</a:t>
            </a:r>
          </a:p>
          <a:p>
            <a:pPr eaLnBrk="1" hangingPunct="1">
              <a:buFont typeface="Arial" charset="0"/>
              <a:buNone/>
            </a:pP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Picture 2" descr="C:\Documents and Settings\Танюша\Мои документы\Презентации\открытый урок\289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3357563"/>
            <a:ext cx="1727200" cy="2900362"/>
          </a:xfrm>
        </p:spPr>
      </p:pic>
      <p:pic>
        <p:nvPicPr>
          <p:cNvPr id="9" name="Рисунок 8" descr="http://www.archives21.ru/home/989/pics/galereya_pamyati/magniskii_v_k_1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3141663"/>
            <a:ext cx="2303463" cy="2698750"/>
          </a:xfrm>
          <a:prstGeom prst="rect">
            <a:avLst/>
          </a:prstGeom>
          <a:noFill/>
          <a:ln w="28575">
            <a:solidFill>
              <a:srgbClr val="4E75A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7" name="Group 49"/>
          <p:cNvGraphicFramePr>
            <a:graphicFrameLocks noGrp="1"/>
          </p:cNvGraphicFramePr>
          <p:nvPr/>
        </p:nvGraphicFramePr>
        <p:xfrm>
          <a:off x="323850" y="260350"/>
          <a:ext cx="8496300" cy="6217920"/>
        </p:xfrm>
        <a:graphic>
          <a:graphicData uri="http://schemas.openxmlformats.org/drawingml/2006/table">
            <a:tbl>
              <a:tblPr/>
              <a:tblGrid>
                <a:gridCol w="2376488"/>
                <a:gridCol w="2879725"/>
                <a:gridCol w="3240087"/>
              </a:tblGrid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Арифметическая прогрессия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Геометрическая прогрессия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разность или знаменатель прогрессии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Формула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-го члена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Свойства прогрессии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Разность или знаменатель прогрессии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993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Segoe UI Symbol</vt:lpstr>
      <vt:lpstr>Тема Office</vt:lpstr>
      <vt:lpstr>Microsoft Equation 3.0</vt:lpstr>
      <vt:lpstr>Формула</vt:lpstr>
      <vt:lpstr>Обобщающий урок по теме: «Арифметическая и геометрическая прогрессии»</vt:lpstr>
      <vt:lpstr>Слайд 2</vt:lpstr>
      <vt:lpstr>Термин «прогрессия» имеет латинское происхождение (progression, что означает «движение вперёд») и был введён римским автором Боэцием (VI в.), и понимался  как бесконечная числовая последовательность.</vt:lpstr>
      <vt:lpstr>Первые представления об арифметической и геометрической прогрессиях были еще у древних народов. В клинописных вавилонских табличках и египетских папирусах встречаются задачи на прогрессии и указания, как их решать.</vt:lpstr>
      <vt:lpstr>(Archimedes; около 287 - 212 до н. э.), древнегреческий учёный, математик и механик. В ходе своих исследований он нашёл сумму бесконечной геометрической прогрессии со знаменателем 1/4, что явилось первым примером появления в математике бесконечного ряда.</vt:lpstr>
      <vt:lpstr>Первым самостоятельным математиком Западной Европы был итальянец Леонардо Пизанский (1180—1240), известный также под именем Фибоначчи. Основной труд Леонардо — «Книга абака» — написан им в 1202 г. и переработан в 1228 г.   В XII главе приводятся задачи на применение арифметической и геометрической прогрессий.          1,1,2,3,5,8,13,… </vt:lpstr>
      <vt:lpstr>О прогрессии знали китайские и индийские ученые . Об этом  говорит известная легенда об изобретателе шахмат</vt:lpstr>
      <vt:lpstr>Эпоха Петра I. Реформы, начатые Петром I в конце XVII - начале XVIII веков, коснулись и образования. 14 января 1701 года подписан указ об учреждении в Москве Математико-навигационной школы. В школу принимались дети разных сословий. Магницкий Л.Ф. -лучший математик Москвы, по приказу Петра I был назначен учителем школы. Им был написан учебник «Арифметика». Материал, излагаемый в книге, был доступным и интересным. А теперь послушайте саму задачу и давайте ее решим.</vt:lpstr>
      <vt:lpstr>Слайд 9</vt:lpstr>
      <vt:lpstr>1. Какая из последовательностей является прогрессией, укажите – какой, найти разность и знаменатель. 1) 2, 5, 8, 11, 14, 17, …    2)  3, 9, 27, 81,  243, … 3) 1, 6, 11, 20, 25, … 4) -4, -8, -16, -32, …    </vt:lpstr>
      <vt:lpstr>Слайд 11</vt:lpstr>
      <vt:lpstr>Слайд 12</vt:lpstr>
      <vt:lpstr>В равносторонний треугольник, сторона которого равна 16 см, вписан другой треугольник, вершинами которого являются середины сторон первого. Во второй треугольник таким же способом вписан третий и т.д. Найдите периметр восьмого треугольника.  </vt:lpstr>
      <vt:lpstr>Слайд 14</vt:lpstr>
      <vt:lpstr>Последовательность аn задана формулой  </vt:lpstr>
      <vt:lpstr>В геометрической прогрессии (bn)   b1 = 8, b3 = 24.     Найдите b5. ( для q &gt; 0 )</vt:lpstr>
      <vt:lpstr>ФИЗМИНУТКА </vt:lpstr>
      <vt:lpstr>Прогрессии в жизни, в быту и не только</vt:lpstr>
      <vt:lpstr>Слайд 19</vt:lpstr>
      <vt:lpstr>В амфитеатре расположены 10 рядов, причем в каждом следующем ряду на 20 мест больше чем в предыдущем, а в последнем ряду 280 мест. Сколько человек вмещает амфитеатр? </vt:lpstr>
      <vt:lpstr>Слайд 21</vt:lpstr>
      <vt:lpstr>1. Последовательность арифметическая прогрессия. Найдите сумму первых  четырех  ее членов, если а1=8, а3=18.</vt:lpstr>
      <vt:lpstr>Слайд 23</vt:lpstr>
      <vt:lpstr>2. Арифметическая прогрессия аn   задана несколькими  членами:  Найдите ее 2012 член.        </vt:lpstr>
      <vt:lpstr>3. Сколько надо сложить последовательных натуральных чисел, кратных 7, что бы их сумма была равна 546 </vt:lpstr>
      <vt:lpstr>Домашнее задание   повторить формулы; Выполнить тест из ГИА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теме: «Арифметическая и геометрическая прогрессии»</dc:title>
  <dc:creator>Настя</dc:creator>
  <cp:lastModifiedBy>revaz</cp:lastModifiedBy>
  <cp:revision>36</cp:revision>
  <dcterms:created xsi:type="dcterms:W3CDTF">2012-03-02T14:01:10Z</dcterms:created>
  <dcterms:modified xsi:type="dcterms:W3CDTF">2013-02-14T13:00:54Z</dcterms:modified>
</cp:coreProperties>
</file>