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sldIdLst>
    <p:sldId id="285" r:id="rId2"/>
    <p:sldId id="268" r:id="rId3"/>
    <p:sldId id="276" r:id="rId4"/>
    <p:sldId id="263" r:id="rId5"/>
    <p:sldId id="265" r:id="rId6"/>
    <p:sldId id="270" r:id="rId7"/>
    <p:sldId id="279" r:id="rId8"/>
    <p:sldId id="281" r:id="rId9"/>
    <p:sldId id="267" r:id="rId10"/>
    <p:sldId id="269" r:id="rId11"/>
    <p:sldId id="257" r:id="rId12"/>
    <p:sldId id="271" r:id="rId13"/>
    <p:sldId id="277" r:id="rId14"/>
    <p:sldId id="280" r:id="rId15"/>
    <p:sldId id="282" r:id="rId16"/>
    <p:sldId id="283" r:id="rId17"/>
    <p:sldId id="274" r:id="rId18"/>
    <p:sldId id="275" r:id="rId19"/>
    <p:sldId id="272" r:id="rId20"/>
    <p:sldId id="287" r:id="rId21"/>
    <p:sldId id="288" r:id="rId22"/>
    <p:sldId id="262" r:id="rId2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1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A43520A-373D-4A28-8BC3-52290446B6A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FDBD5-E89F-4822-9919-2C167A05AA5E}" type="slidenum">
              <a:rPr lang="ru-RU"/>
              <a:pPr/>
              <a:t>20</a:t>
            </a:fld>
            <a:endParaRPr lang="ru-RU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466368A-CCCB-452B-B99B-3BEE0037A091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9626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880F3-348D-4FDD-80AE-36BFAC214AF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9164B-7AF9-467D-9984-B511976690C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97D536C-6BC2-4A3B-94F2-54110B49EAA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95B7E3D-6260-4D5D-9ABF-52CA63D7DC2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3AF6D-D9ED-4033-9058-B0CCBD6D9B6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7D244-449A-4C6A-8ECF-41E3C5463D5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5E7A3-7147-46E8-831C-A9BF6E17E58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A2CEA-D193-4A31-A708-AE4E171B554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56FCF-9120-43F0-A1CA-12C2240FD64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4318A-F2A5-422A-A29C-3AF1099559D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D9746-8B4D-4737-ABB0-68CE5D9A7C4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955B9-3535-43D5-B5D4-567F90001AE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4EFEA965-1DCC-4A7E-A925-8E6F41636AD7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9523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file:///D:\..\001-&#1052;&#1054;&#1048;%20&#1056;&#1040;&#1041;&#1054;&#1058;&#1067;\&#1060;&#1077;&#1089;&#1090;&#1080;&#1074;&#1072;&#1083;&#1100;%20&#1087;&#1077;&#1076;&#1072;&#1075;&#1086;&#1075;&#1080;&#1095;&#1077;&#1089;&#1082;&#1080;&#1093;%20&#1080;&#1076;&#1077;&#1081;%20&#1054;&#1090;&#1082;&#1088;&#1099;&#1090;&#1099;&#1081;%20&#1091;&#1088;&#1086;&#1082;%202005-2006%20&#1091;&#1095;&#1077;&#1073;&#1085;&#1086;&#1075;&#1086;%20&#1075;&#1086;&#1076;&#1072;%20&#1089;&#1059;&#1042;&#1045;&#1053;&#1048;&#1056;%20-%20&#1048;&#1043;&#1054;&#1051;&#1068;&#1053;&#1048;&#1062;&#1040;%20-%20&#1064;&#1051;&#1071;&#1055;&#1050;&#1040;.files\img13.gif" TargetMode="External"/><Relationship Id="rId7" Type="http://schemas.openxmlformats.org/officeDocument/2006/relationships/image" Target="../media/image1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file:///D:\..\001-&#1052;&#1054;&#1048;%20&#1056;&#1040;&#1041;&#1054;&#1058;&#1067;\&#1060;&#1077;&#1089;&#1090;&#1080;&#1074;&#1072;&#1083;&#1100;%20&#1087;&#1077;&#1076;&#1072;&#1075;&#1086;&#1075;&#1080;&#1095;&#1077;&#1089;&#1082;&#1080;&#1093;%20&#1080;&#1076;&#1077;&#1081;%20&#1054;&#1090;&#1082;&#1088;&#1099;&#1090;&#1099;&#1081;%20&#1091;&#1088;&#1086;&#1082;%202005-2006%20&#1091;&#1095;&#1077;&#1073;&#1085;&#1086;&#1075;&#1086;%20&#1075;&#1086;&#1076;&#1072;%20&#1089;&#1059;&#1042;&#1045;&#1053;&#1048;&#1056;%20-%20&#1048;&#1043;&#1054;&#1051;&#1068;&#1053;&#1048;&#1062;&#1040;%20-%20&#1064;&#1051;&#1071;&#1055;&#1050;&#1040;.files\Image76.jpeg" TargetMode="External"/><Relationship Id="rId4" Type="http://schemas.openxmlformats.org/officeDocument/2006/relationships/image" Target="../media/image10.jpeg"/><Relationship Id="rId9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3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>
                <a:solidFill>
                  <a:schemeClr val="tx1"/>
                </a:solidFill>
                <a:latin typeface="Times New Roman" pitchFamily="18" charset="0"/>
              </a:rPr>
              <a:t>Переплётные крышки. Изделие «Папочка игольница»</a:t>
            </a:r>
          </a:p>
        </p:txBody>
      </p:sp>
      <p:sp>
        <p:nvSpPr>
          <p:cNvPr id="129037" name="Rectangle 13"/>
          <p:cNvSpPr>
            <a:spLocks noGrp="1" noChangeArrowheads="1"/>
          </p:cNvSpPr>
          <p:nvPr>
            <p:ph sz="half" idx="2"/>
          </p:nvPr>
        </p:nvSpPr>
        <p:spPr>
          <a:xfrm>
            <a:off x="4284663" y="1773238"/>
            <a:ext cx="4103687" cy="38877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600"/>
              <a:t>  </a:t>
            </a:r>
            <a:r>
              <a:rPr lang="ru-RU" sz="3200">
                <a:latin typeface="Times New Roman" pitchFamily="18" charset="0"/>
              </a:rPr>
              <a:t>4 класс Технология</a:t>
            </a:r>
          </a:p>
          <a:p>
            <a:pPr algn="ctr">
              <a:buFont typeface="Wingdings" pitchFamily="2" charset="2"/>
              <a:buNone/>
            </a:pPr>
            <a:r>
              <a:rPr lang="ru-RU" sz="3200">
                <a:latin typeface="Times New Roman" pitchFamily="18" charset="0"/>
              </a:rPr>
              <a:t>по программе</a:t>
            </a:r>
            <a:r>
              <a:rPr lang="ru-RU" sz="2400">
                <a:latin typeface="Times New Roman" pitchFamily="18" charset="0"/>
              </a:rPr>
              <a:t>  </a:t>
            </a:r>
            <a:r>
              <a:rPr lang="ru-RU" sz="3200">
                <a:latin typeface="Times New Roman" pitchFamily="18" charset="0"/>
              </a:rPr>
              <a:t>Т.М.Геронимус </a:t>
            </a:r>
          </a:p>
          <a:p>
            <a:pPr algn="ctr">
              <a:buFont typeface="Wingdings" pitchFamily="2" charset="2"/>
              <a:buNone/>
            </a:pPr>
            <a:endParaRPr lang="ru-RU" sz="3200"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2000" i="1">
                <a:latin typeface="Times New Roman" pitchFamily="18" charset="0"/>
              </a:rPr>
              <a:t>Галочкина Антонида Витальевна,</a:t>
            </a:r>
          </a:p>
          <a:p>
            <a:pPr algn="ctr">
              <a:buFont typeface="Wingdings" pitchFamily="2" charset="2"/>
              <a:buNone/>
            </a:pPr>
            <a:r>
              <a:rPr lang="ru-RU" sz="2000" i="1">
                <a:latin typeface="Times New Roman" pitchFamily="18" charset="0"/>
              </a:rPr>
              <a:t>учитель  начальных классов </a:t>
            </a:r>
          </a:p>
          <a:p>
            <a:pPr algn="ctr">
              <a:buFont typeface="Wingdings" pitchFamily="2" charset="2"/>
              <a:buNone/>
            </a:pPr>
            <a:r>
              <a:rPr lang="ru-RU" sz="2000" i="1">
                <a:latin typeface="Times New Roman" pitchFamily="18" charset="0"/>
              </a:rPr>
              <a:t>Ново –Семёнкинский филиал</a:t>
            </a:r>
          </a:p>
          <a:p>
            <a:pPr algn="ctr">
              <a:buFont typeface="Wingdings" pitchFamily="2" charset="2"/>
              <a:buNone/>
            </a:pPr>
            <a:r>
              <a:rPr lang="ru-RU" sz="2000" i="1">
                <a:latin typeface="Times New Roman" pitchFamily="18" charset="0"/>
              </a:rPr>
              <a:t>ГБОУ СОШ с. Старый Маклауш </a:t>
            </a:r>
          </a:p>
        </p:txBody>
      </p:sp>
      <p:pic>
        <p:nvPicPr>
          <p:cNvPr id="129038" name="Picture 14"/>
          <p:cNvPicPr>
            <a:picLocks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57224" y="1571612"/>
            <a:ext cx="3529013" cy="39608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>
                <a:solidFill>
                  <a:schemeClr val="tx1"/>
                </a:solidFill>
                <a:latin typeface="Times New Roman" pitchFamily="18" charset="0"/>
              </a:rPr>
              <a:t>Правила работы с клеем</a:t>
            </a:r>
            <a:r>
              <a:rPr lang="ru-RU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>
                <a:latin typeface="Times New Roman" pitchFamily="18" charset="0"/>
              </a:rPr>
              <a:t>При работе с клеем нужно застелить стол или парту клеёнкой или газетой.</a:t>
            </a:r>
          </a:p>
          <a:p>
            <a:r>
              <a:rPr lang="ru-RU" sz="2800">
                <a:latin typeface="Times New Roman" pitchFamily="18" charset="0"/>
              </a:rPr>
              <a:t>Постарайтесь, чтобы клей не попадал на одежду, лицо и особенно в глаза.</a:t>
            </a:r>
          </a:p>
          <a:p>
            <a:r>
              <a:rPr lang="ru-RU" sz="2800">
                <a:latin typeface="Times New Roman" pitchFamily="18" charset="0"/>
              </a:rPr>
              <a:t>Если вдруг клей попал в глаза, срочно вымойте руки и промойте глаза тёплой водой.</a:t>
            </a:r>
          </a:p>
          <a:p>
            <a:r>
              <a:rPr lang="ru-RU" sz="2800">
                <a:latin typeface="Times New Roman" pitchFamily="18" charset="0"/>
              </a:rPr>
              <a:t>После работы клей плотно закройте, уберите.</a:t>
            </a:r>
          </a:p>
          <a:p>
            <a:r>
              <a:rPr lang="ru-RU" sz="2800">
                <a:latin typeface="Times New Roman" pitchFamily="18" charset="0"/>
              </a:rPr>
              <a:t>Обязательно вымойте руки и кисточку.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6798" y="827068"/>
            <a:ext cx="4425892" cy="923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spc="50" dirty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ОТДОХНЁМ!</a:t>
            </a:r>
          </a:p>
        </p:txBody>
      </p:sp>
      <p:pic>
        <p:nvPicPr>
          <p:cNvPr id="4099" name="Picture 2" descr="D:\СВЕТА\post-44042-1255288902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63" y="2143125"/>
            <a:ext cx="6715125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>
                <a:solidFill>
                  <a:schemeClr val="tx1"/>
                </a:solidFill>
                <a:latin typeface="Times New Roman" pitchFamily="18" charset="0"/>
              </a:rPr>
              <a:t>Физминутка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3307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200">
                <a:latin typeface="Times New Roman" pitchFamily="18" charset="0"/>
              </a:rPr>
              <a:t>Сели- встали, сели- встали.</a:t>
            </a:r>
          </a:p>
          <a:p>
            <a:pPr algn="ctr">
              <a:buFont typeface="Wingdings" pitchFamily="2" charset="2"/>
              <a:buNone/>
            </a:pPr>
            <a:r>
              <a:rPr lang="ru-RU" sz="3200">
                <a:latin typeface="Times New Roman" pitchFamily="18" charset="0"/>
              </a:rPr>
              <a:t>Ванькой- встанькой словно стали.</a:t>
            </a:r>
          </a:p>
          <a:p>
            <a:pPr algn="ctr">
              <a:buFont typeface="Wingdings" pitchFamily="2" charset="2"/>
              <a:buNone/>
            </a:pPr>
            <a:r>
              <a:rPr lang="ru-RU" sz="3200">
                <a:latin typeface="Times New Roman" pitchFamily="18" charset="0"/>
              </a:rPr>
              <a:t>Руки к телу все прижали</a:t>
            </a:r>
          </a:p>
          <a:p>
            <a:pPr algn="ctr">
              <a:buFont typeface="Wingdings" pitchFamily="2" charset="2"/>
              <a:buNone/>
            </a:pPr>
            <a:r>
              <a:rPr lang="ru-RU" sz="3200">
                <a:latin typeface="Times New Roman" pitchFamily="18" charset="0"/>
              </a:rPr>
              <a:t>И подскоки делать стали.</a:t>
            </a:r>
          </a:p>
        </p:txBody>
      </p:sp>
      <p:pic>
        <p:nvPicPr>
          <p:cNvPr id="40964" name="Picture 4" descr="Рисхххх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716463" y="2276475"/>
            <a:ext cx="3673475" cy="3024188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girl"/>
          <p:cNvPicPr>
            <a:picLocks noChangeAspect="1" noChangeArrowheads="1"/>
          </p:cNvPicPr>
          <p:nvPr/>
        </p:nvPicPr>
        <p:blipFill>
          <a:blip r:embed="rId2" cstate="email"/>
          <a:srcRect r="5771"/>
          <a:stretch>
            <a:fillRect/>
          </a:stretch>
        </p:blipFill>
        <p:spPr bwMode="auto">
          <a:xfrm>
            <a:off x="2627313" y="1628775"/>
            <a:ext cx="3624262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936625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tx1"/>
                </a:solidFill>
                <a:latin typeface="Times New Roman" pitchFamily="18" charset="0"/>
              </a:rPr>
              <a:t>Самостоятельная работа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>
                <a:solidFill>
                  <a:schemeClr val="tx1"/>
                </a:solidFill>
                <a:latin typeface="Times New Roman" pitchFamily="18" charset="0"/>
              </a:rPr>
              <a:t>Картонная заготовка</a:t>
            </a:r>
          </a:p>
        </p:txBody>
      </p:sp>
      <p:pic>
        <p:nvPicPr>
          <p:cNvPr id="120836" name="Picture 4" descr="папка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16013" y="1196975"/>
            <a:ext cx="6840537" cy="46085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>
                <a:solidFill>
                  <a:schemeClr val="tx1"/>
                </a:solidFill>
                <a:latin typeface="Times New Roman" pitchFamily="18" charset="0"/>
              </a:rPr>
              <a:t>Фартук - игольник . (</a:t>
            </a:r>
            <a:r>
              <a:rPr lang="ru-RU" sz="3600">
                <a:solidFill>
                  <a:schemeClr val="tx1"/>
                </a:solidFill>
                <a:latin typeface="Times New Roman" pitchFamily="18" charset="0"/>
              </a:rPr>
              <a:t>Шаблон</a:t>
            </a:r>
            <a:r>
              <a:rPr lang="ru-RU" sz="4000">
                <a:solidFill>
                  <a:schemeClr val="tx1"/>
                </a:solidFill>
                <a:latin typeface="Times New Roman" pitchFamily="18" charset="0"/>
              </a:rPr>
              <a:t>).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88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050" y="1989138"/>
            <a:ext cx="46815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>
                <a:solidFill>
                  <a:schemeClr val="tx1"/>
                </a:solidFill>
                <a:latin typeface="Times New Roman" pitchFamily="18" charset="0"/>
              </a:rPr>
              <a:t>Косынка и рукав. (</a:t>
            </a:r>
            <a:r>
              <a:rPr lang="ru-RU" sz="3200">
                <a:solidFill>
                  <a:schemeClr val="tx1"/>
                </a:solidFill>
                <a:latin typeface="Times New Roman" pitchFamily="18" charset="0"/>
              </a:rPr>
              <a:t>Шаблон)</a:t>
            </a:r>
          </a:p>
        </p:txBody>
      </p:sp>
      <p:pic>
        <p:nvPicPr>
          <p:cNvPr id="123912" name="Picture 8" descr="косынка рукав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71550" y="1916113"/>
            <a:ext cx="4411663" cy="3479800"/>
          </a:xfrm>
          <a:noFill/>
          <a:ln/>
        </p:spPr>
      </p:pic>
      <p:pic>
        <p:nvPicPr>
          <p:cNvPr id="123913" name="Picture 9" descr="косынка рукав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7763" y="2349500"/>
            <a:ext cx="1182687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tx1"/>
                </a:solidFill>
                <a:latin typeface="Times New Roman" pitchFamily="18" charset="0"/>
              </a:rPr>
              <a:t>Сбор изделия </a:t>
            </a:r>
          </a:p>
        </p:txBody>
      </p:sp>
      <p:pic>
        <p:nvPicPr>
          <p:cNvPr id="46086" name="Picture 6" descr="PIC_1666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627313" y="1052513"/>
            <a:ext cx="3708400" cy="496887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333375"/>
            <a:ext cx="8229600" cy="503238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tx1"/>
                </a:solidFill>
                <a:latin typeface="Times New Roman" pitchFamily="18" charset="0"/>
              </a:rPr>
              <a:t>Рисование лица матрешки</a:t>
            </a:r>
          </a:p>
        </p:txBody>
      </p:sp>
      <p:pic>
        <p:nvPicPr>
          <p:cNvPr id="48134" name="Picture 6" descr="Копия PIC_1666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987675" y="1341438"/>
            <a:ext cx="3168650" cy="468153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809625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tx1"/>
                </a:solidFill>
                <a:latin typeface="Times New Roman" pitchFamily="18" charset="0"/>
              </a:rPr>
              <a:t>Наклеивание игольника</a:t>
            </a:r>
          </a:p>
        </p:txBody>
      </p:sp>
      <p:pic>
        <p:nvPicPr>
          <p:cNvPr id="43014" name="Picture 6" descr="Копия (2) PIC_1666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700338" y="1412875"/>
            <a:ext cx="3816350" cy="460851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489825" cy="2087562"/>
          </a:xfrm>
        </p:spPr>
        <p:txBody>
          <a:bodyPr/>
          <a:lstStyle/>
          <a:p>
            <a:pPr algn="ctr"/>
            <a:r>
              <a:rPr lang="ru-RU" sz="4600" b="1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4600" b="1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4000" b="1">
                <a:solidFill>
                  <a:schemeClr val="tx1"/>
                </a:solidFill>
                <a:latin typeface="Times New Roman" pitchFamily="18" charset="0"/>
              </a:rPr>
              <a:t>Приветствие –игра «Улыбка»</a:t>
            </a:r>
            <a:r>
              <a:rPr lang="ru-RU" sz="4600" b="1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4600" b="1">
                <a:solidFill>
                  <a:schemeClr val="tx1"/>
                </a:solidFill>
                <a:latin typeface="Comic Sans MS" pitchFamily="66" charset="0"/>
              </a:rPr>
            </a:br>
            <a:endParaRPr lang="ru-RU" sz="4600" b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636838"/>
            <a:ext cx="4038600" cy="3133725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11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600">
                <a:latin typeface="Times New Roman" pitchFamily="18" charset="0"/>
              </a:rPr>
              <a:t>-Здравствуй, друг!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600">
                <a:latin typeface="Times New Roman" pitchFamily="18" charset="0"/>
              </a:rPr>
              <a:t>Как ты тут?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600">
                <a:latin typeface="Times New Roman" pitchFamily="18" charset="0"/>
              </a:rPr>
              <a:t>-Улыбнись-ка мне-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600">
                <a:latin typeface="Times New Roman" pitchFamily="18" charset="0"/>
              </a:rPr>
              <a:t>А я тебе! </a:t>
            </a:r>
          </a:p>
        </p:txBody>
      </p:sp>
      <p:pic>
        <p:nvPicPr>
          <p:cNvPr id="32773" name="Picture 5" descr="ее"/>
          <p:cNvPicPr>
            <a:picLocks noChangeAspect="1" noChangeArrowheads="1" noCrop="1"/>
          </p:cNvPicPr>
          <p:nvPr>
            <p:ph type="clipArt"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795963" y="2492375"/>
            <a:ext cx="2455862" cy="288131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 algn="ctr"/>
            <a:r>
              <a:rPr lang="ru-RU" sz="3200">
                <a:solidFill>
                  <a:schemeClr val="tx1"/>
                </a:solidFill>
                <a:latin typeface="Times New Roman" pitchFamily="18" charset="0"/>
              </a:rPr>
              <a:t>Познавательная и личностная рефлексия. </a:t>
            </a:r>
            <a:br>
              <a:rPr lang="ru-RU" sz="320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3200">
                <a:solidFill>
                  <a:schemeClr val="tx1"/>
                </a:solidFill>
                <a:latin typeface="Times New Roman" pitchFamily="18" charset="0"/>
              </a:rPr>
              <a:t>«Закончи высказывание</a:t>
            </a:r>
            <a:r>
              <a:rPr lang="ru-RU" sz="2100" b="1">
                <a:solidFill>
                  <a:schemeClr val="tx1"/>
                </a:solidFill>
                <a:latin typeface="Times New Roman" pitchFamily="18" charset="0"/>
              </a:rPr>
              <a:t>».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3938" y="1700213"/>
            <a:ext cx="5181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>
                <a:latin typeface="Times New Roman" pitchFamily="18" charset="0"/>
              </a:rPr>
              <a:t>Теперь я знаю, что  …..</a:t>
            </a:r>
          </a:p>
          <a:p>
            <a:pPr>
              <a:lnSpc>
                <a:spcPct val="90000"/>
              </a:lnSpc>
            </a:pPr>
            <a:r>
              <a:rPr lang="ru-RU">
                <a:latin typeface="Times New Roman" pitchFamily="18" charset="0"/>
              </a:rPr>
              <a:t>Теперь я смогу отыскать нужный ответ в учебнике.</a:t>
            </a:r>
          </a:p>
          <a:p>
            <a:pPr>
              <a:lnSpc>
                <a:spcPct val="90000"/>
              </a:lnSpc>
            </a:pPr>
            <a:r>
              <a:rPr lang="ru-RU">
                <a:latin typeface="Times New Roman" pitchFamily="18" charset="0"/>
              </a:rPr>
              <a:t>Я сумею объяснить, почему….</a:t>
            </a:r>
          </a:p>
          <a:p>
            <a:pPr>
              <a:lnSpc>
                <a:spcPct val="90000"/>
              </a:lnSpc>
            </a:pPr>
            <a:r>
              <a:rPr lang="ru-RU">
                <a:latin typeface="Times New Roman" pitchFamily="18" charset="0"/>
              </a:rPr>
              <a:t>Я смогу рассказать, как ….</a:t>
            </a:r>
          </a:p>
          <a:p>
            <a:pPr>
              <a:lnSpc>
                <a:spcPct val="90000"/>
              </a:lnSpc>
            </a:pPr>
            <a:r>
              <a:rPr lang="ru-RU">
                <a:latin typeface="Times New Roman" pitchFamily="18" charset="0"/>
              </a:rPr>
              <a:t>Больше всего на этом уроке мне понравилось ….</a:t>
            </a:r>
          </a:p>
          <a:p>
            <a:pPr>
              <a:lnSpc>
                <a:spcPct val="90000"/>
              </a:lnSpc>
            </a:pPr>
            <a:r>
              <a:rPr lang="ru-RU">
                <a:latin typeface="Times New Roman" pitchFamily="18" charset="0"/>
              </a:rPr>
              <a:t>Сложнее было ….</a:t>
            </a:r>
          </a:p>
        </p:txBody>
      </p:sp>
      <p:pic>
        <p:nvPicPr>
          <p:cNvPr id="136196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2057400"/>
            <a:ext cx="3046412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  <a:latin typeface="Times New Roman" pitchFamily="18" charset="0"/>
              </a:rPr>
              <a:t>Игольница – матрёшка.  </a:t>
            </a:r>
            <a:endParaRPr lang="ru-RU">
              <a:latin typeface="Times New Roman" pitchFamily="18" charset="0"/>
            </a:endParaRPr>
          </a:p>
        </p:txBody>
      </p:sp>
      <p:pic>
        <p:nvPicPr>
          <p:cNvPr id="138247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71550" y="1773238"/>
            <a:ext cx="4176713" cy="3840162"/>
          </a:xfrm>
          <a:ln/>
        </p:spPr>
      </p:pic>
      <p:pic>
        <p:nvPicPr>
          <p:cNvPr id="138248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724525" y="1773238"/>
            <a:ext cx="2519363" cy="3816350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кот-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250" y="1773238"/>
            <a:ext cx="4751388" cy="4017962"/>
          </a:xfrm>
          <a:prstGeom prst="rect">
            <a:avLst/>
          </a:prstGeom>
          <a:noFill/>
        </p:spPr>
      </p:pic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algn="ctr"/>
            <a:r>
              <a:rPr lang="ru-RU" sz="4000" b="1">
                <a:solidFill>
                  <a:srgbClr val="0000FF"/>
                </a:solidFill>
                <a:latin typeface="Times New Roman" pitchFamily="18" charset="0"/>
              </a:rPr>
              <a:t>Спасибо за урок.</a:t>
            </a:r>
            <a:br>
              <a:rPr lang="ru-RU" sz="4000" b="1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4000" b="1">
                <a:solidFill>
                  <a:srgbClr val="0000FF"/>
                </a:solidFill>
                <a:latin typeface="Times New Roman" pitchFamily="18" charset="0"/>
              </a:rPr>
              <a:t>Молодцы!</a:t>
            </a:r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>
                <a:solidFill>
                  <a:schemeClr val="tx1"/>
                </a:solidFill>
                <a:latin typeface="Times New Roman" pitchFamily="18" charset="0"/>
              </a:rPr>
              <a:t>Виды матрешек</a:t>
            </a:r>
          </a:p>
        </p:txBody>
      </p:sp>
      <p:pic>
        <p:nvPicPr>
          <p:cNvPr id="58374" name="Picture 6" descr="PIC_1648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084888" y="1628775"/>
            <a:ext cx="2735262" cy="4248150"/>
          </a:xfrm>
          <a:noFill/>
          <a:ln/>
        </p:spPr>
      </p:pic>
      <p:pic>
        <p:nvPicPr>
          <p:cNvPr id="58375" name="Picture 7" descr="PIC_1644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23850" y="1628775"/>
            <a:ext cx="2519363" cy="4248150"/>
          </a:xfrm>
          <a:noFill/>
          <a:ln/>
        </p:spPr>
      </p:pic>
      <p:pic>
        <p:nvPicPr>
          <p:cNvPr id="58378" name="Picture 10" descr="PIC_1658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2987675" y="1628775"/>
            <a:ext cx="2952750" cy="42481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38187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tx1"/>
                </a:solidFill>
                <a:latin typeface="Times New Roman" pitchFamily="18" charset="0"/>
              </a:rPr>
              <a:t>Сергиево -</a:t>
            </a:r>
            <a:r>
              <a:rPr lang="ru-RU" sz="4000" b="1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ru-RU" sz="4000" b="1">
                <a:solidFill>
                  <a:schemeClr val="tx1"/>
                </a:solidFill>
                <a:latin typeface="Times New Roman" pitchFamily="18" charset="0"/>
              </a:rPr>
              <a:t>Посадская матрешка</a:t>
            </a:r>
          </a:p>
        </p:txBody>
      </p:sp>
      <p:pic>
        <p:nvPicPr>
          <p:cNvPr id="19462" name="Picture 6" descr="PIC_1644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268538" y="1412875"/>
            <a:ext cx="4610100" cy="468312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647700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tx1"/>
                </a:solidFill>
                <a:latin typeface="Times New Roman" pitchFamily="18" charset="0"/>
              </a:rPr>
              <a:t>Семеновские матрешки</a:t>
            </a:r>
          </a:p>
        </p:txBody>
      </p:sp>
      <p:pic>
        <p:nvPicPr>
          <p:cNvPr id="23558" name="Picture 6" descr="PIC_1648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16013" y="1319213"/>
            <a:ext cx="7127875" cy="479583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229600" cy="738187"/>
          </a:xfrm>
        </p:spPr>
        <p:txBody>
          <a:bodyPr/>
          <a:lstStyle/>
          <a:p>
            <a:pPr algn="ctr"/>
            <a:r>
              <a:rPr lang="ru-RU" sz="4000" b="1">
                <a:solidFill>
                  <a:schemeClr val="tx1"/>
                </a:solidFill>
                <a:latin typeface="Times New Roman" pitchFamily="18" charset="0"/>
              </a:rPr>
              <a:t>Полхов-</a:t>
            </a:r>
            <a:r>
              <a:rPr lang="ru-RU" sz="3800" b="1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ru-RU" sz="4000" b="1">
                <a:solidFill>
                  <a:schemeClr val="tx1"/>
                </a:solidFill>
                <a:latin typeface="Times New Roman" pitchFamily="18" charset="0"/>
              </a:rPr>
              <a:t>Майданская матрешка</a:t>
            </a:r>
          </a:p>
        </p:txBody>
      </p:sp>
      <p:pic>
        <p:nvPicPr>
          <p:cNvPr id="38918" name="Picture 6" descr="PIC_1658"/>
          <p:cNvPicPr>
            <a:picLocks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7088" y="1412875"/>
            <a:ext cx="7418387" cy="460851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>
                <a:solidFill>
                  <a:schemeClr val="tx1"/>
                </a:solidFill>
                <a:latin typeface="Times New Roman" pitchFamily="18" charset="0"/>
              </a:rPr>
              <a:t>Игольницы </a:t>
            </a:r>
          </a:p>
        </p:txBody>
      </p:sp>
      <p:pic>
        <p:nvPicPr>
          <p:cNvPr id="118788" name="Picture 4" descr="D:\..\001-МОИ РАБОТЫ\Фестиваль педагогических идей Открытый урок 2005-2006 учебного года сУВЕНИР - ИГОЛЬНИЦА - ШЛЯПКА.files\img13.gif"/>
          <p:cNvPicPr>
            <a:picLocks noChangeAspect="1" noChangeArrowheads="1"/>
          </p:cNvPicPr>
          <p:nvPr>
            <p:ph type="body" idx="1"/>
          </p:nvPr>
        </p:nvPicPr>
        <p:blipFill>
          <a:blip r:embed="rId2" r:link="rId3" cstate="email"/>
          <a:srcRect/>
          <a:stretch>
            <a:fillRect/>
          </a:stretch>
        </p:blipFill>
        <p:spPr>
          <a:xfrm>
            <a:off x="3563938" y="1125538"/>
            <a:ext cx="3024187" cy="2232025"/>
          </a:xfrm>
          <a:noFill/>
          <a:ln/>
        </p:spPr>
      </p:pic>
      <p:pic>
        <p:nvPicPr>
          <p:cNvPr id="118789" name="Picture 5" descr="D:\..\001-МОИ РАБОТЫ\Фестиваль педагогических идей Открытый урок 2005-2006 учебного года сУВЕНИР - ИГОЛЬНИЦА - ШЛЯПКА.files\Image76.jpeg"/>
          <p:cNvPicPr>
            <a:picLocks noChangeAspect="1" noChangeArrowheads="1"/>
          </p:cNvPicPr>
          <p:nvPr/>
        </p:nvPicPr>
        <p:blipFill>
          <a:blip r:embed="rId4" r:link="rId5" cstate="email"/>
          <a:srcRect/>
          <a:stretch>
            <a:fillRect/>
          </a:stretch>
        </p:blipFill>
        <p:spPr bwMode="auto">
          <a:xfrm>
            <a:off x="468313" y="3716338"/>
            <a:ext cx="2879725" cy="2160587"/>
          </a:xfrm>
          <a:prstGeom prst="rect">
            <a:avLst/>
          </a:prstGeom>
          <a:noFill/>
        </p:spPr>
      </p:pic>
      <p:pic>
        <p:nvPicPr>
          <p:cNvPr id="118790" name="Picture 6" descr="b59069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04025" y="1196975"/>
            <a:ext cx="1873250" cy="2087563"/>
          </a:xfrm>
          <a:prstGeom prst="rect">
            <a:avLst/>
          </a:prstGeom>
          <a:noFill/>
        </p:spPr>
      </p:pic>
      <p:pic>
        <p:nvPicPr>
          <p:cNvPr id="118791" name="Picture 7" descr="pic030_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8313" y="1268413"/>
            <a:ext cx="2879725" cy="2087562"/>
          </a:xfrm>
          <a:prstGeom prst="rect">
            <a:avLst/>
          </a:prstGeom>
          <a:noFill/>
        </p:spPr>
      </p:pic>
      <p:pic>
        <p:nvPicPr>
          <p:cNvPr id="118792" name="Picture 8" descr="mish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708400" y="3933825"/>
            <a:ext cx="223202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794" name="Picture 10" descr="ol-gor-ig-7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300788" y="3789363"/>
            <a:ext cx="2303462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20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>
                <a:solidFill>
                  <a:schemeClr val="tx1"/>
                </a:solidFill>
                <a:latin typeface="Times New Roman" pitchFamily="18" charset="0"/>
              </a:rPr>
              <a:t>Вредные советы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84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1.Ножницы, иголки, булавки аккуратно разложи на рабочем столе. Они твои помощники.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2. Нитки рви и кусай зубами, не используй для этого ножницы.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3.Обсуди во время работы все свои проблемы.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4.Если ты захотел отлучиться во время работы, непременно возьми с собой ножницы.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5. Если ты захотел оказать услугу, разомкни ножницы и смело тычь ими в руку просящего.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6.Чем больше предметов на рабочем столе, тем им веселее, ты сразу найдёшь нужную вещь.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>
                <a:solidFill>
                  <a:schemeClr val="tx1"/>
                </a:solidFill>
                <a:latin typeface="Times New Roman" pitchFamily="18" charset="0"/>
              </a:rPr>
              <a:t>Правила работы с ножницами</a:t>
            </a:r>
            <a:r>
              <a:rPr lang="ru-RU" sz="380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>
                <a:latin typeface="Times New Roman" pitchFamily="18" charset="0"/>
              </a:rPr>
              <a:t>Хранить ножницы нужно в футляре.</a:t>
            </a:r>
          </a:p>
          <a:p>
            <a:r>
              <a:rPr lang="ru-RU" sz="3200">
                <a:latin typeface="Times New Roman" pitchFamily="18" charset="0"/>
              </a:rPr>
              <a:t>Не держите ножницы острыми концами вверх.</a:t>
            </a:r>
          </a:p>
          <a:p>
            <a:r>
              <a:rPr lang="ru-RU" sz="3200">
                <a:latin typeface="Times New Roman" pitchFamily="18" charset="0"/>
              </a:rPr>
              <a:t>Не оставляйте ножницы на рабочем месте раскрытыми.</a:t>
            </a:r>
          </a:p>
          <a:p>
            <a:r>
              <a:rPr lang="ru-RU" sz="3200">
                <a:latin typeface="Times New Roman" pitchFamily="18" charset="0"/>
              </a:rPr>
              <a:t>Передавайте их кольцами вверх.</a:t>
            </a:r>
          </a:p>
          <a:p>
            <a:r>
              <a:rPr lang="ru-RU" sz="3200">
                <a:latin typeface="Times New Roman" pitchFamily="18" charset="0"/>
              </a:rPr>
              <a:t>При работе берегите пальцы левой руки.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</TotalTime>
  <Words>348</Words>
  <Application>Microsoft Office PowerPoint</Application>
  <PresentationFormat>Экран (4:3)</PresentationFormat>
  <Paragraphs>61</Paragraphs>
  <Slides>22</Slides>
  <Notes>1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Garamond</vt:lpstr>
      <vt:lpstr>Times New Roman</vt:lpstr>
      <vt:lpstr>Wingdings</vt:lpstr>
      <vt:lpstr>Comic Sans MS</vt:lpstr>
      <vt:lpstr>Century Gothic</vt:lpstr>
      <vt:lpstr>Край</vt:lpstr>
      <vt:lpstr>Переплётные крышки. Изделие «Папочка игольница»</vt:lpstr>
      <vt:lpstr> Приветствие –игра «Улыбка» </vt:lpstr>
      <vt:lpstr>Виды матрешек</vt:lpstr>
      <vt:lpstr>Сергиево - Посадская матрешка</vt:lpstr>
      <vt:lpstr>Семеновские матрешки</vt:lpstr>
      <vt:lpstr>Полхов- Майданская матрешка</vt:lpstr>
      <vt:lpstr>Игольницы </vt:lpstr>
      <vt:lpstr>Вредные советы</vt:lpstr>
      <vt:lpstr>Правила работы с ножницами </vt:lpstr>
      <vt:lpstr>Правила работы с клеем </vt:lpstr>
      <vt:lpstr>Слайд 11</vt:lpstr>
      <vt:lpstr>Физминутка</vt:lpstr>
      <vt:lpstr>Самостоятельная работа</vt:lpstr>
      <vt:lpstr>Картонная заготовка</vt:lpstr>
      <vt:lpstr>Фартук - игольник . (Шаблон).</vt:lpstr>
      <vt:lpstr>Косынка и рукав. (Шаблон)</vt:lpstr>
      <vt:lpstr>Сбор изделия </vt:lpstr>
      <vt:lpstr>Рисование лица матрешки</vt:lpstr>
      <vt:lpstr>Наклеивание игольника</vt:lpstr>
      <vt:lpstr>Познавательная и личностная рефлексия.  «Закончи высказывание».</vt:lpstr>
      <vt:lpstr>Игольница – матрёшка.  </vt:lpstr>
      <vt:lpstr>Спасибо за урок. Молодцы!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22</dc:creator>
  <cp:lastModifiedBy>revaz</cp:lastModifiedBy>
  <cp:revision>19</cp:revision>
  <dcterms:created xsi:type="dcterms:W3CDTF">2009-08-18T14:46:15Z</dcterms:created>
  <dcterms:modified xsi:type="dcterms:W3CDTF">2013-03-14T19:30:46Z</dcterms:modified>
</cp:coreProperties>
</file>