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9" r:id="rId3"/>
    <p:sldId id="257" r:id="rId4"/>
    <p:sldId id="258" r:id="rId5"/>
    <p:sldId id="261" r:id="rId6"/>
    <p:sldId id="263" r:id="rId7"/>
    <p:sldId id="264" r:id="rId8"/>
    <p:sldId id="265" r:id="rId9"/>
    <p:sldId id="268" r:id="rId10"/>
    <p:sldId id="266" r:id="rId11"/>
    <p:sldId id="267" r:id="rId12"/>
    <p:sldId id="262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8000"/>
    <a:srgbClr val="FF9933"/>
    <a:srgbClr val="993366"/>
    <a:srgbClr val="FF3300"/>
    <a:srgbClr val="0000FF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123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C5DFA5-607D-4791-B790-CCF0251774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57A36-FEF1-4D9C-A22C-41524F7EB2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124E2-240F-44F2-ADB1-F96B1009AB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F63705F-C71B-449B-80E8-3C4D335A73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2F5FE-AA41-424F-8332-91A1293B86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BA3D3-062E-4ED0-8C52-13205092B8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8FF18-BD71-46EC-B87C-12A585AFEC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75FED-1BF6-46BC-9CA6-76F9B72912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B77BC-4CB4-4723-B913-2CA991102A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B8F99-D846-47AF-9629-65E4CEA2BE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24ABD-992D-4681-9CF0-171FBCC639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C08EA-EF0E-489B-AB56-4E44434727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folHlink"/>
            </a:gs>
            <a:gs pos="100000">
              <a:srgbClr val="99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E7679F-E153-45E9-9795-81138736FB4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467600" cy="2054225"/>
          </a:xfrm>
        </p:spPr>
        <p:txBody>
          <a:bodyPr anchor="ctr"/>
          <a:lstStyle/>
          <a:p>
            <a:pPr algn="ctr"/>
            <a:r>
              <a:rPr lang="ru-RU" sz="6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 </a:t>
            </a:r>
            <a:br>
              <a:rPr lang="ru-RU" sz="6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проценты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77000" y="5410200"/>
            <a:ext cx="2357438" cy="839788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sz="1200">
                <a:solidFill>
                  <a:schemeClr val="bg2"/>
                </a:solidFill>
              </a:rPr>
              <a:t>Мартынова Л.А.</a:t>
            </a:r>
          </a:p>
          <a:p>
            <a:pPr algn="r">
              <a:lnSpc>
                <a:spcPct val="80000"/>
              </a:lnSpc>
            </a:pPr>
            <a:r>
              <a:rPr lang="ru-RU" sz="1200">
                <a:solidFill>
                  <a:schemeClr val="bg2"/>
                </a:solidFill>
              </a:rPr>
              <a:t>МКОУ «Саргатский лицей»</a:t>
            </a:r>
          </a:p>
          <a:p>
            <a:pPr algn="r">
              <a:lnSpc>
                <a:spcPct val="80000"/>
              </a:lnSpc>
            </a:pPr>
            <a:r>
              <a:rPr lang="ru-RU" sz="1200">
                <a:solidFill>
                  <a:schemeClr val="bg2"/>
                </a:solidFill>
              </a:rPr>
              <a:t>5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514600"/>
            <a:ext cx="8447088" cy="3475038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chemeClr val="bg2"/>
              </a:buClr>
              <a:buSzTx/>
              <a:buFont typeface="Wingdings" pitchFamily="2" charset="2"/>
              <a:buChar char="ь"/>
            </a:pPr>
            <a:r>
              <a:rPr lang="ru-RU" sz="2800" b="1">
                <a:solidFill>
                  <a:schemeClr val="bg2"/>
                </a:solidFill>
                <a:latin typeface="Times New Roman" pitchFamily="18" charset="0"/>
              </a:rPr>
              <a:t>Символ  </a:t>
            </a:r>
            <a:r>
              <a:rPr lang="ru-RU"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</a:t>
            </a:r>
            <a:r>
              <a:rPr lang="ru-RU" sz="2800" b="1">
                <a:solidFill>
                  <a:schemeClr val="bg2"/>
                </a:solidFill>
                <a:latin typeface="Times New Roman" pitchFamily="18" charset="0"/>
              </a:rPr>
              <a:t> появился не сразу. Сначала писали слово «сто» так:</a:t>
            </a:r>
          </a:p>
          <a:p>
            <a:pPr algn="just">
              <a:lnSpc>
                <a:spcPct val="90000"/>
              </a:lnSpc>
              <a:buClr>
                <a:schemeClr val="bg2"/>
              </a:buClr>
              <a:buSzTx/>
              <a:buFont typeface="Wingdings" pitchFamily="2" charset="2"/>
              <a:buNone/>
            </a:pPr>
            <a:endParaRPr lang="ru-RU" sz="2800" b="1">
              <a:solidFill>
                <a:schemeClr val="bg2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bg2"/>
              </a:buClr>
              <a:buSzTx/>
              <a:buFont typeface="Wingdings" pitchFamily="2" charset="2"/>
              <a:buChar char="ь"/>
            </a:pPr>
            <a:r>
              <a:rPr lang="ru-RU" sz="2800" b="1">
                <a:solidFill>
                  <a:schemeClr val="bg2"/>
                </a:solidFill>
                <a:latin typeface="Times New Roman" pitchFamily="18" charset="0"/>
              </a:rPr>
              <a:t>В 1685г. в Париже была напечатана книга «Руководство по коммерческой арифметике», где по ошибке вместо       было набрано </a:t>
            </a:r>
            <a:r>
              <a:rPr lang="ru-RU"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</a:t>
            </a:r>
            <a:r>
              <a:rPr lang="ru-RU" sz="2800" b="1">
                <a:solidFill>
                  <a:schemeClr val="bg2"/>
                </a:solidFill>
                <a:latin typeface="Times New Roman" pitchFamily="18" charset="0"/>
              </a:rPr>
              <a:t>. После этого знак </a:t>
            </a:r>
            <a:r>
              <a:rPr lang="ru-RU"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</a:t>
            </a:r>
            <a:r>
              <a:rPr lang="ru-RU" sz="2800" b="1">
                <a:solidFill>
                  <a:schemeClr val="bg2"/>
                </a:solidFill>
                <a:latin typeface="Times New Roman" pitchFamily="18" charset="0"/>
              </a:rPr>
              <a:t> получил всеобщее признание и до сих пор мы пользуемся этим значком процента.</a:t>
            </a:r>
          </a:p>
          <a:p>
            <a:pPr>
              <a:lnSpc>
                <a:spcPct val="90000"/>
              </a:lnSpc>
            </a:pPr>
            <a:endParaRPr lang="ru-RU" sz="2800" b="1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15363" name="Picture 10" descr="1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1188" y="333375"/>
            <a:ext cx="3046412" cy="2119313"/>
          </a:xfrm>
          <a:noFill/>
          <a:ln/>
        </p:spPr>
      </p:pic>
      <p:graphicFrame>
        <p:nvGraphicFramePr>
          <p:cNvPr id="15364" name="Object 7"/>
          <p:cNvGraphicFramePr>
            <a:graphicFrameLocks noChangeAspect="1"/>
          </p:cNvGraphicFramePr>
          <p:nvPr/>
        </p:nvGraphicFramePr>
        <p:xfrm>
          <a:off x="3657600" y="2971800"/>
          <a:ext cx="673100" cy="685800"/>
        </p:xfrm>
        <a:graphic>
          <a:graphicData uri="http://schemas.openxmlformats.org/presentationml/2006/ole">
            <p:oleObj spid="_x0000_s15364" name="Формула" r:id="rId4" imgW="177480" imgH="241200" progId="Equation.3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4191000" y="4648200"/>
          <a:ext cx="450850" cy="457200"/>
        </p:xfrm>
        <a:graphic>
          <a:graphicData uri="http://schemas.openxmlformats.org/presentationml/2006/ole">
            <p:oleObj spid="_x0000_s15367" name="Формула" r:id="rId5" imgW="1774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28775"/>
            <a:ext cx="8229600" cy="2486025"/>
          </a:xfrm>
        </p:spPr>
        <p:txBody>
          <a:bodyPr/>
          <a:lstStyle/>
          <a:p>
            <a:pPr>
              <a:buClr>
                <a:schemeClr val="bg2"/>
              </a:buClr>
              <a:buSzTx/>
              <a:buFont typeface="Wingdings" pitchFamily="2" charset="2"/>
              <a:buChar char="ь"/>
            </a:pPr>
            <a:r>
              <a:rPr lang="ru-RU" sz="3100" b="1">
                <a:solidFill>
                  <a:schemeClr val="bg2"/>
                </a:solidFill>
                <a:latin typeface="Times New Roman" pitchFamily="18" charset="0"/>
              </a:rPr>
              <a:t>В некоторых вопросах иногда применяют и более мелкие, тысячные доли, так называемые </a:t>
            </a:r>
            <a:r>
              <a:rPr lang="ru-RU" sz="3100" b="1" i="1">
                <a:solidFill>
                  <a:schemeClr val="bg2"/>
                </a:solidFill>
                <a:latin typeface="Times New Roman" pitchFamily="18" charset="0"/>
              </a:rPr>
              <a:t>«промилле»</a:t>
            </a:r>
            <a:r>
              <a:rPr lang="ru-RU" sz="3100" b="1">
                <a:solidFill>
                  <a:schemeClr val="bg2"/>
                </a:solidFill>
                <a:latin typeface="Times New Roman" pitchFamily="18" charset="0"/>
              </a:rPr>
              <a:t> (от латинского </a:t>
            </a:r>
            <a:r>
              <a:rPr lang="en-US" sz="3100" b="1">
                <a:solidFill>
                  <a:schemeClr val="bg2"/>
                </a:solidFill>
                <a:latin typeface="Times New Roman" pitchFamily="18" charset="0"/>
              </a:rPr>
              <a:t>pro mille</a:t>
            </a:r>
            <a:r>
              <a:rPr lang="ru-RU" sz="3100" b="1">
                <a:solidFill>
                  <a:schemeClr val="bg2"/>
                </a:solidFill>
                <a:latin typeface="Times New Roman" pitchFamily="18" charset="0"/>
              </a:rPr>
              <a:t> – «с тысячи»), обозначаемые по аналогии со знаком %  -  %</a:t>
            </a:r>
            <a:r>
              <a:rPr lang="ru-RU" sz="1700" b="1">
                <a:solidFill>
                  <a:schemeClr val="bg2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16387" name="Picture 4" descr="2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810000"/>
            <a:ext cx="22145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616825" cy="5180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chemeClr val="bg2"/>
                </a:solidFill>
              </a:rPr>
              <a:t>- Что называется процентом? </a:t>
            </a:r>
          </a:p>
          <a:p>
            <a:pPr algn="r">
              <a:buFont typeface="Wingdings" pitchFamily="2" charset="2"/>
              <a:buNone/>
            </a:pPr>
            <a:r>
              <a:rPr lang="ru-RU">
                <a:solidFill>
                  <a:srgbClr val="FF3300"/>
                </a:solidFill>
              </a:rPr>
              <a:t>Сотая часть числа.</a:t>
            </a:r>
            <a:r>
              <a:rPr lang="ru-RU">
                <a:solidFill>
                  <a:schemeClr val="bg2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bg2"/>
                </a:solidFill>
              </a:rPr>
              <a:t>- Как перевести проценты в десятичную дробь? </a:t>
            </a:r>
          </a:p>
          <a:p>
            <a:pPr algn="r">
              <a:buFont typeface="Wingdings" pitchFamily="2" charset="2"/>
              <a:buNone/>
            </a:pPr>
            <a:r>
              <a:rPr lang="ru-RU">
                <a:solidFill>
                  <a:srgbClr val="FF3300"/>
                </a:solidFill>
              </a:rPr>
              <a:t>Разделить величину на сто.</a:t>
            </a:r>
            <a:r>
              <a:rPr lang="ru-RU">
                <a:solidFill>
                  <a:schemeClr val="bg2"/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>
                <a:solidFill>
                  <a:schemeClr val="bg2"/>
                </a:solidFill>
              </a:rPr>
              <a:t>- Как перевести десятичную дробь в проценты? </a:t>
            </a:r>
          </a:p>
          <a:p>
            <a:pPr>
              <a:buFontTx/>
              <a:buNone/>
            </a:pPr>
            <a:r>
              <a:rPr lang="ru-RU">
                <a:solidFill>
                  <a:srgbClr val="FF3300"/>
                </a:solidFill>
              </a:rPr>
              <a:t>              Умножить дробь на сто.</a:t>
            </a:r>
            <a:r>
              <a:rPr lang="ru-RU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11268" name="Picture 4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3505200"/>
            <a:ext cx="2063750" cy="314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>
                <a:solidFill>
                  <a:srgbClr val="0000FF"/>
                </a:solidFill>
              </a:rPr>
              <a:t>Запишите проценты в виде десятичных дробей:</a:t>
            </a:r>
          </a:p>
        </p:txBody>
      </p:sp>
      <p:graphicFrame>
        <p:nvGraphicFramePr>
          <p:cNvPr id="19819" name="Group 363"/>
          <p:cNvGraphicFramePr>
            <a:graphicFrameLocks noGrp="1"/>
          </p:cNvGraphicFramePr>
          <p:nvPr>
            <p:ph sz="half" idx="1"/>
          </p:nvPr>
        </p:nvGraphicFramePr>
        <p:xfrm>
          <a:off x="609600" y="1827213"/>
          <a:ext cx="8229600" cy="1525588"/>
        </p:xfrm>
        <a:graphic>
          <a:graphicData uri="http://schemas.openxmlformats.org/drawingml/2006/table">
            <a:tbl>
              <a:tblPr/>
              <a:tblGrid>
                <a:gridCol w="1168400"/>
                <a:gridCol w="1160463"/>
                <a:gridCol w="1168400"/>
                <a:gridCol w="1162050"/>
                <a:gridCol w="1165225"/>
                <a:gridCol w="1165225"/>
                <a:gridCol w="1239837"/>
              </a:tblGrid>
              <a:tr h="817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3%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21%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30%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56%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80%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110%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14,6%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821" name="Group 365"/>
          <p:cNvGraphicFramePr>
            <a:graphicFrameLocks noGrp="1"/>
          </p:cNvGraphicFramePr>
          <p:nvPr>
            <p:ph sz="half" idx="2"/>
          </p:nvPr>
        </p:nvGraphicFramePr>
        <p:xfrm>
          <a:off x="685800" y="1752600"/>
          <a:ext cx="8229600" cy="1676401"/>
        </p:xfrm>
        <a:graphic>
          <a:graphicData uri="http://schemas.openxmlformats.org/drawingml/2006/table">
            <a:tbl>
              <a:tblPr/>
              <a:tblGrid>
                <a:gridCol w="1177925"/>
                <a:gridCol w="1171575"/>
                <a:gridCol w="1177925"/>
                <a:gridCol w="1174750"/>
                <a:gridCol w="1177925"/>
                <a:gridCol w="1171575"/>
                <a:gridCol w="1177925"/>
              </a:tblGrid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  3%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 21%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 30%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 56%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 80%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110%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14,6%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0,03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0,21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0,3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0,56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0,8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1,1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0,146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823" name="Picture 367" descr="dd36efffaa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581400"/>
            <a:ext cx="1916113" cy="3122613"/>
          </a:xfrm>
          <a:prstGeom prst="rect">
            <a:avLst/>
          </a:prstGeom>
          <a:noFill/>
        </p:spPr>
      </p:pic>
      <p:sp>
        <p:nvSpPr>
          <p:cNvPr id="19824" name="AutoShape 368"/>
          <p:cNvSpPr>
            <a:spLocks noChangeArrowheads="1"/>
          </p:cNvSpPr>
          <p:nvPr/>
        </p:nvSpPr>
        <p:spPr bwMode="auto">
          <a:xfrm>
            <a:off x="2057400" y="3733800"/>
            <a:ext cx="4114800" cy="1066800"/>
          </a:xfrm>
          <a:prstGeom prst="wedgeRoundRectCallout">
            <a:avLst>
              <a:gd name="adj1" fmla="val -41782"/>
              <a:gd name="adj2" fmla="val 75745"/>
              <a:gd name="adj3" fmla="val 16667"/>
            </a:avLst>
          </a:prstGeom>
          <a:solidFill>
            <a:schemeClr val="accent2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9826" name="Text Box 370"/>
          <p:cNvSpPr txBox="1">
            <a:spLocks noChangeArrowheads="1"/>
          </p:cNvSpPr>
          <p:nvPr/>
        </p:nvSpPr>
        <p:spPr bwMode="auto">
          <a:xfrm>
            <a:off x="2438400" y="40386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3300"/>
                </a:solidFill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824" grpId="0" animBg="1"/>
      <p:bldP spid="198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>
                <a:solidFill>
                  <a:srgbClr val="0000FF"/>
                </a:solidFill>
              </a:rPr>
              <a:t>Запишите десятичные дроби в виде процентов:</a:t>
            </a:r>
            <a:r>
              <a:rPr lang="ru-RU" sz="3200"/>
              <a:t> </a:t>
            </a:r>
          </a:p>
        </p:txBody>
      </p:sp>
      <p:graphicFrame>
        <p:nvGraphicFramePr>
          <p:cNvPr id="30845" name="Group 125"/>
          <p:cNvGraphicFramePr>
            <a:graphicFrameLocks noGrp="1"/>
          </p:cNvGraphicFramePr>
          <p:nvPr>
            <p:ph sz="half" idx="1"/>
          </p:nvPr>
        </p:nvGraphicFramePr>
        <p:xfrm>
          <a:off x="533400" y="1827213"/>
          <a:ext cx="8382000" cy="1296988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371600"/>
                <a:gridCol w="1066800"/>
                <a:gridCol w="1066800"/>
              </a:tblGrid>
              <a:tr h="649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0,05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0,6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8,6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1,3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0,124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0,71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0,48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847" name="Group 127"/>
          <p:cNvGraphicFramePr>
            <a:graphicFrameLocks noGrp="1"/>
          </p:cNvGraphicFramePr>
          <p:nvPr>
            <p:ph sz="half" idx="2"/>
          </p:nvPr>
        </p:nvGraphicFramePr>
        <p:xfrm>
          <a:off x="533400" y="1828800"/>
          <a:ext cx="8382000" cy="1295401"/>
        </p:xfrm>
        <a:graphic>
          <a:graphicData uri="http://schemas.openxmlformats.org/drawingml/2006/table">
            <a:tbl>
              <a:tblPr/>
              <a:tblGrid>
                <a:gridCol w="1219200"/>
                <a:gridCol w="1220788"/>
                <a:gridCol w="1217612"/>
                <a:gridCol w="1219200"/>
                <a:gridCol w="1371600"/>
                <a:gridCol w="1068388"/>
                <a:gridCol w="1065212"/>
              </a:tblGrid>
              <a:tr h="649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0,05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0,6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8,6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1,3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0,124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0,71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0,48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5%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60%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860%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130%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12,4%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71%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48%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849" name="Picture 129" descr="Рисунок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8263" y="3352800"/>
            <a:ext cx="2112962" cy="3217863"/>
          </a:xfrm>
          <a:prstGeom prst="rect">
            <a:avLst/>
          </a:prstGeom>
          <a:noFill/>
        </p:spPr>
      </p:pic>
      <p:sp>
        <p:nvSpPr>
          <p:cNvPr id="30850" name="AutoShape 130"/>
          <p:cNvSpPr>
            <a:spLocks noChangeArrowheads="1"/>
          </p:cNvSpPr>
          <p:nvPr/>
        </p:nvSpPr>
        <p:spPr bwMode="auto">
          <a:xfrm>
            <a:off x="1295400" y="3733800"/>
            <a:ext cx="4114800" cy="1066800"/>
          </a:xfrm>
          <a:prstGeom prst="wedgeRoundRectCallout">
            <a:avLst>
              <a:gd name="adj1" fmla="val 83486"/>
              <a:gd name="adj2" fmla="val -25000"/>
              <a:gd name="adj3" fmla="val 16667"/>
            </a:avLst>
          </a:prstGeom>
          <a:solidFill>
            <a:schemeClr val="accent2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eaVert"/>
          <a:lstStyle/>
          <a:p>
            <a:endParaRPr lang="ru-RU"/>
          </a:p>
        </p:txBody>
      </p:sp>
      <p:sp>
        <p:nvSpPr>
          <p:cNvPr id="30851" name="Text Box 131"/>
          <p:cNvSpPr txBox="1">
            <a:spLocks noChangeArrowheads="1"/>
          </p:cNvSpPr>
          <p:nvPr/>
        </p:nvSpPr>
        <p:spPr bwMode="auto">
          <a:xfrm>
            <a:off x="1676400" y="39624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3300"/>
                </a:solidFill>
              </a:rPr>
              <a:t>Молодцы!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850" grpId="0" animBg="1"/>
      <p:bldP spid="308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762000"/>
            <a:ext cx="7313612" cy="682625"/>
          </a:xfrm>
        </p:spPr>
        <p:txBody>
          <a:bodyPr/>
          <a:lstStyle/>
          <a:p>
            <a:pPr algn="ctr"/>
            <a:r>
              <a:rPr lang="ru-RU" sz="3200" b="1" i="1">
                <a:solidFill>
                  <a:srgbClr val="0000FF"/>
                </a:solidFill>
              </a:rPr>
              <a:t>Какие три типа задач вы знаете:</a:t>
            </a:r>
            <a:r>
              <a:rPr lang="ru-RU" sz="3200"/>
              <a:t>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762000" y="1616075"/>
            <a:ext cx="3886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>
                <a:solidFill>
                  <a:schemeClr val="bg2"/>
                </a:solidFill>
              </a:rPr>
              <a:t>Нахождение процентов </a:t>
            </a:r>
          </a:p>
          <a:p>
            <a:pPr marL="342900" indent="-342900"/>
            <a:r>
              <a:rPr lang="ru-RU" b="1">
                <a:solidFill>
                  <a:schemeClr val="bg2"/>
                </a:solidFill>
              </a:rPr>
              <a:t>от данного числа.</a:t>
            </a:r>
            <a:endParaRPr lang="ru-RU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762000" y="3276600"/>
            <a:ext cx="4049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buClr>
                <a:schemeClr val="bg2"/>
              </a:buClr>
              <a:buFont typeface="Symbol" pitchFamily="18" charset="2"/>
              <a:buAutoNum type="arabicPeriod" startAt="3"/>
            </a:pPr>
            <a:r>
              <a:rPr lang="ru-RU" b="1">
                <a:solidFill>
                  <a:schemeClr val="bg2"/>
                </a:solidFill>
              </a:rPr>
              <a:t>Нахождение процентного </a:t>
            </a:r>
          </a:p>
          <a:p>
            <a:pPr marL="342900" indent="-342900">
              <a:buClr>
                <a:schemeClr val="tx1"/>
              </a:buClr>
              <a:buFont typeface="Symbol" pitchFamily="18" charset="2"/>
              <a:buNone/>
            </a:pPr>
            <a:r>
              <a:rPr lang="ru-RU" b="1">
                <a:solidFill>
                  <a:schemeClr val="bg2"/>
                </a:solidFill>
              </a:rPr>
              <a:t>отношение двух чисел.</a:t>
            </a:r>
            <a:r>
              <a:rPr lang="ru-RU"/>
              <a:t>  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762000" y="2530475"/>
            <a:ext cx="3132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ru-RU" b="1">
                <a:solidFill>
                  <a:schemeClr val="bg2"/>
                </a:solidFill>
              </a:rPr>
              <a:t>Нахождение числа </a:t>
            </a:r>
          </a:p>
          <a:p>
            <a:pPr marL="342900" indent="-342900"/>
            <a:r>
              <a:rPr lang="ru-RU" b="1">
                <a:solidFill>
                  <a:schemeClr val="bg2"/>
                </a:solidFill>
              </a:rPr>
              <a:t>по его процентам</a:t>
            </a:r>
            <a:r>
              <a:rPr lang="ru-RU"/>
              <a:t> 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172200" y="2590800"/>
            <a:ext cx="2590800" cy="5334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i="1">
                <a:solidFill>
                  <a:schemeClr val="bg2"/>
                </a:solidFill>
              </a:rPr>
              <a:t>а : 100 % ∙ </a:t>
            </a:r>
            <a:r>
              <a:rPr lang="en-US" sz="2000" b="1" i="1">
                <a:solidFill>
                  <a:schemeClr val="bg2"/>
                </a:solidFill>
              </a:rPr>
              <a:t>n</a:t>
            </a:r>
            <a:r>
              <a:rPr lang="ru-RU" sz="2000" b="1" i="1">
                <a:solidFill>
                  <a:schemeClr val="bg2"/>
                </a:solidFill>
              </a:rPr>
              <a:t> %</a:t>
            </a:r>
            <a:endParaRPr lang="ru-RU" sz="2000" b="1">
              <a:solidFill>
                <a:schemeClr val="bg2"/>
              </a:solidFill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248400" y="1752600"/>
            <a:ext cx="2438400" cy="533400"/>
          </a:xfrm>
          <a:prstGeom prst="rect">
            <a:avLst/>
          </a:prstGeom>
          <a:solidFill>
            <a:srgbClr val="9933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i="1">
                <a:solidFill>
                  <a:schemeClr val="bg2"/>
                </a:solidFill>
              </a:rPr>
              <a:t>а : </a:t>
            </a:r>
            <a:r>
              <a:rPr lang="en-US" sz="2000" b="1" i="1">
                <a:solidFill>
                  <a:schemeClr val="bg2"/>
                </a:solidFill>
              </a:rPr>
              <a:t>b</a:t>
            </a:r>
            <a:r>
              <a:rPr lang="ru-RU" sz="2000" b="1" i="1">
                <a:solidFill>
                  <a:schemeClr val="bg2"/>
                </a:solidFill>
              </a:rPr>
              <a:t> ∙ 100 %</a:t>
            </a:r>
            <a:endParaRPr lang="ru-RU" sz="2000" b="1">
              <a:solidFill>
                <a:schemeClr val="bg2"/>
              </a:solidFill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172200" y="3505200"/>
            <a:ext cx="2590800" cy="533400"/>
          </a:xfrm>
          <a:prstGeom prst="rect">
            <a:avLst/>
          </a:prstGeom>
          <a:solidFill>
            <a:srgbClr val="8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i="1">
                <a:solidFill>
                  <a:schemeClr val="bg2"/>
                </a:solidFill>
              </a:rPr>
              <a:t>а : </a:t>
            </a:r>
            <a:r>
              <a:rPr lang="en-US" sz="2000" b="1" i="1">
                <a:solidFill>
                  <a:schemeClr val="bg2"/>
                </a:solidFill>
              </a:rPr>
              <a:t>n</a:t>
            </a:r>
            <a:r>
              <a:rPr lang="ru-RU" sz="2000" b="1" i="1">
                <a:solidFill>
                  <a:schemeClr val="bg2"/>
                </a:solidFill>
              </a:rPr>
              <a:t> % ∙ 100 %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3200400" y="1905000"/>
            <a:ext cx="2895600" cy="11430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048000" y="2895600"/>
            <a:ext cx="3048000" cy="990600"/>
          </a:xfrm>
          <a:prstGeom prst="line">
            <a:avLst/>
          </a:prstGeom>
          <a:noFill/>
          <a:ln w="57150">
            <a:solidFill>
              <a:srgbClr val="808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4038600" y="1981200"/>
            <a:ext cx="2133600" cy="14478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" name="Picture 13" descr="Увеличенное 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5600" y="4191000"/>
            <a:ext cx="29289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7" grpId="0"/>
      <p:bldP spid="33798" grpId="0"/>
      <p:bldP spid="33799" grpId="0"/>
      <p:bldP spid="33800" grpId="0" animBg="1"/>
      <p:bldP spid="33801" grpId="0" animBg="1"/>
      <p:bldP spid="33802" grpId="0" animBg="1"/>
      <p:bldP spid="33804" grpId="0" animBg="1"/>
      <p:bldP spid="33805" grpId="0" animBg="1"/>
      <p:bldP spid="338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305800" cy="762000"/>
          </a:xfrm>
        </p:spPr>
        <p:txBody>
          <a:bodyPr/>
          <a:lstStyle/>
          <a:p>
            <a:r>
              <a:rPr lang="ru-RU" sz="3200" b="1" i="1">
                <a:solidFill>
                  <a:srgbClr val="0000FF"/>
                </a:solidFill>
              </a:rPr>
              <a:t>Определите тип задачи и решите её: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1447800"/>
          </a:xfrm>
        </p:spPr>
        <p:txBody>
          <a:bodyPr/>
          <a:lstStyle/>
          <a:p>
            <a:pPr marL="552450" indent="-552450" algn="just">
              <a:buClr>
                <a:srgbClr val="000000"/>
              </a:buClr>
              <a:buSzTx/>
              <a:buFont typeface="Symbol" pitchFamily="18" charset="2"/>
              <a:buAutoNum type="arabicParenR"/>
            </a:pPr>
            <a:r>
              <a:rPr lang="ru-RU">
                <a:solidFill>
                  <a:schemeClr val="bg2"/>
                </a:solidFill>
                <a:latin typeface="Times New Roman" pitchFamily="18" charset="0"/>
              </a:rPr>
              <a:t>Билеты в театр стоили 300 рублей, потом их цена увеличилась на 12%. На сколько рублей увеличилась цена билета?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295400" y="2971800"/>
            <a:ext cx="1187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chemeClr val="bg2"/>
                </a:solidFill>
              </a:rPr>
              <a:t>I тип: 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990600" y="3505200"/>
            <a:ext cx="477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sz="2400" i="1">
                <a:solidFill>
                  <a:schemeClr val="bg2"/>
                </a:solidFill>
              </a:rPr>
              <a:t>300 : 100 ∙ 12 = 36 (рублей)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990600" y="4038600"/>
            <a:ext cx="782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i="1">
                <a:solidFill>
                  <a:schemeClr val="bg2"/>
                </a:solidFill>
              </a:rPr>
              <a:t>Ответ. Цена билета увеличилась на 36 рублей.</a:t>
            </a:r>
            <a:r>
              <a:rPr lang="ru-RU" sz="2000"/>
              <a:t> </a:t>
            </a:r>
          </a:p>
        </p:txBody>
      </p:sp>
      <p:pic>
        <p:nvPicPr>
          <p:cNvPr id="34824" name="Picture 8" descr="MCj0384292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4648200"/>
            <a:ext cx="2133600" cy="1906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  <p:bldP spid="34820" grpId="0"/>
      <p:bldP spid="34821" grpId="0"/>
      <p:bldP spid="348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7200"/>
            <a:ext cx="7769225" cy="1905000"/>
          </a:xfrm>
        </p:spPr>
        <p:txBody>
          <a:bodyPr/>
          <a:lstStyle/>
          <a:p>
            <a:pPr marL="552450" indent="-552450" algn="just">
              <a:buClr>
                <a:srgbClr val="000000"/>
              </a:buClr>
              <a:buSzTx/>
              <a:buFont typeface="Symbol" pitchFamily="18" charset="2"/>
              <a:buAutoNum type="arabicParenR" startAt="2"/>
            </a:pPr>
            <a:r>
              <a:rPr lang="ru-RU">
                <a:solidFill>
                  <a:schemeClr val="bg2"/>
                </a:solidFill>
                <a:latin typeface="Times New Roman" pitchFamily="18" charset="0"/>
              </a:rPr>
              <a:t>Автобус должен проехать от одного города до другого 50 км. Проехав 30 км, он сделал остановку. Сколько процентов пути он проехал? </a:t>
            </a:r>
          </a:p>
          <a:p>
            <a:pPr marL="552450" indent="-552450">
              <a:buFont typeface="Wingdings" pitchFamily="2" charset="2"/>
              <a:buNone/>
            </a:pPr>
            <a:endParaRPr lang="ru-RU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828800" y="2438400"/>
            <a:ext cx="1376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chemeClr val="bg2"/>
                </a:solidFill>
              </a:rPr>
              <a:t>III тип: 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447800" y="2895600"/>
            <a:ext cx="3614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chemeClr val="bg2"/>
                </a:solidFill>
              </a:rPr>
              <a:t> </a:t>
            </a:r>
            <a:r>
              <a:rPr lang="ru-RU" sz="2400" i="1">
                <a:solidFill>
                  <a:schemeClr val="bg2"/>
                </a:solidFill>
              </a:rPr>
              <a:t>30: 50 ∙ 100=</a:t>
            </a:r>
            <a:r>
              <a:rPr lang="ru-RU" sz="2400">
                <a:solidFill>
                  <a:schemeClr val="bg2"/>
                </a:solidFill>
              </a:rPr>
              <a:t> </a:t>
            </a:r>
            <a:r>
              <a:rPr lang="ru-RU" sz="2400" i="1">
                <a:solidFill>
                  <a:schemeClr val="bg2"/>
                </a:solidFill>
              </a:rPr>
              <a:t>60%</a:t>
            </a:r>
            <a:r>
              <a:rPr lang="ru-RU" sz="2400">
                <a:solidFill>
                  <a:schemeClr val="bg2"/>
                </a:solidFill>
              </a:rPr>
              <a:t>   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524000" y="3505200"/>
            <a:ext cx="584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i="1">
                <a:solidFill>
                  <a:schemeClr val="bg2"/>
                </a:solidFill>
              </a:rPr>
              <a:t>Ответ. Автобус проехал 60% пути.</a:t>
            </a:r>
            <a:r>
              <a:rPr lang="ru-RU" sz="240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4267200"/>
            <a:ext cx="40386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68" grpId="0"/>
      <p:bldP spid="36869" grpId="0"/>
      <p:bldP spid="368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533400"/>
            <a:ext cx="7313613" cy="1524000"/>
          </a:xfrm>
        </p:spPr>
        <p:txBody>
          <a:bodyPr/>
          <a:lstStyle/>
          <a:p>
            <a:pPr marL="552450" indent="-552450" algn="just">
              <a:buClr>
                <a:srgbClr val="000000"/>
              </a:buClr>
              <a:buSzTx/>
              <a:buFont typeface="Symbol" pitchFamily="18" charset="2"/>
              <a:buAutoNum type="arabicParenR" startAt="3"/>
            </a:pPr>
            <a:r>
              <a:rPr lang="ru-RU">
                <a:solidFill>
                  <a:schemeClr val="bg2"/>
                </a:solidFill>
                <a:latin typeface="Times New Roman" pitchFamily="18" charset="0"/>
              </a:rPr>
              <a:t>Купив 1,5 кг груш, девочка истратила 50% своих денег. Сколько кг груш могла бы купить девочка на все деньги?</a:t>
            </a:r>
          </a:p>
          <a:p>
            <a:pPr marL="552450" indent="-552450">
              <a:buFont typeface="Wingdings" pitchFamily="2" charset="2"/>
              <a:buNone/>
            </a:pPr>
            <a:endParaRPr lang="ru-RU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286000" y="2043113"/>
            <a:ext cx="1139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>
                <a:solidFill>
                  <a:schemeClr val="bg2"/>
                </a:solidFill>
              </a:rPr>
              <a:t>II тип:</a:t>
            </a:r>
            <a:r>
              <a:rPr lang="ru-RU" sz="2000"/>
              <a:t>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600200" y="3124200"/>
            <a:ext cx="710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i="1">
                <a:solidFill>
                  <a:schemeClr val="bg2"/>
                </a:solidFill>
              </a:rPr>
              <a:t>Ответ. Девочка могла бы купить 3 кг груш.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676400" y="2514600"/>
            <a:ext cx="380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i="1">
                <a:solidFill>
                  <a:schemeClr val="bg2"/>
                </a:solidFill>
              </a:rPr>
              <a:t>1,5 : 50 ∙ 100 = 3 (кг)</a:t>
            </a:r>
            <a:r>
              <a:rPr lang="ru-RU" sz="2400"/>
              <a:t> </a:t>
            </a:r>
          </a:p>
        </p:txBody>
      </p:sp>
      <p:pic>
        <p:nvPicPr>
          <p:cNvPr id="37896" name="Picture 8" descr="MCj0438239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2800" y="3810000"/>
            <a:ext cx="2514600" cy="2509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2" grpId="0"/>
      <p:bldP spid="37893" grpId="0"/>
      <p:bldP spid="378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077200" cy="2286000"/>
          </a:xfrm>
        </p:spPr>
        <p:txBody>
          <a:bodyPr/>
          <a:lstStyle/>
          <a:p>
            <a:pPr algn="ctr"/>
            <a:r>
              <a:rPr lang="ru-RU" sz="5400" b="1" i="1"/>
              <a:t>Решение сложных </a:t>
            </a:r>
            <a:br>
              <a:rPr lang="ru-RU" sz="5400" b="1" i="1"/>
            </a:br>
            <a:r>
              <a:rPr lang="ru-RU" sz="5400" b="1" i="1"/>
              <a:t>задач на проценты.</a:t>
            </a:r>
          </a:p>
        </p:txBody>
      </p:sp>
      <p:pic>
        <p:nvPicPr>
          <p:cNvPr id="4" name="Picture 46" descr="Увеличенное 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0" y="3200400"/>
            <a:ext cx="342900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533400"/>
            <a:ext cx="7313612" cy="2819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chemeClr val="bg2"/>
                </a:solidFill>
              </a:rPr>
              <a:t>Пусть каждый день и каждый час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bg2"/>
                </a:solidFill>
              </a:rPr>
              <a:t>Вам новое добудет.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bg2"/>
                </a:solidFill>
              </a:rPr>
              <a:t>Пусть добрым будет ум у Вас,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bg2"/>
                </a:solidFill>
              </a:rPr>
              <a:t>А сердце умным будет.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chemeClr val="bg2"/>
                </a:solidFill>
              </a:rPr>
              <a:t>						(С. Маршак)</a:t>
            </a:r>
          </a:p>
        </p:txBody>
      </p:sp>
      <p:pic>
        <p:nvPicPr>
          <p:cNvPr id="8196" name="Picture 4" descr="2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048000"/>
            <a:ext cx="28305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09600" y="304800"/>
            <a:ext cx="8229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200">
                <a:solidFill>
                  <a:srgbClr val="0000FF"/>
                </a:solidFill>
                <a:latin typeface="Times New Roman" pitchFamily="18" charset="0"/>
              </a:rPr>
              <a:t>Цена товара понизилась на 30%, а потом ещё на 15%. На сколько процентов понизилась цена товара по сравнению с первоначальной? Сколько стал стоить товар, если его первоначальная стоимость была 3000 рублей?</a:t>
            </a:r>
            <a:endParaRPr lang="ru-RU">
              <a:solidFill>
                <a:srgbClr val="0000FF"/>
              </a:solidFill>
            </a:endParaRPr>
          </a:p>
        </p:txBody>
      </p:sp>
      <p:pic>
        <p:nvPicPr>
          <p:cNvPr id="39941" name="Picture 5" descr="MCj0439847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1150" y="5105400"/>
            <a:ext cx="2482850" cy="1560513"/>
          </a:xfrm>
          <a:prstGeom prst="rect">
            <a:avLst/>
          </a:prstGeom>
          <a:noFill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09600" y="16764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i="1">
                <a:solidFill>
                  <a:schemeClr val="bg2"/>
                </a:solidFill>
              </a:rPr>
              <a:t>Первоначальную цену принимаем за 100%, после первого понижения цена товара понизилась на:</a:t>
            </a:r>
            <a:r>
              <a:rPr lang="ru-RU"/>
              <a:t>  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267200" y="2209800"/>
            <a:ext cx="4087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>
                <a:solidFill>
                  <a:schemeClr val="bg2"/>
                </a:solidFill>
              </a:rPr>
              <a:t>3000 : 100 ∙ 30 = 900 (рублей).</a:t>
            </a:r>
            <a:r>
              <a:rPr lang="ru-RU"/>
              <a:t> 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609600" y="2590800"/>
            <a:ext cx="3852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arenR" startAt="2"/>
            </a:pPr>
            <a:r>
              <a:rPr lang="ru-RU" i="1">
                <a:solidFill>
                  <a:schemeClr val="bg2"/>
                </a:solidFill>
              </a:rPr>
              <a:t>Новая цена товара стала:</a:t>
            </a:r>
            <a:r>
              <a:rPr lang="ru-RU">
                <a:solidFill>
                  <a:schemeClr val="bg2"/>
                </a:solidFill>
              </a:rPr>
              <a:t>   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4267200" y="2590800"/>
            <a:ext cx="374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>
                <a:solidFill>
                  <a:schemeClr val="bg2"/>
                </a:solidFill>
              </a:rPr>
              <a:t>3000 – 900 = 2100 (рублей).</a:t>
            </a:r>
            <a:r>
              <a:rPr lang="ru-RU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33400" y="3048000"/>
            <a:ext cx="6200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arenR" startAt="3"/>
            </a:pPr>
            <a:r>
              <a:rPr lang="ru-RU" i="1">
                <a:solidFill>
                  <a:schemeClr val="bg2"/>
                </a:solidFill>
              </a:rPr>
              <a:t>Второе понижение происходит от новой цены:</a:t>
            </a:r>
            <a:r>
              <a:rPr lang="ru-RU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4419600" y="3352800"/>
            <a:ext cx="3844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>
                <a:solidFill>
                  <a:srgbClr val="000000"/>
                </a:solidFill>
              </a:rPr>
              <a:t>2100 : 100 ∙15=315 (рублей).</a:t>
            </a:r>
            <a:r>
              <a:rPr lang="ru-RU"/>
              <a:t> 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457200" y="3733800"/>
            <a:ext cx="5248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arenR" startAt="4"/>
            </a:pPr>
            <a:r>
              <a:rPr lang="ru-RU" i="1">
                <a:solidFill>
                  <a:srgbClr val="000000"/>
                </a:solidFill>
              </a:rPr>
              <a:t>Цена товара после понижения стала:</a:t>
            </a:r>
            <a:r>
              <a:rPr lang="ru-RU"/>
              <a:t>   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5403850" y="3733800"/>
            <a:ext cx="374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>
                <a:solidFill>
                  <a:srgbClr val="000000"/>
                </a:solidFill>
              </a:rPr>
              <a:t>2100 – 315 = 1785 (рублей).</a:t>
            </a:r>
            <a:r>
              <a:rPr lang="ru-RU"/>
              <a:t> 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457200" y="4191000"/>
            <a:ext cx="3440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arenR" startAt="5"/>
            </a:pPr>
            <a:r>
              <a:rPr lang="ru-RU" i="1">
                <a:solidFill>
                  <a:srgbClr val="000000"/>
                </a:solidFill>
              </a:rPr>
              <a:t>Общее снижение цены: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3962400" y="4191000"/>
            <a:ext cx="3716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/>
              <a:t> </a:t>
            </a:r>
            <a:r>
              <a:rPr lang="ru-RU" i="1">
                <a:solidFill>
                  <a:srgbClr val="000000"/>
                </a:solidFill>
              </a:rPr>
              <a:t>900 + 315 = 1215 (рублей).</a:t>
            </a:r>
            <a:r>
              <a:rPr lang="ru-RU"/>
              <a:t> </a:t>
            </a: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457200" y="4648200"/>
            <a:ext cx="748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arenR" startAt="6"/>
            </a:pPr>
            <a:r>
              <a:rPr lang="ru-RU" i="1">
                <a:solidFill>
                  <a:srgbClr val="000000"/>
                </a:solidFill>
              </a:rPr>
              <a:t>Процентное понижение цены товара от первоначальной:</a:t>
            </a:r>
            <a:r>
              <a:rPr lang="ru-RU"/>
              <a:t> </a:t>
            </a: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2667000" y="5029200"/>
            <a:ext cx="3875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800100" lvl="1" indent="-342900" algn="just">
              <a:buClr>
                <a:schemeClr val="tx1"/>
              </a:buClr>
              <a:tabLst>
                <a:tab pos="0" algn="l"/>
                <a:tab pos="228600" algn="l"/>
              </a:tabLst>
            </a:pPr>
            <a:r>
              <a:rPr lang="ru-RU" i="1">
                <a:solidFill>
                  <a:srgbClr val="000000"/>
                </a:solidFill>
              </a:rPr>
              <a:t>1215 : 3000 ∙100 = 40,5%.</a:t>
            </a: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381000" y="5486400"/>
            <a:ext cx="6248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i="1">
                <a:solidFill>
                  <a:srgbClr val="000000"/>
                </a:solidFill>
              </a:rPr>
              <a:t>Ответ. На 40,5% понизилась цена товара по сравнению с первоначальной, новая стоимость товара 1215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2" grpId="0"/>
      <p:bldP spid="39943" grpId="0"/>
      <p:bldP spid="39944" grpId="0"/>
      <p:bldP spid="39945" grpId="0"/>
      <p:bldP spid="39946" grpId="0"/>
      <p:bldP spid="39949" grpId="0"/>
      <p:bldP spid="39950" grpId="0"/>
      <p:bldP spid="39951" grpId="0"/>
      <p:bldP spid="39952" grpId="0"/>
      <p:bldP spid="39953" grpId="0"/>
      <p:bldP spid="399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09600" y="365125"/>
            <a:ext cx="822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Таня ест пирожок. После первого откусывания масса пирожка уменьшилась на 20%</a:t>
            </a:r>
            <a:r>
              <a:rPr lang="ru-RU" sz="2000" i="1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после второго откусывания, масса пирожка уменьшилась ещё на 20% и стала 128 г. Сколько весил пирожок в начале?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38200" y="1752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i="1">
                <a:solidFill>
                  <a:srgbClr val="000000"/>
                </a:solidFill>
              </a:rPr>
              <a:t>100% - 20% =80%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810000" y="1752600"/>
            <a:ext cx="4295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Char char="-"/>
            </a:pPr>
            <a:r>
              <a:rPr lang="ru-RU" i="1">
                <a:solidFill>
                  <a:srgbClr val="000000"/>
                </a:solidFill>
              </a:rPr>
              <a:t>процентное содержания пирожка</a:t>
            </a:r>
          </a:p>
          <a:p>
            <a:r>
              <a:rPr lang="ru-RU" i="1">
                <a:solidFill>
                  <a:srgbClr val="000000"/>
                </a:solidFill>
              </a:rPr>
              <a:t> после первого откусывания.</a:t>
            </a:r>
            <a:r>
              <a:rPr lang="ru-RU"/>
              <a:t>  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838200" y="2438400"/>
            <a:ext cx="5895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arenR" startAt="2"/>
            </a:pPr>
            <a:r>
              <a:rPr lang="ru-RU" i="1">
                <a:solidFill>
                  <a:srgbClr val="000000"/>
                </a:solidFill>
              </a:rPr>
              <a:t>Второе откусывание происходит от остатка: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905000" y="2819400"/>
            <a:ext cx="6738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 </a:t>
            </a:r>
            <a:r>
              <a:rPr lang="ru-RU" i="1">
                <a:solidFill>
                  <a:srgbClr val="000000"/>
                </a:solidFill>
              </a:rPr>
              <a:t>80% : 100%  ∙ 20% = 16% - откусили во второй раз.</a:t>
            </a:r>
            <a:r>
              <a:rPr lang="ru-RU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762000" y="3200400"/>
            <a:ext cx="299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arenR" startAt="3"/>
            </a:pP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 i="1">
                <a:solidFill>
                  <a:srgbClr val="000000"/>
                </a:solidFill>
              </a:rPr>
              <a:t>80% - 16% = 64%</a:t>
            </a:r>
            <a:r>
              <a:rPr lang="ru-RU"/>
              <a:t> </a:t>
            </a:r>
            <a:r>
              <a:rPr lang="ru-RU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762000" y="3810000"/>
            <a:ext cx="2898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arenR" startAt="4"/>
            </a:pPr>
            <a:r>
              <a:rPr lang="ru-RU" i="1">
                <a:solidFill>
                  <a:srgbClr val="000000"/>
                </a:solidFill>
              </a:rPr>
              <a:t>64% равна 128 г:</a:t>
            </a:r>
            <a:r>
              <a:rPr lang="ru-RU"/>
              <a:t>   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762000" y="4114800"/>
            <a:ext cx="798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 </a:t>
            </a:r>
            <a:r>
              <a:rPr lang="ru-RU" i="1">
                <a:solidFill>
                  <a:srgbClr val="000000"/>
                </a:solidFill>
              </a:rPr>
              <a:t>128 : 64%  ∙ 100% = 200 (г) – первоначальная масса пирожка.</a:t>
            </a:r>
            <a:r>
              <a:rPr lang="ru-RU"/>
              <a:t> </a:t>
            </a: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838200" y="48006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i="1">
                <a:solidFill>
                  <a:srgbClr val="000000"/>
                </a:solidFill>
              </a:rPr>
              <a:t>Ответ. 200 г весил пирожок в начале.</a:t>
            </a: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3657600" y="3200400"/>
            <a:ext cx="445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>
                <a:solidFill>
                  <a:srgbClr val="000000"/>
                </a:solidFill>
              </a:rPr>
              <a:t>- процентное содержание пирожка </a:t>
            </a:r>
          </a:p>
          <a:p>
            <a:r>
              <a:rPr lang="ru-RU" i="1">
                <a:solidFill>
                  <a:srgbClr val="000000"/>
                </a:solidFill>
              </a:rPr>
              <a:t>после второго откусывания.</a:t>
            </a:r>
            <a:r>
              <a:rPr lang="ru-RU"/>
              <a:t> </a:t>
            </a:r>
          </a:p>
        </p:txBody>
      </p:sp>
      <p:pic>
        <p:nvPicPr>
          <p:cNvPr id="40980" name="Picture 20" descr="MCj0423457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7000" y="4489450"/>
            <a:ext cx="2438400" cy="236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4" grpId="0"/>
      <p:bldP spid="40965" grpId="0"/>
      <p:bldP spid="40966" grpId="0"/>
      <p:bldP spid="40967" grpId="0"/>
      <p:bldP spid="40968" grpId="0"/>
      <p:bldP spid="40971" grpId="0"/>
      <p:bldP spid="40976" grpId="0"/>
      <p:bldP spid="409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1625"/>
            <a:ext cx="7769225" cy="1143000"/>
          </a:xfrm>
        </p:spPr>
        <p:txBody>
          <a:bodyPr/>
          <a:lstStyle/>
          <a:p>
            <a:r>
              <a:rPr lang="ru-RU" sz="2400">
                <a:latin typeface="Times New Roman" pitchFamily="18" charset="0"/>
              </a:rPr>
              <a:t>Арбуз массой 24 кг содержит 98% воды. Когда он немного сох, содержание воды в нём уменьшилось до 97%. Какова теперь масса арбуза?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85800" y="1524000"/>
            <a:ext cx="2674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i="1">
                <a:solidFill>
                  <a:srgbClr val="000000"/>
                </a:solidFill>
              </a:rPr>
              <a:t>100 – 98 = 2 (%)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124200" y="1524000"/>
            <a:ext cx="5745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0" algn="l"/>
                <a:tab pos="228600" algn="l"/>
              </a:tabLst>
            </a:pPr>
            <a:r>
              <a:rPr lang="ru-RU" i="1">
                <a:solidFill>
                  <a:srgbClr val="000000"/>
                </a:solidFill>
              </a:rPr>
              <a:t>–</a:t>
            </a:r>
            <a:r>
              <a:rPr lang="ru-RU" i="1"/>
              <a:t> </a:t>
            </a:r>
            <a:r>
              <a:rPr lang="ru-RU" i="1">
                <a:solidFill>
                  <a:srgbClr val="000000"/>
                </a:solidFill>
              </a:rPr>
              <a:t>процентное содержание «сухого вещества».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85800" y="2057400"/>
            <a:ext cx="347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arenR" startAt="2"/>
            </a:pPr>
            <a:r>
              <a:rPr lang="ru-RU" i="1">
                <a:solidFill>
                  <a:srgbClr val="000000"/>
                </a:solidFill>
              </a:rPr>
              <a:t>24 : 100  ∙ 2 = 0,48 (кг)</a:t>
            </a:r>
            <a:r>
              <a:rPr lang="ru-RU"/>
              <a:t> 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038600" y="2057400"/>
            <a:ext cx="462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 algn="just">
              <a:tabLst>
                <a:tab pos="0" algn="l"/>
                <a:tab pos="228600" algn="l"/>
              </a:tabLst>
            </a:pPr>
            <a:r>
              <a:rPr lang="ru-RU" i="1">
                <a:solidFill>
                  <a:srgbClr val="000000"/>
                </a:solidFill>
              </a:rPr>
              <a:t>– масса «сухого вещества» в арбузе.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85800" y="2590800"/>
            <a:ext cx="2674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arenR" startAt="3"/>
            </a:pPr>
            <a:r>
              <a:rPr lang="ru-RU" i="1">
                <a:solidFill>
                  <a:srgbClr val="000000"/>
                </a:solidFill>
              </a:rPr>
              <a:t>100 – 97 = 3 (%)</a:t>
            </a:r>
            <a:r>
              <a:rPr lang="ru-RU"/>
              <a:t> 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3352800" y="2590800"/>
            <a:ext cx="4333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>
                <a:solidFill>
                  <a:srgbClr val="000000"/>
                </a:solidFill>
              </a:rPr>
              <a:t>– процентное содержание </a:t>
            </a:r>
          </a:p>
          <a:p>
            <a:r>
              <a:rPr lang="ru-RU" i="1">
                <a:solidFill>
                  <a:srgbClr val="000000"/>
                </a:solidFill>
              </a:rPr>
              <a:t>«сухого вещества» после усушки.</a:t>
            </a:r>
            <a:r>
              <a:rPr lang="ru-RU"/>
              <a:t> 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09600" y="3276600"/>
            <a:ext cx="616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 algn="just">
              <a:buFontTx/>
              <a:buAutoNum type="arabicParenR" startAt="4"/>
              <a:tabLst>
                <a:tab pos="0" algn="l"/>
                <a:tab pos="228600" algn="l"/>
              </a:tabLst>
            </a:pPr>
            <a:r>
              <a:rPr lang="ru-RU" i="1">
                <a:solidFill>
                  <a:srgbClr val="000000"/>
                </a:solidFill>
              </a:rPr>
              <a:t>Так как сухого вещества осталось столько же, </a:t>
            </a:r>
          </a:p>
          <a:p>
            <a:pPr marL="342900" indent="-342900" algn="just">
              <a:tabLst>
                <a:tab pos="0" algn="l"/>
                <a:tab pos="228600" algn="l"/>
              </a:tabLst>
            </a:pPr>
            <a:r>
              <a:rPr lang="ru-RU" i="1">
                <a:solidFill>
                  <a:srgbClr val="000000"/>
                </a:solidFill>
              </a:rPr>
              <a:t>    то есть 0,48 г, поэтому:</a:t>
            </a:r>
            <a:r>
              <a:rPr lang="ru-RU"/>
              <a:t> 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914400" y="3962400"/>
            <a:ext cx="5862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 i="1">
                <a:solidFill>
                  <a:srgbClr val="000000"/>
                </a:solidFill>
              </a:rPr>
              <a:t>0,48 : 3  ∙ 100 = 16 (кг) – новая масса арбуза.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" y="4419600"/>
            <a:ext cx="417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i="1">
                <a:solidFill>
                  <a:srgbClr val="000000"/>
                </a:solidFill>
              </a:rPr>
              <a:t>Ответ. Новая масса арбуза 16 кг</a:t>
            </a:r>
            <a:r>
              <a:rPr lang="ru-RU" i="1"/>
              <a:t>.</a:t>
            </a:r>
          </a:p>
        </p:txBody>
      </p:sp>
      <p:pic>
        <p:nvPicPr>
          <p:cNvPr id="41998" name="Picture 14" descr="MCj0246181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3962400"/>
            <a:ext cx="2484438" cy="256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/>
      <p:bldP spid="41989" grpId="0"/>
      <p:bldP spid="41991" grpId="0"/>
      <p:bldP spid="41992" grpId="0"/>
      <p:bldP spid="41993" grpId="0"/>
      <p:bldP spid="41994" grpId="0"/>
      <p:bldP spid="41995" grpId="0"/>
      <p:bldP spid="419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1625"/>
            <a:ext cx="7845425" cy="1143000"/>
          </a:xfrm>
        </p:spPr>
        <p:txBody>
          <a:bodyPr/>
          <a:lstStyle/>
          <a:p>
            <a:r>
              <a:rPr lang="ru-RU" sz="2400">
                <a:latin typeface="Times New Roman" pitchFamily="18" charset="0"/>
              </a:rPr>
              <a:t>В 280 г воды растворили 70 г соли. Какова концентрация полученного раствора?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962400" y="1752600"/>
            <a:ext cx="390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ru-RU" i="1">
                <a:solidFill>
                  <a:srgbClr val="000000"/>
                </a:solidFill>
              </a:rPr>
              <a:t>– масса полученного раствора.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066800" y="1752600"/>
            <a:ext cx="287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i="1">
                <a:solidFill>
                  <a:srgbClr val="000000"/>
                </a:solidFill>
              </a:rPr>
              <a:t>300 + 50 = 350 (г)</a:t>
            </a:r>
            <a:r>
              <a:rPr lang="ru-RU"/>
              <a:t> 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4419600" y="2286000"/>
            <a:ext cx="3392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0" algn="l"/>
                <a:tab pos="228600" algn="l"/>
              </a:tabLst>
            </a:pPr>
            <a:r>
              <a:rPr lang="ru-RU" i="1">
                <a:solidFill>
                  <a:srgbClr val="000000"/>
                </a:solidFill>
              </a:rPr>
              <a:t>– процентное содержание </a:t>
            </a:r>
          </a:p>
          <a:p>
            <a:pPr algn="just">
              <a:tabLst>
                <a:tab pos="0" algn="l"/>
                <a:tab pos="228600" algn="l"/>
              </a:tabLst>
            </a:pPr>
            <a:r>
              <a:rPr lang="ru-RU" i="1">
                <a:solidFill>
                  <a:srgbClr val="000000"/>
                </a:solidFill>
              </a:rPr>
              <a:t>соли в растворе.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990600" y="2286000"/>
            <a:ext cx="346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>
              <a:buFontTx/>
              <a:buAutoNum type="arabicParenR" startAt="2"/>
            </a:pPr>
            <a:r>
              <a:rPr lang="ru-RU" i="1">
                <a:solidFill>
                  <a:srgbClr val="000000"/>
                </a:solidFill>
              </a:rPr>
              <a:t>70 : 350  ∙100 = 20 (%)</a:t>
            </a:r>
            <a:r>
              <a:rPr lang="ru-RU"/>
              <a:t> 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1066800" y="3048000"/>
            <a:ext cx="6138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 i="1">
                <a:solidFill>
                  <a:srgbClr val="000000"/>
                </a:solidFill>
              </a:rPr>
              <a:t>Ответ. 20% концентрация полученного раствора.</a:t>
            </a:r>
          </a:p>
        </p:txBody>
      </p:sp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3962400"/>
            <a:ext cx="22098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2" grpId="0"/>
      <p:bldP spid="43013" grpId="0"/>
      <p:bldP spid="43014" grpId="0"/>
      <p:bldP spid="43015" grpId="0"/>
      <p:bldP spid="430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313613" cy="685800"/>
          </a:xfrm>
        </p:spPr>
        <p:txBody>
          <a:bodyPr/>
          <a:lstStyle/>
          <a:p>
            <a:pPr algn="ctr"/>
            <a:r>
              <a:rPr lang="ru-RU" b="1" i="1"/>
              <a:t>Самостоятельная работа.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0"/>
            <a:ext cx="8839200" cy="3124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chemeClr val="hlink"/>
                </a:solidFill>
              </a:rPr>
              <a:t>«три»</a:t>
            </a:r>
            <a:r>
              <a:rPr lang="ru-RU" sz="2400">
                <a:solidFill>
                  <a:srgbClr val="000000"/>
                </a:solidFill>
              </a:rPr>
              <a:t> - решение тестовой части,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000000"/>
                </a:solidFill>
              </a:rPr>
              <a:t>   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</a:rPr>
              <a:t>«четыре»</a:t>
            </a:r>
            <a:r>
              <a:rPr lang="ru-RU" sz="2400">
                <a:solidFill>
                  <a:srgbClr val="000000"/>
                </a:solidFill>
              </a:rPr>
              <a:t> - решение тестовой части + одна задача,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000000"/>
                </a:solidFill>
              </a:rPr>
              <a:t>  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000000"/>
                </a:solidFill>
              </a:rPr>
              <a:t> </a:t>
            </a:r>
            <a:r>
              <a:rPr lang="ru-RU" sz="2400" b="1">
                <a:solidFill>
                  <a:srgbClr val="FF3300"/>
                </a:solidFill>
              </a:rPr>
              <a:t>«пять»</a:t>
            </a:r>
            <a:r>
              <a:rPr lang="ru-RU" sz="2400">
                <a:solidFill>
                  <a:srgbClr val="000000"/>
                </a:solidFill>
              </a:rPr>
              <a:t> - решение тестовой части + две задачи.</a:t>
            </a:r>
          </a:p>
        </p:txBody>
      </p:sp>
      <p:pic>
        <p:nvPicPr>
          <p:cNvPr id="44036" name="Picture 4" descr="girl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2800" y="838200"/>
            <a:ext cx="25225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86" name="Group 30"/>
          <p:cNvGraphicFramePr>
            <a:graphicFrameLocks noGrp="1"/>
          </p:cNvGraphicFramePr>
          <p:nvPr>
            <p:ph/>
          </p:nvPr>
        </p:nvGraphicFramePr>
        <p:xfrm>
          <a:off x="609600" y="373063"/>
          <a:ext cx="8305800" cy="6091238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3797300">
                <a:tc>
                  <a:txBody>
                    <a:bodyPr/>
                    <a:lstStyle/>
                    <a:p>
                      <a:pPr marL="476250" marR="0" lvl="0" indent="-476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библиотеке было 9450 книг. Детские книги составили 30%. Это:       </a:t>
                      </a:r>
                    </a:p>
                    <a:p>
                      <a:pPr marL="476250" marR="0" lvl="0" indent="-4762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а) 2835            б) 3,15             в) 283,5               г) 315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76250" marR="0" lvl="0" indent="-4762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 startAt="2"/>
                        <a:tabLst>
                          <a:tab pos="4572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Стоимость товара 1200 руб. Сколько будет стоить товар после увеличения его цены на   25%?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76250" marR="0" lvl="0" indent="-4762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               а) 300             б) 600              в) 1500                г) 900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76250" marR="0" lvl="0" indent="-4762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 startAt="3"/>
                        <a:tabLst>
                          <a:tab pos="4572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 библиотеке 15% всех книг – словари. Сколько книг в библиотеке, если словарей в ней 600?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76250" marR="0" lvl="0" indent="-4762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а)  9000              б) 4000               в) 900             г) 900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3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4) Для компота смешали 3 кг яблок и 7 кг слив. Сколько процентов составляют сливы?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5) На субботник вышли 160 человек. В ремонте дороги участвовали 25 % всех людей, а остальные сажали деревья. Сколько человек сажали деревья?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 rot="-778835">
            <a:off x="381000" y="1295400"/>
            <a:ext cx="6858000" cy="3429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178835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 за урок!</a:t>
            </a:r>
          </a:p>
        </p:txBody>
      </p:sp>
      <p:pic>
        <p:nvPicPr>
          <p:cNvPr id="47109" name="Picture 4" descr="2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200400"/>
            <a:ext cx="28305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914400"/>
            <a:ext cx="7313612" cy="530225"/>
          </a:xfrm>
        </p:spPr>
        <p:txBody>
          <a:bodyPr/>
          <a:lstStyle/>
          <a:p>
            <a:r>
              <a:rPr lang="ru-RU" sz="3200" b="1">
                <a:solidFill>
                  <a:srgbClr val="0000FF"/>
                </a:solidFill>
              </a:rPr>
              <a:t>Цели урока:</a:t>
            </a:r>
            <a:r>
              <a:rPr lang="ru-RU" sz="320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7213"/>
            <a:ext cx="8077200" cy="4114800"/>
          </a:xfrm>
        </p:spPr>
        <p:txBody>
          <a:bodyPr/>
          <a:lstStyle/>
          <a:p>
            <a:pPr>
              <a:buClr>
                <a:schemeClr val="bg2"/>
              </a:buClr>
              <a:buFontTx/>
              <a:buChar char="•"/>
            </a:pPr>
            <a:r>
              <a:rPr lang="ru-RU" sz="2800" i="1">
                <a:solidFill>
                  <a:schemeClr val="bg2"/>
                </a:solidFill>
              </a:rPr>
              <a:t>повторить содержание понятия «проценты»; </a:t>
            </a:r>
          </a:p>
          <a:p>
            <a:pPr>
              <a:buClr>
                <a:schemeClr val="bg2"/>
              </a:buClr>
              <a:buFontTx/>
              <a:buChar char="•"/>
            </a:pPr>
            <a:r>
              <a:rPr lang="ru-RU" sz="2800" i="1">
                <a:solidFill>
                  <a:schemeClr val="bg2"/>
                </a:solidFill>
              </a:rPr>
              <a:t>повторить основные приёмы и методы решения задач на проценты; </a:t>
            </a:r>
          </a:p>
          <a:p>
            <a:pPr>
              <a:buClr>
                <a:schemeClr val="bg2"/>
              </a:buClr>
              <a:buFontTx/>
              <a:buChar char="•"/>
            </a:pPr>
            <a:r>
              <a:rPr lang="ru-RU" sz="2800" i="1">
                <a:solidFill>
                  <a:schemeClr val="bg2"/>
                </a:solidFill>
              </a:rPr>
              <a:t>сформировать у учащихся умение решать более сложные  задачи на проценты; </a:t>
            </a:r>
          </a:p>
          <a:p>
            <a:pPr>
              <a:buClr>
                <a:schemeClr val="bg2"/>
              </a:buClr>
              <a:buFontTx/>
              <a:buChar char="•"/>
            </a:pPr>
            <a:r>
              <a:rPr lang="ru-RU" sz="2800" i="1">
                <a:solidFill>
                  <a:schemeClr val="bg2"/>
                </a:solidFill>
              </a:rPr>
              <a:t>отработка навыков их решения.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997825" cy="1143000"/>
          </a:xfrm>
        </p:spPr>
        <p:txBody>
          <a:bodyPr/>
          <a:lstStyle/>
          <a:p>
            <a:pPr algn="ctr"/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«Зарядка для ума» - </a:t>
            </a:r>
            <a:b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математическое лото.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85800" y="1524000"/>
            <a:ext cx="3200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  <a:tabLst>
                <a:tab pos="304800" algn="l"/>
              </a:tabLst>
            </a:pPr>
            <a:r>
              <a:rPr lang="ru-RU" sz="2400" b="1">
                <a:solidFill>
                  <a:schemeClr val="bg2"/>
                </a:solidFill>
              </a:rPr>
              <a:t>  0,5 : 0,01 =                    </a:t>
            </a:r>
          </a:p>
          <a:p>
            <a:pPr marL="342900" indent="-342900">
              <a:buFontTx/>
              <a:buAutoNum type="arabicPeriod"/>
              <a:tabLst>
                <a:tab pos="304800" algn="l"/>
              </a:tabLst>
            </a:pPr>
            <a:r>
              <a:rPr lang="ru-RU" sz="2400" b="1">
                <a:solidFill>
                  <a:schemeClr val="bg2"/>
                </a:solidFill>
              </a:rPr>
              <a:t>  0,14+0,46=                    </a:t>
            </a:r>
          </a:p>
          <a:p>
            <a:pPr marL="342900" indent="-342900">
              <a:buFontTx/>
              <a:buAutoNum type="arabicPeriod"/>
              <a:tabLst>
                <a:tab pos="304800" algn="l"/>
              </a:tabLst>
            </a:pPr>
            <a:r>
              <a:rPr lang="ru-RU" sz="2400" b="1">
                <a:solidFill>
                  <a:schemeClr val="bg2"/>
                </a:solidFill>
              </a:rPr>
              <a:t>  64∙0,1=                         </a:t>
            </a:r>
          </a:p>
          <a:p>
            <a:pPr marL="342900" indent="-342900">
              <a:buFontTx/>
              <a:buAutoNum type="arabicPeriod"/>
              <a:tabLst>
                <a:tab pos="304800" algn="l"/>
              </a:tabLst>
            </a:pPr>
            <a:r>
              <a:rPr lang="ru-RU" sz="2400" b="1">
                <a:solidFill>
                  <a:schemeClr val="bg2"/>
                </a:solidFill>
              </a:rPr>
              <a:t>  0,32-0,31=               </a:t>
            </a:r>
          </a:p>
          <a:p>
            <a:pPr marL="342900" indent="-342900">
              <a:buFontTx/>
              <a:buAutoNum type="arabicPeriod"/>
              <a:tabLst>
                <a:tab pos="304800" algn="l"/>
              </a:tabLst>
            </a:pPr>
            <a:r>
              <a:rPr lang="ru-RU" sz="2400" b="1">
                <a:solidFill>
                  <a:schemeClr val="bg2"/>
                </a:solidFill>
              </a:rPr>
              <a:t>  200,2-100,3=            </a:t>
            </a:r>
          </a:p>
          <a:p>
            <a:pPr marL="342900" indent="-342900">
              <a:buFontTx/>
              <a:buAutoNum type="arabicPeriod"/>
              <a:tabLst>
                <a:tab pos="304800" algn="l"/>
              </a:tabLst>
            </a:pPr>
            <a:r>
              <a:rPr lang="ru-RU" sz="2400" b="1">
                <a:solidFill>
                  <a:schemeClr val="bg2"/>
                </a:solidFill>
              </a:rPr>
              <a:t>  7,1∙2=                       </a:t>
            </a:r>
          </a:p>
          <a:p>
            <a:pPr marL="342900" indent="-342900">
              <a:buFontTx/>
              <a:buAutoNum type="arabicPeriod"/>
              <a:tabLst>
                <a:tab pos="304800" algn="l"/>
              </a:tabLst>
            </a:pPr>
            <a:r>
              <a:rPr lang="ru-RU" sz="2400" b="1">
                <a:solidFill>
                  <a:schemeClr val="bg2"/>
                </a:solidFill>
              </a:rPr>
              <a:t>  0,12∙60= </a:t>
            </a:r>
          </a:p>
          <a:p>
            <a:pPr marL="342900" indent="-342900">
              <a:buFontTx/>
              <a:buAutoNum type="arabicPeriod"/>
              <a:tabLst>
                <a:tab pos="304800" algn="l"/>
              </a:tabLst>
            </a:pPr>
            <a:r>
              <a:rPr lang="ru-RU" sz="2400" b="1">
                <a:solidFill>
                  <a:schemeClr val="bg2"/>
                </a:solidFill>
              </a:rPr>
              <a:t>  1,6 :0,2=  </a:t>
            </a:r>
          </a:p>
          <a:p>
            <a:pPr marL="342900" indent="-342900">
              <a:buFontTx/>
              <a:buAutoNum type="arabicPeriod"/>
              <a:tabLst>
                <a:tab pos="304800" algn="l"/>
              </a:tabLst>
            </a:pPr>
            <a:r>
              <a:rPr lang="ru-RU" sz="2400" b="1">
                <a:solidFill>
                  <a:schemeClr val="bg2"/>
                </a:solidFill>
              </a:rPr>
              <a:t>  8,4+1,2=   </a:t>
            </a:r>
          </a:p>
          <a:p>
            <a:pPr marL="342900" indent="-342900">
              <a:buFontTx/>
              <a:buAutoNum type="arabicPeriod"/>
              <a:tabLst>
                <a:tab pos="304800" algn="l"/>
              </a:tabLst>
            </a:pPr>
            <a:r>
              <a:rPr lang="ru-RU" sz="2400" b="1">
                <a:solidFill>
                  <a:schemeClr val="bg2"/>
                </a:solidFill>
              </a:rPr>
              <a:t>  9-1,5=</a:t>
            </a:r>
            <a:r>
              <a:rPr lang="ru-RU"/>
              <a:t>                                                         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419600" y="1600200"/>
            <a:ext cx="3657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Clr>
                <a:schemeClr val="bg2"/>
              </a:buClr>
              <a:buFontTx/>
              <a:buAutoNum type="arabicPeriod" startAt="11"/>
            </a:pPr>
            <a:r>
              <a:rPr lang="ru-RU" sz="2400" b="1">
                <a:solidFill>
                  <a:schemeClr val="bg2"/>
                </a:solidFill>
              </a:rPr>
              <a:t>  13-0,4=    </a:t>
            </a:r>
          </a:p>
          <a:p>
            <a:pPr marL="342900" indent="-342900">
              <a:buClr>
                <a:schemeClr val="bg2"/>
              </a:buClr>
              <a:buFontTx/>
              <a:buAutoNum type="arabicPeriod" startAt="11"/>
            </a:pPr>
            <a:r>
              <a:rPr lang="ru-RU" sz="2400" b="1">
                <a:solidFill>
                  <a:schemeClr val="bg2"/>
                </a:solidFill>
              </a:rPr>
              <a:t>  0,7∙0,7=     </a:t>
            </a:r>
          </a:p>
          <a:p>
            <a:pPr marL="342900" indent="-342900">
              <a:buClr>
                <a:schemeClr val="bg2"/>
              </a:buClr>
              <a:buFontTx/>
              <a:buAutoNum type="arabicPeriod" startAt="11"/>
            </a:pPr>
            <a:r>
              <a:rPr lang="ru-RU" sz="2400" b="1">
                <a:solidFill>
                  <a:schemeClr val="bg2"/>
                </a:solidFill>
              </a:rPr>
              <a:t>  0,12 : 6=  </a:t>
            </a:r>
          </a:p>
          <a:p>
            <a:pPr marL="342900" indent="-342900">
              <a:buClr>
                <a:schemeClr val="bg2"/>
              </a:buClr>
              <a:buFontTx/>
              <a:buAutoNum type="arabicPeriod" startAt="11"/>
            </a:pPr>
            <a:r>
              <a:rPr lang="ru-RU" sz="2400" b="1">
                <a:solidFill>
                  <a:schemeClr val="bg2"/>
                </a:solidFill>
              </a:rPr>
              <a:t>  1,7+3,3=</a:t>
            </a:r>
          </a:p>
          <a:p>
            <a:pPr marL="342900" indent="-342900">
              <a:buClr>
                <a:schemeClr val="bg2"/>
              </a:buClr>
              <a:buFontTx/>
              <a:buAutoNum type="arabicPeriod" startAt="11"/>
            </a:pPr>
            <a:r>
              <a:rPr lang="ru-RU" sz="2400" b="1">
                <a:solidFill>
                  <a:schemeClr val="bg2"/>
                </a:solidFill>
              </a:rPr>
              <a:t>  11-4,6=</a:t>
            </a:r>
          </a:p>
          <a:p>
            <a:pPr marL="342900" indent="-342900">
              <a:buClr>
                <a:schemeClr val="bg2"/>
              </a:buClr>
              <a:buFontTx/>
              <a:buAutoNum type="arabicPeriod" startAt="11"/>
            </a:pPr>
            <a:r>
              <a:rPr lang="ru-RU" sz="2400" b="1">
                <a:solidFill>
                  <a:schemeClr val="bg2"/>
                </a:solidFill>
              </a:rPr>
              <a:t>  0,09∙90=</a:t>
            </a:r>
          </a:p>
          <a:p>
            <a:pPr marL="342900" indent="-342900">
              <a:buClr>
                <a:schemeClr val="bg2"/>
              </a:buClr>
              <a:buFontTx/>
              <a:buAutoNum type="arabicPeriod" startAt="11"/>
            </a:pPr>
            <a:r>
              <a:rPr lang="ru-RU" sz="2400" b="1">
                <a:solidFill>
                  <a:schemeClr val="bg2"/>
                </a:solidFill>
              </a:rPr>
              <a:t>  96 : 20=</a:t>
            </a:r>
          </a:p>
          <a:p>
            <a:pPr marL="342900" indent="-342900">
              <a:buClr>
                <a:schemeClr val="bg2"/>
              </a:buClr>
              <a:buFontTx/>
              <a:buAutoNum type="arabicPeriod" startAt="11"/>
            </a:pPr>
            <a:r>
              <a:rPr lang="ru-RU" sz="2400" b="1">
                <a:solidFill>
                  <a:schemeClr val="bg2"/>
                </a:solidFill>
              </a:rPr>
              <a:t>  2,08+2,2=</a:t>
            </a:r>
          </a:p>
          <a:p>
            <a:pPr marL="342900" indent="-342900">
              <a:buClr>
                <a:schemeClr val="bg2"/>
              </a:buClr>
              <a:buFontTx/>
              <a:buAutoNum type="arabicPeriod" startAt="11"/>
            </a:pPr>
            <a:r>
              <a:rPr lang="ru-RU" sz="2400" b="1">
                <a:solidFill>
                  <a:schemeClr val="bg2"/>
                </a:solidFill>
              </a:rPr>
              <a:t>  0,07∙8=</a:t>
            </a:r>
          </a:p>
          <a:p>
            <a:pPr marL="342900" indent="-342900">
              <a:buClr>
                <a:schemeClr val="bg2"/>
              </a:buClr>
              <a:buFontTx/>
              <a:buAutoNum type="arabicPeriod" startAt="11"/>
            </a:pPr>
            <a:r>
              <a:rPr lang="ru-RU" sz="2400" b="1">
                <a:solidFill>
                  <a:schemeClr val="bg2"/>
                </a:solidFill>
              </a:rPr>
              <a:t>  20,1∙5=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6" grpId="0"/>
      <p:bldP spid="71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5800" y="304800"/>
            <a:ext cx="4038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  <a:tabLst>
                <a:tab pos="304800" algn="l"/>
              </a:tabLst>
            </a:pPr>
            <a:r>
              <a:rPr lang="ru-RU" sz="2400" b="1">
                <a:solidFill>
                  <a:schemeClr val="bg2"/>
                </a:solidFill>
              </a:rPr>
              <a:t>  0,5 : 0,01 =</a:t>
            </a:r>
            <a:r>
              <a:rPr lang="ru-RU" sz="2400" b="1">
                <a:solidFill>
                  <a:srgbClr val="FF3300"/>
                </a:solidFill>
              </a:rPr>
              <a:t>50</a:t>
            </a:r>
            <a:r>
              <a:rPr lang="ru-RU" sz="2400" b="1">
                <a:solidFill>
                  <a:schemeClr val="bg2"/>
                </a:solidFill>
              </a:rPr>
              <a:t>                   </a:t>
            </a:r>
          </a:p>
          <a:p>
            <a:pPr marL="342900" indent="-342900">
              <a:buFontTx/>
              <a:buAutoNum type="arabicPeriod"/>
              <a:tabLst>
                <a:tab pos="304800" algn="l"/>
              </a:tabLst>
            </a:pPr>
            <a:r>
              <a:rPr lang="ru-RU" sz="2400" b="1">
                <a:solidFill>
                  <a:schemeClr val="bg2"/>
                </a:solidFill>
              </a:rPr>
              <a:t>  0,14+0,46=</a:t>
            </a:r>
            <a:r>
              <a:rPr lang="ru-RU" sz="2400" b="1">
                <a:solidFill>
                  <a:srgbClr val="FF3300"/>
                </a:solidFill>
              </a:rPr>
              <a:t>0,6</a:t>
            </a:r>
            <a:r>
              <a:rPr lang="ru-RU" sz="2400" b="1">
                <a:solidFill>
                  <a:schemeClr val="bg2"/>
                </a:solidFill>
              </a:rPr>
              <a:t>                   </a:t>
            </a:r>
          </a:p>
          <a:p>
            <a:pPr marL="342900" indent="-342900">
              <a:buFontTx/>
              <a:buAutoNum type="arabicPeriod"/>
              <a:tabLst>
                <a:tab pos="304800" algn="l"/>
              </a:tabLst>
            </a:pPr>
            <a:r>
              <a:rPr lang="ru-RU" sz="2400" b="1">
                <a:solidFill>
                  <a:schemeClr val="bg2"/>
                </a:solidFill>
              </a:rPr>
              <a:t>  64∙0,1=</a:t>
            </a:r>
            <a:r>
              <a:rPr lang="ru-RU" sz="2400" b="1">
                <a:solidFill>
                  <a:srgbClr val="FF3300"/>
                </a:solidFill>
              </a:rPr>
              <a:t>6,4</a:t>
            </a:r>
            <a:r>
              <a:rPr lang="ru-RU" sz="2400" b="1">
                <a:solidFill>
                  <a:schemeClr val="bg2"/>
                </a:solidFill>
              </a:rPr>
              <a:t>                        </a:t>
            </a:r>
          </a:p>
          <a:p>
            <a:pPr marL="342900" indent="-342900">
              <a:buFontTx/>
              <a:buAutoNum type="arabicPeriod"/>
              <a:tabLst>
                <a:tab pos="304800" algn="l"/>
              </a:tabLst>
            </a:pPr>
            <a:r>
              <a:rPr lang="ru-RU" sz="2400" b="1">
                <a:solidFill>
                  <a:schemeClr val="bg2"/>
                </a:solidFill>
              </a:rPr>
              <a:t>  0,32-0,31=</a:t>
            </a:r>
            <a:r>
              <a:rPr lang="ru-RU" sz="2400" b="1">
                <a:solidFill>
                  <a:srgbClr val="FF3300"/>
                </a:solidFill>
              </a:rPr>
              <a:t>0,01</a:t>
            </a:r>
            <a:r>
              <a:rPr lang="ru-RU" sz="2400" b="1">
                <a:solidFill>
                  <a:schemeClr val="bg2"/>
                </a:solidFill>
              </a:rPr>
              <a:t>              </a:t>
            </a:r>
          </a:p>
          <a:p>
            <a:pPr marL="342900" indent="-342900">
              <a:buFontTx/>
              <a:buAutoNum type="arabicPeriod"/>
              <a:tabLst>
                <a:tab pos="304800" algn="l"/>
              </a:tabLst>
            </a:pPr>
            <a:r>
              <a:rPr lang="ru-RU" sz="2400" b="1">
                <a:solidFill>
                  <a:schemeClr val="bg2"/>
                </a:solidFill>
              </a:rPr>
              <a:t>  200,2-100,3=</a:t>
            </a:r>
            <a:r>
              <a:rPr lang="ru-RU" sz="2400" b="1">
                <a:solidFill>
                  <a:srgbClr val="FF3300"/>
                </a:solidFill>
              </a:rPr>
              <a:t>99,9</a:t>
            </a:r>
            <a:r>
              <a:rPr lang="ru-RU" sz="2400" b="1">
                <a:solidFill>
                  <a:schemeClr val="bg2"/>
                </a:solidFill>
              </a:rPr>
              <a:t>            </a:t>
            </a:r>
          </a:p>
          <a:p>
            <a:pPr marL="342900" indent="-342900">
              <a:buFontTx/>
              <a:buAutoNum type="arabicPeriod"/>
              <a:tabLst>
                <a:tab pos="304800" algn="l"/>
              </a:tabLst>
            </a:pPr>
            <a:r>
              <a:rPr lang="ru-RU" sz="2400" b="1">
                <a:solidFill>
                  <a:schemeClr val="bg2"/>
                </a:solidFill>
              </a:rPr>
              <a:t>  7,1∙2=</a:t>
            </a:r>
            <a:r>
              <a:rPr lang="ru-RU" sz="2400" b="1">
                <a:solidFill>
                  <a:srgbClr val="FF3300"/>
                </a:solidFill>
              </a:rPr>
              <a:t>14,2</a:t>
            </a:r>
            <a:r>
              <a:rPr lang="ru-RU" sz="2400" b="1">
                <a:solidFill>
                  <a:schemeClr val="bg2"/>
                </a:solidFill>
              </a:rPr>
              <a:t>                      </a:t>
            </a:r>
          </a:p>
          <a:p>
            <a:pPr marL="342900" indent="-342900">
              <a:buFontTx/>
              <a:buAutoNum type="arabicPeriod"/>
              <a:tabLst>
                <a:tab pos="304800" algn="l"/>
              </a:tabLst>
            </a:pPr>
            <a:r>
              <a:rPr lang="ru-RU" sz="2400" b="1">
                <a:solidFill>
                  <a:schemeClr val="bg2"/>
                </a:solidFill>
              </a:rPr>
              <a:t>  0,12∙60=</a:t>
            </a:r>
            <a:r>
              <a:rPr lang="ru-RU" sz="2400" b="1">
                <a:solidFill>
                  <a:srgbClr val="FF3300"/>
                </a:solidFill>
              </a:rPr>
              <a:t>7,2</a:t>
            </a:r>
            <a:r>
              <a:rPr lang="ru-RU" sz="2400" b="1">
                <a:solidFill>
                  <a:schemeClr val="bg2"/>
                </a:solidFill>
              </a:rPr>
              <a:t> </a:t>
            </a:r>
          </a:p>
          <a:p>
            <a:pPr marL="342900" indent="-342900">
              <a:buFontTx/>
              <a:buAutoNum type="arabicPeriod"/>
              <a:tabLst>
                <a:tab pos="304800" algn="l"/>
              </a:tabLst>
            </a:pPr>
            <a:r>
              <a:rPr lang="ru-RU" sz="2400" b="1">
                <a:solidFill>
                  <a:schemeClr val="bg2"/>
                </a:solidFill>
              </a:rPr>
              <a:t>  1,6 :0,2=</a:t>
            </a:r>
            <a:r>
              <a:rPr lang="ru-RU" sz="2400" b="1">
                <a:solidFill>
                  <a:srgbClr val="FF3300"/>
                </a:solidFill>
              </a:rPr>
              <a:t>8</a:t>
            </a:r>
            <a:r>
              <a:rPr lang="ru-RU" sz="2400" b="1">
                <a:solidFill>
                  <a:schemeClr val="bg2"/>
                </a:solidFill>
              </a:rPr>
              <a:t> </a:t>
            </a:r>
          </a:p>
          <a:p>
            <a:pPr marL="342900" indent="-342900">
              <a:buFontTx/>
              <a:buAutoNum type="arabicPeriod"/>
              <a:tabLst>
                <a:tab pos="304800" algn="l"/>
              </a:tabLst>
            </a:pPr>
            <a:r>
              <a:rPr lang="ru-RU" sz="2400" b="1">
                <a:solidFill>
                  <a:schemeClr val="bg2"/>
                </a:solidFill>
              </a:rPr>
              <a:t>  8,4+1,2=</a:t>
            </a:r>
            <a:r>
              <a:rPr lang="ru-RU" sz="2400" b="1">
                <a:solidFill>
                  <a:srgbClr val="FF3300"/>
                </a:solidFill>
              </a:rPr>
              <a:t>9,6 </a:t>
            </a:r>
            <a:r>
              <a:rPr lang="ru-RU" sz="2400" b="1">
                <a:solidFill>
                  <a:schemeClr val="bg2"/>
                </a:solidFill>
              </a:rPr>
              <a:t> </a:t>
            </a:r>
          </a:p>
          <a:p>
            <a:pPr marL="342900" indent="-342900">
              <a:buFontTx/>
              <a:buAutoNum type="arabicPeriod"/>
              <a:tabLst>
                <a:tab pos="304800" algn="l"/>
              </a:tabLst>
            </a:pPr>
            <a:r>
              <a:rPr lang="ru-RU" sz="2400" b="1">
                <a:solidFill>
                  <a:schemeClr val="bg2"/>
                </a:solidFill>
              </a:rPr>
              <a:t>  9-1,5=</a:t>
            </a:r>
            <a:r>
              <a:rPr lang="ru-RU" sz="2400" b="1">
                <a:solidFill>
                  <a:srgbClr val="FF3300"/>
                </a:solidFill>
              </a:rPr>
              <a:t>7,5</a:t>
            </a:r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953000" y="304800"/>
            <a:ext cx="3657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Clr>
                <a:schemeClr val="bg2"/>
              </a:buClr>
              <a:buFontTx/>
              <a:buAutoNum type="arabicPeriod" startAt="11"/>
            </a:pPr>
            <a:r>
              <a:rPr lang="ru-RU" sz="2400" b="1">
                <a:solidFill>
                  <a:schemeClr val="bg2"/>
                </a:solidFill>
              </a:rPr>
              <a:t>  13-0,4=</a:t>
            </a:r>
            <a:r>
              <a:rPr lang="ru-RU" sz="2400" b="1">
                <a:solidFill>
                  <a:srgbClr val="FF3300"/>
                </a:solidFill>
              </a:rPr>
              <a:t>12,6</a:t>
            </a:r>
            <a:r>
              <a:rPr lang="ru-RU" sz="2400" b="1">
                <a:solidFill>
                  <a:schemeClr val="bg2"/>
                </a:solidFill>
              </a:rPr>
              <a:t>    </a:t>
            </a:r>
          </a:p>
          <a:p>
            <a:pPr marL="342900" indent="-342900">
              <a:buClr>
                <a:schemeClr val="bg2"/>
              </a:buClr>
              <a:buFontTx/>
              <a:buAutoNum type="arabicPeriod" startAt="11"/>
            </a:pPr>
            <a:r>
              <a:rPr lang="ru-RU" sz="2400" b="1">
                <a:solidFill>
                  <a:schemeClr val="bg2"/>
                </a:solidFill>
              </a:rPr>
              <a:t>  0,7∙0,7=</a:t>
            </a:r>
            <a:r>
              <a:rPr lang="ru-RU" sz="2400" b="1">
                <a:solidFill>
                  <a:srgbClr val="FF3300"/>
                </a:solidFill>
              </a:rPr>
              <a:t>0,49</a:t>
            </a:r>
            <a:r>
              <a:rPr lang="ru-RU" sz="2400" b="1">
                <a:solidFill>
                  <a:schemeClr val="bg2"/>
                </a:solidFill>
              </a:rPr>
              <a:t>     </a:t>
            </a:r>
          </a:p>
          <a:p>
            <a:pPr marL="342900" indent="-342900">
              <a:buClr>
                <a:schemeClr val="bg2"/>
              </a:buClr>
              <a:buFontTx/>
              <a:buAutoNum type="arabicPeriod" startAt="11"/>
            </a:pPr>
            <a:r>
              <a:rPr lang="ru-RU" sz="2400" b="1">
                <a:solidFill>
                  <a:schemeClr val="bg2"/>
                </a:solidFill>
              </a:rPr>
              <a:t>  0,12 : 6=</a:t>
            </a:r>
            <a:r>
              <a:rPr lang="ru-RU" sz="2400" b="1">
                <a:solidFill>
                  <a:srgbClr val="FF3300"/>
                </a:solidFill>
              </a:rPr>
              <a:t>0,02  </a:t>
            </a:r>
          </a:p>
          <a:p>
            <a:pPr marL="342900" indent="-342900">
              <a:buClr>
                <a:schemeClr val="bg2"/>
              </a:buClr>
              <a:buFontTx/>
              <a:buAutoNum type="arabicPeriod" startAt="11"/>
            </a:pPr>
            <a:r>
              <a:rPr lang="ru-RU" sz="2400" b="1">
                <a:solidFill>
                  <a:schemeClr val="bg2"/>
                </a:solidFill>
              </a:rPr>
              <a:t>  1,7+3,3=</a:t>
            </a:r>
            <a:r>
              <a:rPr lang="ru-RU" sz="2400" b="1">
                <a:solidFill>
                  <a:srgbClr val="FF3300"/>
                </a:solidFill>
              </a:rPr>
              <a:t>5</a:t>
            </a:r>
            <a:endParaRPr lang="ru-RU" sz="2400" b="1">
              <a:solidFill>
                <a:schemeClr val="bg2"/>
              </a:solidFill>
            </a:endParaRPr>
          </a:p>
          <a:p>
            <a:pPr marL="342900" indent="-342900">
              <a:buClr>
                <a:schemeClr val="bg2"/>
              </a:buClr>
              <a:buFontTx/>
              <a:buAutoNum type="arabicPeriod" startAt="11"/>
            </a:pPr>
            <a:r>
              <a:rPr lang="ru-RU" sz="2400" b="1">
                <a:solidFill>
                  <a:schemeClr val="bg2"/>
                </a:solidFill>
              </a:rPr>
              <a:t>  11-4,6=</a:t>
            </a:r>
            <a:r>
              <a:rPr lang="ru-RU" sz="2400" b="1">
                <a:solidFill>
                  <a:srgbClr val="FF3300"/>
                </a:solidFill>
              </a:rPr>
              <a:t>6,4</a:t>
            </a:r>
            <a:endParaRPr lang="ru-RU" sz="2400" b="1">
              <a:solidFill>
                <a:schemeClr val="bg2"/>
              </a:solidFill>
            </a:endParaRPr>
          </a:p>
          <a:p>
            <a:pPr marL="342900" indent="-342900">
              <a:buClr>
                <a:schemeClr val="bg2"/>
              </a:buClr>
              <a:buFontTx/>
              <a:buAutoNum type="arabicPeriod" startAt="11"/>
            </a:pPr>
            <a:r>
              <a:rPr lang="ru-RU" sz="2400" b="1">
                <a:solidFill>
                  <a:schemeClr val="bg2"/>
                </a:solidFill>
              </a:rPr>
              <a:t>  0,09∙90=</a:t>
            </a:r>
            <a:r>
              <a:rPr lang="ru-RU" sz="2400" b="1">
                <a:solidFill>
                  <a:srgbClr val="FF3300"/>
                </a:solidFill>
              </a:rPr>
              <a:t>8,1</a:t>
            </a:r>
            <a:endParaRPr lang="ru-RU" sz="2400" b="1">
              <a:solidFill>
                <a:schemeClr val="bg2"/>
              </a:solidFill>
            </a:endParaRPr>
          </a:p>
          <a:p>
            <a:pPr marL="342900" indent="-342900">
              <a:buClr>
                <a:schemeClr val="bg2"/>
              </a:buClr>
              <a:buFontTx/>
              <a:buAutoNum type="arabicPeriod" startAt="11"/>
            </a:pPr>
            <a:r>
              <a:rPr lang="ru-RU" sz="2400" b="1">
                <a:solidFill>
                  <a:schemeClr val="bg2"/>
                </a:solidFill>
              </a:rPr>
              <a:t>  96 : 20=</a:t>
            </a:r>
            <a:r>
              <a:rPr lang="ru-RU" sz="2400" b="1">
                <a:solidFill>
                  <a:srgbClr val="FF3300"/>
                </a:solidFill>
              </a:rPr>
              <a:t>4,8</a:t>
            </a:r>
            <a:endParaRPr lang="ru-RU" sz="2400" b="1">
              <a:solidFill>
                <a:schemeClr val="bg2"/>
              </a:solidFill>
            </a:endParaRPr>
          </a:p>
          <a:p>
            <a:pPr marL="342900" indent="-342900">
              <a:buClr>
                <a:schemeClr val="bg2"/>
              </a:buClr>
              <a:buFontTx/>
              <a:buAutoNum type="arabicPeriod" startAt="11"/>
            </a:pPr>
            <a:r>
              <a:rPr lang="ru-RU" sz="2400" b="1">
                <a:solidFill>
                  <a:schemeClr val="bg2"/>
                </a:solidFill>
              </a:rPr>
              <a:t>  2,08+2,2=</a:t>
            </a:r>
            <a:r>
              <a:rPr lang="ru-RU" sz="2400" b="1">
                <a:solidFill>
                  <a:srgbClr val="FF3300"/>
                </a:solidFill>
              </a:rPr>
              <a:t>4,28</a:t>
            </a:r>
            <a:endParaRPr lang="ru-RU" sz="2400" b="1">
              <a:solidFill>
                <a:schemeClr val="bg2"/>
              </a:solidFill>
            </a:endParaRPr>
          </a:p>
          <a:p>
            <a:pPr marL="342900" indent="-342900">
              <a:buClr>
                <a:schemeClr val="bg2"/>
              </a:buClr>
              <a:buFontTx/>
              <a:buAutoNum type="arabicPeriod" startAt="11"/>
            </a:pPr>
            <a:r>
              <a:rPr lang="ru-RU" sz="2400" b="1">
                <a:solidFill>
                  <a:schemeClr val="bg2"/>
                </a:solidFill>
              </a:rPr>
              <a:t>  0,07∙8=</a:t>
            </a:r>
            <a:r>
              <a:rPr lang="ru-RU" sz="2400" b="1">
                <a:solidFill>
                  <a:srgbClr val="FF3300"/>
                </a:solidFill>
              </a:rPr>
              <a:t>0,56</a:t>
            </a:r>
            <a:endParaRPr lang="ru-RU" sz="2400" b="1">
              <a:solidFill>
                <a:schemeClr val="bg2"/>
              </a:solidFill>
            </a:endParaRPr>
          </a:p>
          <a:p>
            <a:pPr marL="342900" indent="-342900">
              <a:buClr>
                <a:schemeClr val="bg2"/>
              </a:buClr>
              <a:buFontTx/>
              <a:buAutoNum type="arabicPeriod" startAt="11"/>
            </a:pPr>
            <a:r>
              <a:rPr lang="ru-RU" sz="2400" b="1">
                <a:solidFill>
                  <a:schemeClr val="bg2"/>
                </a:solidFill>
              </a:rPr>
              <a:t>  20,1∙5=</a:t>
            </a:r>
            <a:r>
              <a:rPr lang="ru-RU" sz="2400" b="1">
                <a:solidFill>
                  <a:srgbClr val="FF3300"/>
                </a:solidFill>
              </a:rPr>
              <a:t>100,5</a:t>
            </a:r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04800" y="4708525"/>
            <a:ext cx="8602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0000FF"/>
                </a:solidFill>
              </a:rPr>
              <a:t>Контрольные     числа.</a:t>
            </a:r>
            <a:endParaRPr lang="ru-RU" sz="3200">
              <a:solidFill>
                <a:srgbClr val="0000FF"/>
              </a:solidFill>
            </a:endParaRPr>
          </a:p>
          <a:p>
            <a:pPr algn="ctr"/>
            <a:r>
              <a:rPr lang="ru-RU" sz="3200">
                <a:solidFill>
                  <a:schemeClr val="bg2"/>
                </a:solidFill>
              </a:rPr>
              <a:t>0,04; 15; 10; 6; 81; 75; 48; 64; 4,9; 80</a:t>
            </a:r>
            <a:r>
              <a:rPr lang="ru-RU"/>
              <a:t> </a:t>
            </a:r>
            <a:endParaRPr lang="ru-RU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1"/>
      <p:bldP spid="10244" grpId="0"/>
      <p:bldP spid="102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09600"/>
            <a:ext cx="7313613" cy="758825"/>
          </a:xfrm>
        </p:spPr>
        <p:txBody>
          <a:bodyPr/>
          <a:lstStyle/>
          <a:p>
            <a:pPr algn="ctr"/>
            <a:r>
              <a:rPr lang="ru-RU" sz="4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истории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7391400" cy="3962400"/>
          </a:xfrm>
        </p:spPr>
        <p:txBody>
          <a:bodyPr/>
          <a:lstStyle/>
          <a:p>
            <a:pPr marL="552450" indent="-552450">
              <a:buClr>
                <a:schemeClr val="bg2"/>
              </a:buClr>
              <a:buSzTx/>
              <a:buFont typeface="Wingdings" pitchFamily="2" charset="2"/>
              <a:buChar char="ь"/>
            </a:pPr>
            <a:r>
              <a:rPr lang="ru-RU" sz="2800" b="1">
                <a:solidFill>
                  <a:schemeClr val="bg2"/>
                </a:solidFill>
                <a:latin typeface="Times New Roman" pitchFamily="18" charset="0"/>
              </a:rPr>
              <a:t>Слово «процент» имеет латинское       происхождение: «</a:t>
            </a:r>
            <a:r>
              <a:rPr lang="en-US" sz="2800" b="1">
                <a:solidFill>
                  <a:schemeClr val="bg2"/>
                </a:solidFill>
                <a:latin typeface="Times New Roman" pitchFamily="18" charset="0"/>
              </a:rPr>
              <a:t>pro centum</a:t>
            </a:r>
            <a:r>
              <a:rPr lang="ru-RU" sz="2800" b="1">
                <a:solidFill>
                  <a:schemeClr val="bg2"/>
                </a:solidFill>
                <a:latin typeface="Times New Roman" pitchFamily="18" charset="0"/>
              </a:rPr>
              <a:t>» - «со ста». </a:t>
            </a:r>
          </a:p>
          <a:p>
            <a:pPr marL="552450" indent="-552450">
              <a:buClr>
                <a:schemeClr val="bg2"/>
              </a:buClr>
              <a:buSzTx/>
              <a:buFont typeface="Wingdings" pitchFamily="2" charset="2"/>
              <a:buChar char="ь"/>
            </a:pPr>
            <a:r>
              <a:rPr lang="ru-RU" sz="2800" b="1">
                <a:solidFill>
                  <a:schemeClr val="bg2"/>
                </a:solidFill>
                <a:latin typeface="Times New Roman" pitchFamily="18" charset="0"/>
              </a:rPr>
              <a:t>Часто вместо слова «процент» используют словосочетание «сотая часть числа». </a:t>
            </a:r>
          </a:p>
          <a:p>
            <a:pPr marL="552450" indent="-552450">
              <a:buClr>
                <a:schemeClr val="bg2"/>
              </a:buClr>
              <a:buSzTx/>
              <a:buFont typeface="Wingdings" pitchFamily="2" charset="2"/>
              <a:buChar char="ь"/>
            </a:pP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Процентом</a:t>
            </a:r>
            <a:r>
              <a:rPr lang="ru-RU" sz="2800" b="1">
                <a:solidFill>
                  <a:schemeClr val="bg2"/>
                </a:solidFill>
                <a:latin typeface="Times New Roman" pitchFamily="18" charset="0"/>
              </a:rPr>
              <a:t> называется </a:t>
            </a:r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сотая часть числа.</a:t>
            </a:r>
          </a:p>
          <a:p>
            <a:pPr marL="552450" indent="-552450">
              <a:buClr>
                <a:schemeClr val="bg2"/>
              </a:buClr>
              <a:buSzPct val="200000"/>
              <a:buFontTx/>
              <a:buNone/>
            </a:pPr>
            <a:endParaRPr lang="ru-RU" b="1" i="1">
              <a:solidFill>
                <a:schemeClr val="bg2"/>
              </a:solidFill>
            </a:endParaRPr>
          </a:p>
        </p:txBody>
      </p:sp>
      <p:pic>
        <p:nvPicPr>
          <p:cNvPr id="12292" name="Picture 4" descr="2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38600"/>
            <a:ext cx="22764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33800" y="914400"/>
            <a:ext cx="5159375" cy="4962525"/>
          </a:xfrm>
        </p:spPr>
        <p:txBody>
          <a:bodyPr/>
          <a:lstStyle/>
          <a:p>
            <a:pPr>
              <a:buClr>
                <a:schemeClr val="bg2"/>
              </a:buClr>
              <a:buSzTx/>
              <a:buFont typeface="Wingdings" pitchFamily="2" charset="2"/>
              <a:buChar char="ь"/>
            </a:pPr>
            <a:r>
              <a:rPr lang="ru-RU" sz="2700" b="1">
                <a:solidFill>
                  <a:schemeClr val="bg2"/>
                </a:solidFill>
                <a:latin typeface="Times New Roman" pitchFamily="18" charset="0"/>
              </a:rPr>
              <a:t>Проценты были особенно распространены в Древнем Риме. Римляне называли процентами деньги, которые платил должник заимодавцу за каждую сотню. </a:t>
            </a:r>
          </a:p>
          <a:p>
            <a:pPr>
              <a:buClr>
                <a:schemeClr val="bg2"/>
              </a:buClr>
              <a:buSzTx/>
              <a:buFont typeface="Wingdings" pitchFamily="2" charset="2"/>
              <a:buNone/>
            </a:pPr>
            <a:endParaRPr lang="ru-RU" sz="2700" b="1">
              <a:solidFill>
                <a:schemeClr val="bg2"/>
              </a:solidFill>
              <a:latin typeface="Times New Roman" pitchFamily="18" charset="0"/>
            </a:endParaRPr>
          </a:p>
          <a:p>
            <a:pPr>
              <a:buClr>
                <a:schemeClr val="bg2"/>
              </a:buClr>
              <a:buSzTx/>
              <a:buFont typeface="Wingdings" pitchFamily="2" charset="2"/>
              <a:buChar char="ь"/>
            </a:pPr>
            <a:r>
              <a:rPr lang="ru-RU" sz="2700" b="1">
                <a:solidFill>
                  <a:schemeClr val="bg2"/>
                </a:solidFill>
                <a:latin typeface="Times New Roman" pitchFamily="18" charset="0"/>
              </a:rPr>
              <a:t>Римляне брали с должника лихву (т. е. деньги сверх того, что дали в долг).</a:t>
            </a:r>
          </a:p>
        </p:txBody>
      </p:sp>
      <p:pic>
        <p:nvPicPr>
          <p:cNvPr id="13315" name="Picture 3" descr="Рисунок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2400" y="685800"/>
            <a:ext cx="3590925" cy="52562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Стевин">
            <a:hlinkClick r:id="rId2" action="ppaction://hlinksldjump"/>
          </p:cNvPr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64163" y="1052513"/>
            <a:ext cx="3171825" cy="4465637"/>
          </a:xfrm>
          <a:ln/>
        </p:spPr>
      </p:pic>
      <p:sp>
        <p:nvSpPr>
          <p:cNvPr id="1433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539750" y="549275"/>
            <a:ext cx="4537075" cy="5543550"/>
          </a:xfrm>
        </p:spPr>
        <p:txBody>
          <a:bodyPr/>
          <a:lstStyle/>
          <a:p>
            <a:pPr>
              <a:buClr>
                <a:schemeClr val="bg2"/>
              </a:buClr>
              <a:buSzTx/>
              <a:buFont typeface="Wingdings" pitchFamily="2" charset="2"/>
              <a:buChar char="ь"/>
            </a:pPr>
            <a:r>
              <a:rPr lang="ru-RU" sz="2700" b="1">
                <a:solidFill>
                  <a:schemeClr val="bg2"/>
                </a:solidFill>
                <a:latin typeface="Baskerville Old Face" pitchFamily="18" charset="0"/>
              </a:rPr>
              <a:t>От римлян проценты перешли к другим народам Европы.</a:t>
            </a:r>
            <a:endParaRPr lang="ru-RU" sz="2700" b="1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SzTx/>
              <a:buFont typeface="Wingdings" pitchFamily="2" charset="2"/>
              <a:buChar char="ь"/>
            </a:pPr>
            <a:endParaRPr lang="ru-RU" sz="2700" b="1">
              <a:solidFill>
                <a:schemeClr val="bg2"/>
              </a:solidFill>
            </a:endParaRPr>
          </a:p>
          <a:p>
            <a:pPr>
              <a:buClr>
                <a:schemeClr val="bg2"/>
              </a:buClr>
              <a:buSzTx/>
              <a:buFont typeface="Wingdings" pitchFamily="2" charset="2"/>
              <a:buChar char="ь"/>
            </a:pPr>
            <a:r>
              <a:rPr lang="ru-RU" sz="2700" b="1">
                <a:solidFill>
                  <a:schemeClr val="bg2"/>
                </a:solidFill>
                <a:latin typeface="Baskerville Old Face" pitchFamily="18" charset="0"/>
              </a:rPr>
              <a:t>В Европе проценты появились на 1000 лет позже, их ввел бельгийский ученый Симон Стевин. Он в 1584</a:t>
            </a:r>
            <a:r>
              <a:rPr lang="ru-RU" sz="2700" b="1">
                <a:solidFill>
                  <a:schemeClr val="bg2"/>
                </a:solidFill>
              </a:rPr>
              <a:t> </a:t>
            </a:r>
            <a:r>
              <a:rPr lang="ru-RU" sz="2700" b="1">
                <a:solidFill>
                  <a:schemeClr val="bg2"/>
                </a:solidFill>
                <a:latin typeface="Baskerville Old Face" pitchFamily="18" charset="0"/>
              </a:rPr>
              <a:t>г. впервые опубликовал таблицу процентов.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382000" cy="51831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    </a:t>
            </a:r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Родился в Брюгте. В молодости работал счетоводом.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     В 1571—1581 путешествовал по Европе. С 1581 жил в Лейдене, Дельфте, Гааге. Преподавал в Лейденском университете, служил инженером в армии принца Оранского. В последние годы жизни был инспектором водных сооружений. Как инженер он сделал значительный вклад в механику.   Важнейшие</a:t>
            </a: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из его работ в области математики: «Десятина» (1585) и «Математические комментарии» в пяти томах (1605—1608). В первом томе Стевин - изложил десятичную систему мер и десятичные дроби (о том, что десятичные дроби открыл </a:t>
            </a:r>
            <a:r>
              <a:rPr lang="ru-RU" sz="2400" i="1">
                <a:solidFill>
                  <a:schemeClr val="bg2"/>
                </a:solidFill>
                <a:latin typeface="Times New Roman" pitchFamily="18" charset="0"/>
              </a:rPr>
              <a:t>ал-Каиш, </a:t>
            </a:r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в то время европейцы еще  не знали). Кроме того, он ввел отрицательные корни уравнения</a:t>
            </a: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сформулировал условия существования корня в данном интервале и предложил способ приближенного вычисления его.</a:t>
            </a:r>
          </a:p>
          <a:p>
            <a:pPr>
              <a:lnSpc>
                <a:spcPct val="90000"/>
              </a:lnSpc>
            </a:pPr>
            <a:endParaRPr lang="ru-RU" sz="2400">
              <a:solidFill>
                <a:schemeClr val="bg2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6172200" cy="682625"/>
          </a:xfrm>
        </p:spPr>
        <p:txBody>
          <a:bodyPr/>
          <a:lstStyle/>
          <a:p>
            <a:r>
              <a:rPr lang="ru-RU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Стевин Симон (1548-1620)</a:t>
            </a:r>
          </a:p>
        </p:txBody>
      </p:sp>
      <p:pic>
        <p:nvPicPr>
          <p:cNvPr id="18436" name="Picture 5" descr="Стеви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70813" y="0"/>
            <a:ext cx="13731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5" grpId="0"/>
    </p:bldLst>
  </p:timing>
</p:sld>
</file>

<file path=ppt/theme/theme1.xml><?xml version="1.0" encoding="utf-8"?>
<a:theme xmlns:a="http://schemas.openxmlformats.org/drawingml/2006/main" name="Затмение">
  <a:themeElements>
    <a:clrScheme name="Затмение 14">
      <a:dk1>
        <a:srgbClr val="333300"/>
      </a:dk1>
      <a:lt1>
        <a:srgbClr val="CCFF66"/>
      </a:lt1>
      <a:dk2>
        <a:srgbClr val="BFFF3F"/>
      </a:dk2>
      <a:lt2>
        <a:srgbClr val="0000FF"/>
      </a:lt2>
      <a:accent1>
        <a:srgbClr val="CCCC00"/>
      </a:accent1>
      <a:accent2>
        <a:srgbClr val="99CC00"/>
      </a:accent2>
      <a:accent3>
        <a:srgbClr val="DCFFAF"/>
      </a:accent3>
      <a:accent4>
        <a:srgbClr val="AEDA56"/>
      </a:accent4>
      <a:accent5>
        <a:srgbClr val="E2E2AA"/>
      </a:accent5>
      <a:accent6>
        <a:srgbClr val="8AB900"/>
      </a:accent6>
      <a:hlink>
        <a:srgbClr val="336600"/>
      </a:hlink>
      <a:folHlink>
        <a:srgbClr val="FFFF66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1">
        <a:dk1>
          <a:srgbClr val="333300"/>
        </a:dk1>
        <a:lt1>
          <a:srgbClr val="FFFFFF"/>
        </a:lt1>
        <a:dk2>
          <a:srgbClr val="BFFF3F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DCFFAF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2">
        <a:dk1>
          <a:srgbClr val="000000"/>
        </a:dk1>
        <a:lt1>
          <a:srgbClr val="BFFF3F"/>
        </a:lt1>
        <a:dk2>
          <a:srgbClr val="0000FF"/>
        </a:dk2>
        <a:lt2>
          <a:srgbClr val="333300"/>
        </a:lt2>
        <a:accent1>
          <a:srgbClr val="CCCC00"/>
        </a:accent1>
        <a:accent2>
          <a:srgbClr val="99CC00"/>
        </a:accent2>
        <a:accent3>
          <a:srgbClr val="DCFFAF"/>
        </a:accent3>
        <a:accent4>
          <a:srgbClr val="000000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13">
        <a:dk1>
          <a:srgbClr val="333300"/>
        </a:dk1>
        <a:lt1>
          <a:srgbClr val="FFFFCC"/>
        </a:lt1>
        <a:dk2>
          <a:srgbClr val="BFFF3F"/>
        </a:dk2>
        <a:lt2>
          <a:srgbClr val="0000FF"/>
        </a:lt2>
        <a:accent1>
          <a:srgbClr val="CCCC00"/>
        </a:accent1>
        <a:accent2>
          <a:srgbClr val="99CC00"/>
        </a:accent2>
        <a:accent3>
          <a:srgbClr val="DCFFAF"/>
        </a:accent3>
        <a:accent4>
          <a:srgbClr val="DADAAE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4">
        <a:dk1>
          <a:srgbClr val="333300"/>
        </a:dk1>
        <a:lt1>
          <a:srgbClr val="CCFF66"/>
        </a:lt1>
        <a:dk2>
          <a:srgbClr val="BFFF3F"/>
        </a:dk2>
        <a:lt2>
          <a:srgbClr val="0000FF"/>
        </a:lt2>
        <a:accent1>
          <a:srgbClr val="CCCC00"/>
        </a:accent1>
        <a:accent2>
          <a:srgbClr val="99CC00"/>
        </a:accent2>
        <a:accent3>
          <a:srgbClr val="DCFFAF"/>
        </a:accent3>
        <a:accent4>
          <a:srgbClr val="AEDA56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554</TotalTime>
  <Words>1521</Words>
  <Application>Microsoft Office PowerPoint</Application>
  <PresentationFormat>Экран (4:3)</PresentationFormat>
  <Paragraphs>211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Times New Roman</vt:lpstr>
      <vt:lpstr>Verdana</vt:lpstr>
      <vt:lpstr>Wingdings</vt:lpstr>
      <vt:lpstr>Baskerville Old Face</vt:lpstr>
      <vt:lpstr>Symbol</vt:lpstr>
      <vt:lpstr>Calibri</vt:lpstr>
      <vt:lpstr>Затмение</vt:lpstr>
      <vt:lpstr>Microsoft Equation 3.0</vt:lpstr>
      <vt:lpstr>Задачи  на проценты</vt:lpstr>
      <vt:lpstr>Слайд 2</vt:lpstr>
      <vt:lpstr>Цели урока: </vt:lpstr>
      <vt:lpstr>«Зарядка для ума» -  математическое лото.</vt:lpstr>
      <vt:lpstr>Слайд 5</vt:lpstr>
      <vt:lpstr>Из истории</vt:lpstr>
      <vt:lpstr>Слайд 7</vt:lpstr>
      <vt:lpstr>Слайд 8</vt:lpstr>
      <vt:lpstr>Стевин Симон (1548-1620)</vt:lpstr>
      <vt:lpstr>Слайд 10</vt:lpstr>
      <vt:lpstr>Слайд 11</vt:lpstr>
      <vt:lpstr>Слайд 12</vt:lpstr>
      <vt:lpstr>Запишите проценты в виде десятичных дробей:</vt:lpstr>
      <vt:lpstr>Запишите десятичные дроби в виде процентов: </vt:lpstr>
      <vt:lpstr>Какие три типа задач вы знаете: </vt:lpstr>
      <vt:lpstr>Определите тип задачи и решите её:</vt:lpstr>
      <vt:lpstr>Слайд 17</vt:lpstr>
      <vt:lpstr>Слайд 18</vt:lpstr>
      <vt:lpstr>Решение сложных  задач на проценты.</vt:lpstr>
      <vt:lpstr>Слайд 20</vt:lpstr>
      <vt:lpstr>Слайд 21</vt:lpstr>
      <vt:lpstr>Арбуз массой 24 кг содержит 98% воды. Когда он немного сох, содержание воды в нём уменьшилось до 97%. Какова теперь масса арбуза?</vt:lpstr>
      <vt:lpstr>В 280 г воды растворили 70 г соли. Какова концентрация полученного раствора?</vt:lpstr>
      <vt:lpstr>Самостоятельная работа.</vt:lpstr>
      <vt:lpstr>Слайд 25</vt:lpstr>
      <vt:lpstr>Слайд 26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revaz</cp:lastModifiedBy>
  <cp:revision>31</cp:revision>
  <dcterms:created xsi:type="dcterms:W3CDTF">2010-05-03T15:56:02Z</dcterms:created>
  <dcterms:modified xsi:type="dcterms:W3CDTF">2013-03-08T18:34:20Z</dcterms:modified>
</cp:coreProperties>
</file>