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56" r:id="rId3"/>
    <p:sldId id="277" r:id="rId4"/>
    <p:sldId id="268" r:id="rId5"/>
    <p:sldId id="276" r:id="rId6"/>
    <p:sldId id="273" r:id="rId7"/>
    <p:sldId id="258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933"/>
    <a:srgbClr val="FF9966"/>
    <a:srgbClr val="EEFC6C"/>
    <a:srgbClr val="FF3399"/>
    <a:srgbClr val="FF0066"/>
    <a:srgbClr val="FFFF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0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17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AB9F18A-39A6-47B8-B30E-9B76DA802B7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F0D55-4169-49AB-BC9D-9313B2376E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CF760-59A2-40B5-BDAC-658106023E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0EFCE-9C47-46D5-A054-1965E642CC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33986-3850-4254-AD5B-3C474756DF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2E7EA-221C-4555-BE4D-44C012974F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7BD18-2CEB-44CA-8401-A201ACCF9A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A70AC-7A86-4548-9526-3CC9D59025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46F19-B293-4FC4-8E6E-724BE3C79B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EE72D-0E2B-46C8-8E82-28BCEFAD2F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B6CB1-6CBF-4B88-94A7-A8355D41EC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3009F-7697-4D09-ABFD-759C4F81DE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57588B2-0A37-4CCF-B70B-F05D78D987C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http://festival.1september.ru/articles/593278/img1.gi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Рисунок2"/>
          <p:cNvPicPr>
            <a:picLocks noChangeAspect="1" noChangeArrowheads="1"/>
          </p:cNvPicPr>
          <p:nvPr/>
        </p:nvPicPr>
        <p:blipFill>
          <a:blip r:embed="rId2" cstate="email">
            <a:lum bright="6000"/>
          </a:blip>
          <a:srcRect/>
          <a:stretch>
            <a:fillRect/>
          </a:stretch>
        </p:blipFill>
        <p:spPr bwMode="auto">
          <a:xfrm>
            <a:off x="152400" y="263525"/>
            <a:ext cx="8839200" cy="648335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724400" y="1447800"/>
            <a:ext cx="42672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lnSpc>
                <a:spcPct val="80000"/>
              </a:lnSpc>
              <a:spcBef>
                <a:spcPct val="50000"/>
              </a:spcBef>
            </a:pPr>
            <a:endParaRPr lang="ru-RU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ru-RU" sz="1400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33400" y="304800"/>
            <a:ext cx="6934200" cy="6096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1600" b="1">
                <a:solidFill>
                  <a:srgbClr val="FF0066"/>
                </a:solidFill>
              </a:rPr>
              <a:t>ГКОУ СО «Серовский детский дом-школа»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762000" y="1676400"/>
            <a:ext cx="6934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44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Проект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4400" b="1" u="sng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« Ты, я, он, она – вместе целая страна»</a:t>
            </a:r>
            <a:endParaRPr lang="en-US" sz="4400" b="1" u="sng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ru-RU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Руководитель проекта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ru-RU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О.В. Еркина</a:t>
            </a:r>
          </a:p>
        </p:txBody>
      </p:sp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0" y="381000"/>
            <a:ext cx="12192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771650"/>
          </a:xfrm>
        </p:spPr>
        <p:txBody>
          <a:bodyPr/>
          <a:lstStyle/>
          <a:p>
            <a:endParaRPr lang="ru-RU"/>
          </a:p>
        </p:txBody>
      </p:sp>
      <p:pic>
        <p:nvPicPr>
          <p:cNvPr id="5124" name="Picture 4" descr="Фото019"/>
          <p:cNvPicPr>
            <a:picLocks noChangeAspect="1" noChangeArrowheads="1"/>
          </p:cNvPicPr>
          <p:nvPr>
            <p:ph type="subTitle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293688"/>
            <a:ext cx="8610600" cy="6421437"/>
          </a:xfrm>
          <a:solidFill>
            <a:srgbClr val="EEFC6C"/>
          </a:solidFill>
          <a:ln>
            <a:solidFill>
              <a:schemeClr val="tx1"/>
            </a:solidFill>
          </a:ln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81000" y="2514600"/>
            <a:ext cx="1752600" cy="4017963"/>
          </a:xfrm>
          <a:prstGeom prst="rect">
            <a:avLst/>
          </a:prstGeom>
          <a:solidFill>
            <a:srgbClr val="EEFC6C"/>
          </a:solidFill>
          <a:ln w="9525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 b="1" u="sng">
                <a:solidFill>
                  <a:schemeClr val="accent2"/>
                </a:solidFill>
              </a:rPr>
              <a:t>Цель проекта</a:t>
            </a:r>
            <a:r>
              <a:rPr lang="ru-RU" sz="1200" b="1">
                <a:solidFill>
                  <a:schemeClr val="accent2"/>
                </a:solidFill>
              </a:rPr>
              <a:t/>
            </a:r>
            <a:br>
              <a:rPr lang="ru-RU" sz="1200" b="1">
                <a:solidFill>
                  <a:schemeClr val="accent2"/>
                </a:solidFill>
              </a:rPr>
            </a:br>
            <a:r>
              <a:rPr lang="ru-RU" sz="1000">
                <a:solidFill>
                  <a:schemeClr val="accent2"/>
                </a:solidFill>
              </a:rPr>
              <a:t> Через активное участие в проекте воспитывать любовь и уважение к Родине, своему краю и семье</a:t>
            </a:r>
            <a:r>
              <a:rPr lang="ru-RU" sz="1000" b="1">
                <a:solidFill>
                  <a:schemeClr val="accent2"/>
                </a:solidFill>
              </a:rPr>
              <a:t>.</a:t>
            </a:r>
          </a:p>
          <a:p>
            <a:r>
              <a:rPr lang="ru-RU" sz="1200" b="1" u="sng">
                <a:solidFill>
                  <a:schemeClr val="accent2"/>
                </a:solidFill>
              </a:rPr>
              <a:t>Задачи:</a:t>
            </a:r>
          </a:p>
          <a:p>
            <a:r>
              <a:rPr lang="ru-RU" sz="1000">
                <a:solidFill>
                  <a:schemeClr val="accent2"/>
                </a:solidFill>
              </a:rPr>
              <a:t>-Провести предварительную работу по изучению терминологии по теме «Права и обязанности».</a:t>
            </a:r>
            <a:endParaRPr lang="ru-RU" sz="1000" b="1">
              <a:solidFill>
                <a:schemeClr val="accent2"/>
              </a:solidFill>
            </a:endParaRPr>
          </a:p>
          <a:p>
            <a:r>
              <a:rPr lang="ru-RU" sz="1000">
                <a:solidFill>
                  <a:schemeClr val="accent2"/>
                </a:solidFill>
              </a:rPr>
              <a:t>-Способствовать осознанию ответственности за свои права и обязанности.</a:t>
            </a:r>
            <a:endParaRPr lang="ru-RU" sz="1000" b="1">
              <a:solidFill>
                <a:schemeClr val="accent2"/>
              </a:solidFill>
            </a:endParaRPr>
          </a:p>
          <a:p>
            <a:r>
              <a:rPr lang="ru-RU" sz="1000">
                <a:solidFill>
                  <a:schemeClr val="accent2"/>
                </a:solidFill>
              </a:rPr>
              <a:t>-Познакомить с понятием «толерантность», с основными чертами толерантной личности.</a:t>
            </a:r>
          </a:p>
          <a:p>
            <a:r>
              <a:rPr lang="ru-RU" sz="1000">
                <a:solidFill>
                  <a:schemeClr val="accent2"/>
                </a:solidFill>
              </a:rPr>
              <a:t>-Воспитывать чувство коллективизма, сплоченности, умение работать в команде.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ru-RU" sz="1000">
              <a:solidFill>
                <a:schemeClr val="accent2"/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5638800" y="3810000"/>
            <a:ext cx="3200400" cy="2606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00" b="1" u="sng">
                <a:solidFill>
                  <a:schemeClr val="accent2"/>
                </a:solidFill>
              </a:rPr>
              <a:t>Основополагающий вопрос </a:t>
            </a:r>
          </a:p>
          <a:p>
            <a:r>
              <a:rPr lang="ru-RU" sz="900">
                <a:solidFill>
                  <a:schemeClr val="accent2"/>
                </a:solidFill>
              </a:rPr>
              <a:t>        Каким мы себе представляем прекрасное толерантное общество, в котором бы мы хотели жить?</a:t>
            </a:r>
          </a:p>
          <a:p>
            <a:r>
              <a:rPr lang="ru-RU" sz="900">
                <a:solidFill>
                  <a:schemeClr val="accent2"/>
                </a:solidFill>
              </a:rPr>
              <a:t/>
            </a:r>
            <a:br>
              <a:rPr lang="ru-RU" sz="900">
                <a:solidFill>
                  <a:schemeClr val="accent2"/>
                </a:solidFill>
              </a:rPr>
            </a:br>
            <a:r>
              <a:rPr lang="ru-RU" sz="1000" b="1" u="sng">
                <a:solidFill>
                  <a:schemeClr val="accent2"/>
                </a:solidFill>
              </a:rPr>
              <a:t>Проблемные вопросы</a:t>
            </a:r>
            <a:r>
              <a:rPr lang="ru-RU" sz="1000" u="sng">
                <a:solidFill>
                  <a:schemeClr val="accent2"/>
                </a:solidFill>
              </a:rPr>
              <a:t> </a:t>
            </a:r>
          </a:p>
          <a:p>
            <a:r>
              <a:rPr lang="ru-RU" sz="900">
                <a:solidFill>
                  <a:schemeClr val="accent2"/>
                </a:solidFill>
              </a:rPr>
              <a:t>Что может сделать лично каждый из вас, чтобы в обществе не было нетерпимого отношения между людьми?</a:t>
            </a:r>
          </a:p>
          <a:p>
            <a:r>
              <a:rPr lang="ru-RU" sz="900">
                <a:solidFill>
                  <a:schemeClr val="accent2"/>
                </a:solidFill>
              </a:rPr>
              <a:t>Почему люди разные? </a:t>
            </a:r>
          </a:p>
          <a:p>
            <a:r>
              <a:rPr lang="ru-RU" sz="900">
                <a:solidFill>
                  <a:schemeClr val="accent2"/>
                </a:solidFill>
              </a:rPr>
              <a:t>Что объединяет разных, «непохожих людей»? </a:t>
            </a:r>
          </a:p>
          <a:p>
            <a:r>
              <a:rPr lang="ru-RU" sz="900">
                <a:solidFill>
                  <a:schemeClr val="accent2"/>
                </a:solidFill>
              </a:rPr>
              <a:t>Как влияет толерантность на взаимоотношения людей? </a:t>
            </a:r>
          </a:p>
          <a:p>
            <a:r>
              <a:rPr lang="ru-RU" sz="900">
                <a:solidFill>
                  <a:schemeClr val="accent2"/>
                </a:solidFill>
              </a:rPr>
              <a:t/>
            </a:r>
            <a:br>
              <a:rPr lang="ru-RU" sz="900">
                <a:solidFill>
                  <a:schemeClr val="accent2"/>
                </a:solidFill>
              </a:rPr>
            </a:br>
            <a:r>
              <a:rPr lang="ru-RU" sz="1000" b="1" u="sng">
                <a:solidFill>
                  <a:schemeClr val="accent2"/>
                </a:solidFill>
              </a:rPr>
              <a:t>Учебные вопросы</a:t>
            </a:r>
            <a:r>
              <a:rPr lang="ru-RU" sz="900" u="sng">
                <a:solidFill>
                  <a:schemeClr val="accent2"/>
                </a:solidFill>
              </a:rPr>
              <a:t> </a:t>
            </a:r>
          </a:p>
          <a:p>
            <a:r>
              <a:rPr lang="ru-RU" sz="900">
                <a:solidFill>
                  <a:schemeClr val="accent2"/>
                </a:solidFill>
              </a:rPr>
              <a:t>Что такое государство, закон, Конституция, «Конвенция о правах ребенка», «Декларация», права, обязанности?</a:t>
            </a:r>
          </a:p>
          <a:p>
            <a:r>
              <a:rPr lang="ru-RU" sz="900">
                <a:solidFill>
                  <a:schemeClr val="accent2"/>
                </a:solidFill>
              </a:rPr>
              <a:t>Что такое толерантность? </a:t>
            </a:r>
          </a:p>
          <a:p>
            <a:r>
              <a:rPr lang="ru-RU" sz="900">
                <a:solidFill>
                  <a:schemeClr val="accent2"/>
                </a:solidFill>
              </a:rPr>
              <a:t>Что значит быть толерантным?</a:t>
            </a:r>
          </a:p>
          <a:p>
            <a:r>
              <a:rPr lang="ru-RU" sz="900">
                <a:solidFill>
                  <a:schemeClr val="accent2"/>
                </a:solidFill>
              </a:rPr>
              <a:t>Какие права и обязанности ты знаешь?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81000" y="304800"/>
            <a:ext cx="7543800" cy="1073150"/>
          </a:xfrm>
          <a:prstGeom prst="rect">
            <a:avLst/>
          </a:prstGeom>
          <a:solidFill>
            <a:schemeClr val="bg1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00" u="sng">
                <a:solidFill>
                  <a:srgbClr val="FF3399"/>
                </a:solidFill>
              </a:rPr>
              <a:t>Краткая аннотация проекта.</a:t>
            </a:r>
            <a:r>
              <a:rPr lang="ru-RU" sz="900">
                <a:solidFill>
                  <a:schemeClr val="accent2"/>
                </a:solidFill>
              </a:rPr>
              <a:t> Россия крупнейшее в мире многонациональное государство, сформировавшееся на протяжении многих столетий. В 2012 году Россия празднует 1150-летие со дня зарождения государственности. Россия органично вобрала в себя все многоцветье народов, языков, религий, нравов и обычаев. Каждый человек неповторим, это индивидуальность. Если бы мы все были одинаковыми, жить на свете было бы просто неинтересно, поскольку у каждого из нас есть чему поучиться, есть что-то интересное, каждого есть за что покритиковать. Но для того чтобы жить в мире и согласии, необходимо наличие таких качеств, как ответственность, сдержанность, уступчивость, доброжелательность, терпимость. Другими словами, необходимо быть толерантным по отношению к другим.</a:t>
            </a: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24800" y="228600"/>
            <a:ext cx="12192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03188"/>
            <a:ext cx="3429000" cy="6754812"/>
          </a:xfrm>
        </p:spPr>
        <p:txBody>
          <a:bodyPr/>
          <a:lstStyle/>
          <a:p>
            <a:r>
              <a:rPr lang="ru-RU" sz="1600" b="1" i="1">
                <a:solidFill>
                  <a:srgbClr val="FF3399"/>
                </a:solidFill>
              </a:rPr>
              <a:t>Классный час </a:t>
            </a:r>
            <a:br>
              <a:rPr lang="ru-RU" sz="1600" b="1" i="1">
                <a:solidFill>
                  <a:srgbClr val="FF3399"/>
                </a:solidFill>
              </a:rPr>
            </a:br>
            <a:r>
              <a:rPr lang="ru-RU" sz="1600" b="1" i="1">
                <a:solidFill>
                  <a:srgbClr val="FF3399"/>
                </a:solidFill>
              </a:rPr>
              <a:t>«Наши права и обязанности»</a:t>
            </a:r>
            <a:br>
              <a:rPr lang="ru-RU" sz="1600" b="1" i="1">
                <a:solidFill>
                  <a:srgbClr val="FF3399"/>
                </a:solidFill>
              </a:rPr>
            </a:br>
            <a:r>
              <a:rPr lang="ru-RU" sz="1800" b="1" i="1">
                <a:solidFill>
                  <a:srgbClr val="FF3399"/>
                </a:solidFill>
              </a:rPr>
              <a:t/>
            </a:r>
            <a:br>
              <a:rPr lang="ru-RU" sz="1800" b="1" i="1">
                <a:solidFill>
                  <a:srgbClr val="FF3399"/>
                </a:solidFill>
              </a:rPr>
            </a:br>
            <a:r>
              <a:rPr lang="ru-RU" sz="1800" b="1" i="1">
                <a:solidFill>
                  <a:srgbClr val="FF3399"/>
                </a:solidFill>
              </a:rPr>
              <a:t/>
            </a:r>
            <a:br>
              <a:rPr lang="ru-RU" sz="1800" b="1" i="1">
                <a:solidFill>
                  <a:srgbClr val="FF3399"/>
                </a:solidFill>
              </a:rPr>
            </a:br>
            <a:r>
              <a:rPr lang="ru-RU" sz="1800" b="1" i="1">
                <a:solidFill>
                  <a:srgbClr val="FF3399"/>
                </a:solidFill>
              </a:rPr>
              <a:t/>
            </a:r>
            <a:br>
              <a:rPr lang="ru-RU" sz="1800" b="1" i="1">
                <a:solidFill>
                  <a:srgbClr val="FF3399"/>
                </a:solidFill>
              </a:rPr>
            </a:br>
            <a:r>
              <a:rPr lang="ru-RU" sz="1800" b="1" i="1">
                <a:solidFill>
                  <a:srgbClr val="FF3399"/>
                </a:solidFill>
              </a:rPr>
              <a:t/>
            </a:r>
            <a:br>
              <a:rPr lang="ru-RU" sz="1800" b="1" i="1">
                <a:solidFill>
                  <a:srgbClr val="FF3399"/>
                </a:solidFill>
              </a:rPr>
            </a:br>
            <a:r>
              <a:rPr lang="ru-RU" sz="1800" b="1" i="1">
                <a:solidFill>
                  <a:srgbClr val="FF3399"/>
                </a:solidFill>
              </a:rPr>
              <a:t/>
            </a:r>
            <a:br>
              <a:rPr lang="ru-RU" sz="1800" b="1" i="1">
                <a:solidFill>
                  <a:srgbClr val="FF3399"/>
                </a:solidFill>
              </a:rPr>
            </a:br>
            <a:r>
              <a:rPr lang="ru-RU" sz="1800" b="1" i="1">
                <a:solidFill>
                  <a:srgbClr val="FF3399"/>
                </a:solidFill>
              </a:rPr>
              <a:t/>
            </a:r>
            <a:br>
              <a:rPr lang="ru-RU" sz="1800" b="1" i="1">
                <a:solidFill>
                  <a:srgbClr val="FF3399"/>
                </a:solidFill>
              </a:rPr>
            </a:br>
            <a:r>
              <a:rPr lang="ru-RU" sz="1800" b="1" i="1">
                <a:solidFill>
                  <a:srgbClr val="FF3399"/>
                </a:solidFill>
              </a:rPr>
              <a:t/>
            </a:r>
            <a:br>
              <a:rPr lang="ru-RU" sz="1800" b="1" i="1">
                <a:solidFill>
                  <a:srgbClr val="FF3399"/>
                </a:solidFill>
              </a:rPr>
            </a:br>
            <a:r>
              <a:rPr lang="ru-RU" sz="1800" b="1" i="1">
                <a:solidFill>
                  <a:srgbClr val="FF3399"/>
                </a:solidFill>
              </a:rPr>
              <a:t/>
            </a:r>
            <a:br>
              <a:rPr lang="ru-RU" sz="1800" b="1" i="1">
                <a:solidFill>
                  <a:srgbClr val="FF3399"/>
                </a:solidFill>
              </a:rPr>
            </a:br>
            <a:r>
              <a:rPr lang="ru-RU" sz="1800" b="1" i="1">
                <a:solidFill>
                  <a:srgbClr val="FF3399"/>
                </a:solidFill>
              </a:rPr>
              <a:t/>
            </a:r>
            <a:br>
              <a:rPr lang="ru-RU" sz="1800" b="1" i="1">
                <a:solidFill>
                  <a:srgbClr val="FF3399"/>
                </a:solidFill>
              </a:rPr>
            </a:br>
            <a:r>
              <a:rPr lang="ru-RU" sz="1800" b="1" i="1">
                <a:solidFill>
                  <a:srgbClr val="FF3399"/>
                </a:solidFill>
              </a:rPr>
              <a:t/>
            </a:r>
            <a:br>
              <a:rPr lang="ru-RU" sz="1800" b="1" i="1">
                <a:solidFill>
                  <a:srgbClr val="FF3399"/>
                </a:solidFill>
              </a:rPr>
            </a:br>
            <a:r>
              <a:rPr lang="ru-RU" sz="1800" b="1" i="1">
                <a:solidFill>
                  <a:srgbClr val="FF3399"/>
                </a:solidFill>
              </a:rPr>
              <a:t/>
            </a:r>
            <a:br>
              <a:rPr lang="ru-RU" sz="1800" b="1" i="1">
                <a:solidFill>
                  <a:srgbClr val="FF3399"/>
                </a:solidFill>
              </a:rPr>
            </a:br>
            <a:r>
              <a:rPr lang="ru-RU" sz="1800" b="1" i="1">
                <a:solidFill>
                  <a:srgbClr val="FF3399"/>
                </a:solidFill>
              </a:rPr>
              <a:t/>
            </a:r>
            <a:br>
              <a:rPr lang="ru-RU" sz="1800" b="1" i="1">
                <a:solidFill>
                  <a:srgbClr val="FF3399"/>
                </a:solidFill>
              </a:rPr>
            </a:br>
            <a:r>
              <a:rPr lang="ru-RU" sz="1800" b="1" i="1">
                <a:solidFill>
                  <a:srgbClr val="FF3399"/>
                </a:solidFill>
              </a:rPr>
              <a:t/>
            </a:r>
            <a:br>
              <a:rPr lang="ru-RU" sz="1800" b="1" i="1">
                <a:solidFill>
                  <a:srgbClr val="FF3399"/>
                </a:solidFill>
              </a:rPr>
            </a:br>
            <a:r>
              <a:rPr lang="ru-RU" sz="1800" b="1" i="1">
                <a:solidFill>
                  <a:srgbClr val="FF3399"/>
                </a:solidFill>
              </a:rPr>
              <a:t/>
            </a:r>
            <a:br>
              <a:rPr lang="ru-RU" sz="1800" b="1" i="1">
                <a:solidFill>
                  <a:srgbClr val="FF3399"/>
                </a:solidFill>
              </a:rPr>
            </a:br>
            <a:r>
              <a:rPr lang="ru-RU" sz="1800" b="1" i="1">
                <a:solidFill>
                  <a:srgbClr val="FF3399"/>
                </a:solidFill>
              </a:rPr>
              <a:t/>
            </a:r>
            <a:br>
              <a:rPr lang="ru-RU" sz="1800" b="1" i="1">
                <a:solidFill>
                  <a:srgbClr val="FF3399"/>
                </a:solidFill>
              </a:rPr>
            </a:br>
            <a:r>
              <a:rPr lang="ru-RU" sz="1800" b="1" i="1">
                <a:solidFill>
                  <a:srgbClr val="FF3399"/>
                </a:solidFill>
              </a:rPr>
              <a:t/>
            </a:r>
            <a:br>
              <a:rPr lang="ru-RU" sz="1800" b="1" i="1">
                <a:solidFill>
                  <a:srgbClr val="FF3399"/>
                </a:solidFill>
              </a:rPr>
            </a:br>
            <a:r>
              <a:rPr lang="ru-RU" sz="1800" b="1" i="1">
                <a:solidFill>
                  <a:srgbClr val="FF3399"/>
                </a:solidFill>
              </a:rPr>
              <a:t/>
            </a:r>
            <a:br>
              <a:rPr lang="ru-RU" sz="1800" b="1" i="1">
                <a:solidFill>
                  <a:srgbClr val="FF3399"/>
                </a:solidFill>
              </a:rPr>
            </a:br>
            <a:r>
              <a:rPr lang="ru-RU" sz="1800" b="1" i="1">
                <a:solidFill>
                  <a:srgbClr val="FF3399"/>
                </a:solidFill>
              </a:rPr>
              <a:t/>
            </a:r>
            <a:br>
              <a:rPr lang="ru-RU" sz="1800" b="1" i="1">
                <a:solidFill>
                  <a:srgbClr val="FF3399"/>
                </a:solidFill>
              </a:rPr>
            </a:br>
            <a:r>
              <a:rPr lang="ru-RU" sz="1800" b="1" i="1">
                <a:solidFill>
                  <a:srgbClr val="FF3399"/>
                </a:solidFill>
              </a:rPr>
              <a:t/>
            </a:r>
            <a:br>
              <a:rPr lang="ru-RU" sz="1800" b="1" i="1">
                <a:solidFill>
                  <a:srgbClr val="FF3399"/>
                </a:solidFill>
              </a:rPr>
            </a:br>
            <a:r>
              <a:rPr lang="ru-RU" sz="1800" b="1" i="1">
                <a:solidFill>
                  <a:srgbClr val="FF3399"/>
                </a:solidFill>
              </a:rPr>
              <a:t/>
            </a:r>
            <a:br>
              <a:rPr lang="ru-RU" sz="1800" b="1" i="1">
                <a:solidFill>
                  <a:srgbClr val="FF3399"/>
                </a:solidFill>
              </a:rPr>
            </a:br>
            <a:r>
              <a:rPr lang="ru-RU" sz="1600" b="1" i="1">
                <a:solidFill>
                  <a:srgbClr val="FF3399"/>
                </a:solidFill>
              </a:rPr>
              <a:t>Провели социологические исследования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1600200"/>
            <a:ext cx="5105400" cy="4525963"/>
          </a:xfrm>
        </p:spPr>
        <p:txBody>
          <a:bodyPr/>
          <a:lstStyle/>
          <a:p>
            <a:endParaRPr lang="ru-RU" b="1">
              <a:solidFill>
                <a:srgbClr val="FF3399"/>
              </a:solidFill>
            </a:endParaRPr>
          </a:p>
          <a:p>
            <a:endParaRPr lang="ru-RU" sz="1600" b="1" i="1">
              <a:solidFill>
                <a:srgbClr val="FF0066"/>
              </a:solidFill>
            </a:endParaRPr>
          </a:p>
          <a:p>
            <a:pPr algn="r"/>
            <a:endParaRPr lang="ru-RU" sz="1600" b="1" i="1">
              <a:solidFill>
                <a:srgbClr val="FF0066"/>
              </a:solidFill>
            </a:endParaRPr>
          </a:p>
          <a:p>
            <a:pPr algn="r"/>
            <a:endParaRPr lang="ru-RU" sz="1600" b="1" i="1">
              <a:solidFill>
                <a:srgbClr val="FF0066"/>
              </a:solidFill>
            </a:endParaRPr>
          </a:p>
          <a:p>
            <a:pPr algn="r"/>
            <a:endParaRPr lang="ru-RU" sz="1600" b="1" i="1">
              <a:solidFill>
                <a:srgbClr val="FF0066"/>
              </a:solidFill>
            </a:endParaRPr>
          </a:p>
          <a:p>
            <a:pPr algn="r"/>
            <a:endParaRPr lang="ru-RU" sz="1600" b="1" i="1">
              <a:solidFill>
                <a:srgbClr val="FF0066"/>
              </a:solidFill>
            </a:endParaRPr>
          </a:p>
          <a:p>
            <a:pPr algn="r"/>
            <a:r>
              <a:rPr lang="ru-RU" sz="1600" b="1" i="1">
                <a:solidFill>
                  <a:srgbClr val="FF0066"/>
                </a:solidFill>
              </a:rPr>
              <a:t>Круглый стол </a:t>
            </a:r>
            <a:br>
              <a:rPr lang="ru-RU" sz="1600" b="1" i="1">
                <a:solidFill>
                  <a:srgbClr val="FF0066"/>
                </a:solidFill>
              </a:rPr>
            </a:br>
            <a:r>
              <a:rPr lang="ru-RU" sz="1600" b="1" i="1">
                <a:solidFill>
                  <a:srgbClr val="FF0066"/>
                </a:solidFill>
              </a:rPr>
              <a:t>«Я гражданин России»</a:t>
            </a:r>
            <a:endParaRPr lang="ru-RU" sz="1600" b="1">
              <a:solidFill>
                <a:srgbClr val="FF3399"/>
              </a:solidFill>
            </a:endParaRPr>
          </a:p>
          <a:p>
            <a:pPr algn="r"/>
            <a:endParaRPr lang="ru-RU" sz="1600" b="1">
              <a:solidFill>
                <a:srgbClr val="FF3399"/>
              </a:solidFill>
            </a:endParaRPr>
          </a:p>
          <a:p>
            <a:endParaRPr lang="ru-RU" b="1">
              <a:solidFill>
                <a:srgbClr val="FF3399"/>
              </a:solidFill>
            </a:endParaRPr>
          </a:p>
          <a:p>
            <a:endParaRPr lang="ru-RU" b="1">
              <a:solidFill>
                <a:srgbClr val="FF3399"/>
              </a:solidFill>
            </a:endParaRPr>
          </a:p>
          <a:p>
            <a:endParaRPr lang="ru-RU" b="1">
              <a:solidFill>
                <a:srgbClr val="FF3399"/>
              </a:solidFill>
            </a:endParaRPr>
          </a:p>
          <a:p>
            <a:endParaRPr lang="ru-RU" b="1">
              <a:solidFill>
                <a:srgbClr val="FF3399"/>
              </a:solidFill>
            </a:endParaRPr>
          </a:p>
          <a:p>
            <a:endParaRPr lang="ru-RU" b="1">
              <a:solidFill>
                <a:srgbClr val="FF3399"/>
              </a:solidFill>
            </a:endParaRPr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0" y="0"/>
            <a:ext cx="15240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3" name="Picture 13" descr="http://festival.1september.ru/articles/593278/img1.gif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4114800" y="304800"/>
            <a:ext cx="1981200" cy="14351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40974" name="Picture 12" descr="Рисунок1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48400" y="1600200"/>
            <a:ext cx="1905000" cy="1428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40975" name="Picture 1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81200" y="1600200"/>
            <a:ext cx="39020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6" name="Picture 1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1000" y="1143000"/>
            <a:ext cx="1230313" cy="1866900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</p:pic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6553200" y="5981700"/>
            <a:ext cx="2362200" cy="647700"/>
          </a:xfrm>
          <a:prstGeom prst="rect">
            <a:avLst/>
          </a:prstGeom>
          <a:solidFill>
            <a:srgbClr val="EEFC6C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900" b="1">
                <a:solidFill>
                  <a:schemeClr val="hlink"/>
                </a:solidFill>
              </a:rPr>
              <a:t>Имею я право нормально питаться, </a:t>
            </a:r>
            <a:br>
              <a:rPr lang="ru-RU" sz="900" b="1">
                <a:solidFill>
                  <a:schemeClr val="hlink"/>
                </a:solidFill>
              </a:rPr>
            </a:br>
            <a:r>
              <a:rPr lang="ru-RU" sz="900" b="1">
                <a:solidFill>
                  <a:schemeClr val="hlink"/>
                </a:solidFill>
              </a:rPr>
              <a:t>Учиться, лечиться и развлекаться.</a:t>
            </a:r>
            <a:br>
              <a:rPr lang="ru-RU" sz="900" b="1">
                <a:solidFill>
                  <a:schemeClr val="hlink"/>
                </a:solidFill>
              </a:rPr>
            </a:br>
            <a:r>
              <a:rPr lang="ru-RU" sz="900" b="1">
                <a:solidFill>
                  <a:schemeClr val="hlink"/>
                </a:solidFill>
              </a:rPr>
              <a:t>Расти в своём доме, в полной семье,</a:t>
            </a:r>
            <a:br>
              <a:rPr lang="ru-RU" sz="900" b="1">
                <a:solidFill>
                  <a:schemeClr val="hlink"/>
                </a:solidFill>
              </a:rPr>
            </a:br>
            <a:r>
              <a:rPr lang="ru-RU" sz="900" b="1">
                <a:solidFill>
                  <a:schemeClr val="hlink"/>
                </a:solidFill>
              </a:rPr>
              <a:t>А не на уличной мёрзнуть скамье.</a:t>
            </a:r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3505200" y="5789613"/>
            <a:ext cx="2133600" cy="920750"/>
          </a:xfrm>
          <a:prstGeom prst="rect">
            <a:avLst/>
          </a:prstGeom>
          <a:solidFill>
            <a:srgbClr val="EEFC6C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900">
                <a:solidFill>
                  <a:schemeClr val="accent2"/>
                </a:solidFill>
              </a:rPr>
              <a:t>Мальчишки и девчонки, </a:t>
            </a:r>
            <a:br>
              <a:rPr lang="ru-RU" sz="900">
                <a:solidFill>
                  <a:schemeClr val="accent2"/>
                </a:solidFill>
              </a:rPr>
            </a:br>
            <a:r>
              <a:rPr lang="ru-RU" sz="900">
                <a:solidFill>
                  <a:schemeClr val="accent2"/>
                </a:solidFill>
              </a:rPr>
              <a:t>И мы вместе с ними</a:t>
            </a:r>
            <a:br>
              <a:rPr lang="ru-RU" sz="900">
                <a:solidFill>
                  <a:schemeClr val="accent2"/>
                </a:solidFill>
              </a:rPr>
            </a:br>
            <a:r>
              <a:rPr lang="ru-RU" sz="900">
                <a:solidFill>
                  <a:schemeClr val="accent2"/>
                </a:solidFill>
              </a:rPr>
              <a:t>С рождения имеют право на имя.</a:t>
            </a:r>
            <a:br>
              <a:rPr lang="ru-RU" sz="900">
                <a:solidFill>
                  <a:schemeClr val="accent2"/>
                </a:solidFill>
              </a:rPr>
            </a:br>
            <a:r>
              <a:rPr lang="ru-RU" sz="900">
                <a:solidFill>
                  <a:schemeClr val="accent2"/>
                </a:solidFill>
              </a:rPr>
              <a:t>Имеем мы право сказать, как один: </a:t>
            </a:r>
            <a:br>
              <a:rPr lang="ru-RU" sz="900">
                <a:solidFill>
                  <a:schemeClr val="accent2"/>
                </a:solidFill>
              </a:rPr>
            </a:br>
            <a:r>
              <a:rPr lang="ru-RU" sz="900">
                <a:solidFill>
                  <a:schemeClr val="accent2"/>
                </a:solidFill>
              </a:rPr>
              <a:t>“Я – полноправный страны гражданин!”</a:t>
            </a:r>
          </a:p>
        </p:txBody>
      </p:sp>
      <p:sp>
        <p:nvSpPr>
          <p:cNvPr id="40979" name="Rectangle 19"/>
          <p:cNvSpPr>
            <a:spLocks noChangeArrowheads="1"/>
          </p:cNvSpPr>
          <p:nvPr/>
        </p:nvSpPr>
        <p:spPr bwMode="auto">
          <a:xfrm>
            <a:off x="609600" y="2871788"/>
            <a:ext cx="1295400" cy="1466850"/>
          </a:xfrm>
          <a:prstGeom prst="rect">
            <a:avLst/>
          </a:prstGeom>
          <a:solidFill>
            <a:srgbClr val="EEFC6C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900" b="1">
                <a:solidFill>
                  <a:schemeClr val="hlink"/>
                </a:solidFill>
              </a:rPr>
              <a:t>К ребёнку нельзя относиться небрежно,</a:t>
            </a:r>
            <a:br>
              <a:rPr lang="ru-RU" sz="900" b="1">
                <a:solidFill>
                  <a:schemeClr val="hlink"/>
                </a:solidFill>
              </a:rPr>
            </a:br>
            <a:r>
              <a:rPr lang="ru-RU" sz="900" b="1">
                <a:solidFill>
                  <a:schemeClr val="hlink"/>
                </a:solidFill>
              </a:rPr>
              <a:t>А только с любовь, заботой и нежно.</a:t>
            </a:r>
            <a:br>
              <a:rPr lang="ru-RU" sz="900" b="1">
                <a:solidFill>
                  <a:schemeClr val="hlink"/>
                </a:solidFill>
              </a:rPr>
            </a:br>
            <a:r>
              <a:rPr lang="ru-RU" sz="900" b="1">
                <a:solidFill>
                  <a:schemeClr val="hlink"/>
                </a:solidFill>
              </a:rPr>
              <a:t>Ребёнка нельзя как товар продавать,</a:t>
            </a:r>
            <a:br>
              <a:rPr lang="ru-RU" sz="900" b="1">
                <a:solidFill>
                  <a:schemeClr val="hlink"/>
                </a:solidFill>
              </a:rPr>
            </a:br>
            <a:r>
              <a:rPr lang="ru-RU" sz="900" b="1">
                <a:solidFill>
                  <a:schemeClr val="hlink"/>
                </a:solidFill>
              </a:rPr>
              <a:t>И от учёбы его отрывать.</a:t>
            </a:r>
          </a:p>
        </p:txBody>
      </p:sp>
      <p:sp>
        <p:nvSpPr>
          <p:cNvPr id="40980" name="Rectangle 20"/>
          <p:cNvSpPr>
            <a:spLocks noChangeArrowheads="1"/>
          </p:cNvSpPr>
          <p:nvPr/>
        </p:nvSpPr>
        <p:spPr bwMode="auto">
          <a:xfrm>
            <a:off x="533400" y="4800600"/>
            <a:ext cx="1143000" cy="1330325"/>
          </a:xfrm>
          <a:prstGeom prst="rect">
            <a:avLst/>
          </a:prstGeom>
          <a:solidFill>
            <a:srgbClr val="EEFC6C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900" b="1" u="sng">
                <a:solidFill>
                  <a:schemeClr val="accent2"/>
                </a:solidFill>
              </a:rPr>
              <a:t>Права</a:t>
            </a:r>
          </a:p>
          <a:p>
            <a:r>
              <a:rPr lang="ru-RU" sz="900">
                <a:solidFill>
                  <a:schemeClr val="accent2"/>
                </a:solidFill>
              </a:rPr>
              <a:t>право на жизнь</a:t>
            </a:r>
          </a:p>
          <a:p>
            <a:r>
              <a:rPr lang="ru-RU" sz="900">
                <a:solidFill>
                  <a:schemeClr val="accent2"/>
                </a:solidFill>
              </a:rPr>
              <a:t>право на труд</a:t>
            </a:r>
          </a:p>
          <a:p>
            <a:r>
              <a:rPr lang="ru-RU" sz="900">
                <a:solidFill>
                  <a:schemeClr val="accent2"/>
                </a:solidFill>
              </a:rPr>
              <a:t>право на образование</a:t>
            </a:r>
          </a:p>
          <a:p>
            <a:r>
              <a:rPr lang="ru-RU" sz="900">
                <a:solidFill>
                  <a:schemeClr val="accent2"/>
                </a:solidFill>
              </a:rPr>
              <a:t>право на медицинскую помощь</a:t>
            </a:r>
          </a:p>
          <a:p>
            <a:r>
              <a:rPr lang="ru-RU" sz="900">
                <a:solidFill>
                  <a:schemeClr val="accent2"/>
                </a:solidFill>
              </a:rPr>
              <a:t>право на отдых</a:t>
            </a:r>
          </a:p>
        </p:txBody>
      </p:sp>
      <p:sp>
        <p:nvSpPr>
          <p:cNvPr id="40981" name="Rectangle 21"/>
          <p:cNvSpPr>
            <a:spLocks noChangeArrowheads="1"/>
          </p:cNvSpPr>
          <p:nvPr/>
        </p:nvSpPr>
        <p:spPr bwMode="auto">
          <a:xfrm>
            <a:off x="5715000" y="4572000"/>
            <a:ext cx="1447800" cy="13763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900" b="1" u="sng">
                <a:solidFill>
                  <a:schemeClr val="accent2"/>
                </a:solidFill>
              </a:rPr>
              <a:t>Обязанности</a:t>
            </a:r>
          </a:p>
          <a:p>
            <a:r>
              <a:rPr lang="ru-RU" sz="900">
                <a:solidFill>
                  <a:schemeClr val="accent2"/>
                </a:solidFill>
              </a:rPr>
              <a:t>Прилежно</a:t>
            </a:r>
            <a:r>
              <a:rPr lang="ru-RU" sz="1200">
                <a:solidFill>
                  <a:schemeClr val="accent2"/>
                </a:solidFill>
              </a:rPr>
              <a:t> </a:t>
            </a:r>
            <a:r>
              <a:rPr lang="ru-RU" sz="900">
                <a:solidFill>
                  <a:schemeClr val="accent2"/>
                </a:solidFill>
              </a:rPr>
              <a:t> учиться</a:t>
            </a:r>
          </a:p>
          <a:p>
            <a:r>
              <a:rPr lang="ru-RU" sz="900">
                <a:solidFill>
                  <a:schemeClr val="accent2"/>
                </a:solidFill>
              </a:rPr>
              <a:t>бережно относиться к имуществу школы</a:t>
            </a:r>
          </a:p>
          <a:p>
            <a:r>
              <a:rPr lang="ru-RU" sz="900">
                <a:solidFill>
                  <a:schemeClr val="accent2"/>
                </a:solidFill>
              </a:rPr>
              <a:t>соблюдать правила техники безопасности</a:t>
            </a:r>
          </a:p>
          <a:p>
            <a:r>
              <a:rPr lang="ru-RU" sz="900">
                <a:solidFill>
                  <a:schemeClr val="accent2"/>
                </a:solidFill>
              </a:rPr>
              <a:t>иметь аккуратный вид</a:t>
            </a:r>
          </a:p>
          <a:p>
            <a:r>
              <a:rPr lang="ru-RU" sz="900">
                <a:solidFill>
                  <a:schemeClr val="accent2"/>
                </a:solidFill>
              </a:rPr>
              <a:t>придерживаться  правил поведения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pPr algn="l"/>
            <a:r>
              <a:rPr lang="ru-RU" sz="2000" b="1" i="1">
                <a:solidFill>
                  <a:srgbClr val="FF0066"/>
                </a:solidFill>
              </a:rPr>
              <a:t>Игровой тренинг</a:t>
            </a:r>
            <a:r>
              <a:rPr lang="en-US" sz="2000" b="1" i="1">
                <a:solidFill>
                  <a:srgbClr val="FF0066"/>
                </a:solidFill>
              </a:rPr>
              <a:t> </a:t>
            </a:r>
            <a:r>
              <a:rPr lang="ru-RU" sz="2000" b="1" i="1">
                <a:solidFill>
                  <a:srgbClr val="FF0066"/>
                </a:solidFill>
              </a:rPr>
              <a:t>                    Беседа</a:t>
            </a:r>
            <a:r>
              <a:rPr lang="en-US" sz="2000" b="1" i="1">
                <a:solidFill>
                  <a:srgbClr val="FF0066"/>
                </a:solidFill>
              </a:rPr>
              <a:t> </a:t>
            </a:r>
            <a:r>
              <a:rPr lang="ru-RU" sz="2000" b="1" i="1">
                <a:solidFill>
                  <a:srgbClr val="FF0066"/>
                </a:solidFill>
              </a:rPr>
              <a:t>«Толерантность</a:t>
            </a:r>
            <a:r>
              <a:rPr lang="en-US" sz="2000" b="1" i="1">
                <a:solidFill>
                  <a:srgbClr val="FF0066"/>
                </a:solidFill>
              </a:rPr>
              <a:t> </a:t>
            </a:r>
            <a:r>
              <a:rPr lang="ru-RU" sz="2000" b="1" i="1">
                <a:solidFill>
                  <a:srgbClr val="FF0066"/>
                </a:solidFill>
              </a:rPr>
              <a:t/>
            </a:r>
            <a:br>
              <a:rPr lang="ru-RU" sz="2000" b="1" i="1">
                <a:solidFill>
                  <a:srgbClr val="FF0066"/>
                </a:solidFill>
              </a:rPr>
            </a:br>
            <a:r>
              <a:rPr lang="ru-RU" sz="2000" b="1" i="1">
                <a:solidFill>
                  <a:srgbClr val="FF0066"/>
                </a:solidFill>
              </a:rPr>
              <a:t> толерантности                              и взаимоотношения»</a:t>
            </a:r>
          </a:p>
        </p:txBody>
      </p:sp>
      <p:pic>
        <p:nvPicPr>
          <p:cNvPr id="20486" name="Picture 6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924800" y="0"/>
            <a:ext cx="1219200" cy="1212850"/>
          </a:xfrm>
          <a:noFill/>
          <a:ln/>
        </p:spPr>
      </p:pic>
      <p:pic>
        <p:nvPicPr>
          <p:cNvPr id="20483" name="Picture 3" descr="DSC033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38400" y="1790700"/>
            <a:ext cx="4572000" cy="3429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1143000"/>
            <a:ext cx="2590800" cy="1933575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</p:pic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43600" y="914400"/>
            <a:ext cx="2362200" cy="2012950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</p:pic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8600" y="3444875"/>
            <a:ext cx="2514600" cy="1903413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</p:pic>
      <p:pic>
        <p:nvPicPr>
          <p:cNvPr id="20499" name="Picture 1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00800" y="4724400"/>
            <a:ext cx="2362200" cy="1905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2590800" y="5505450"/>
            <a:ext cx="2667000" cy="1168400"/>
          </a:xfrm>
          <a:prstGeom prst="rect">
            <a:avLst/>
          </a:prstGeom>
          <a:solidFill>
            <a:srgbClr val="EEFC6C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000" b="1">
                <a:solidFill>
                  <a:srgbClr val="FF0066"/>
                </a:solidFill>
              </a:rPr>
              <a:t>Терпимость и дружба –</a:t>
            </a:r>
            <a:br>
              <a:rPr lang="ru-RU" sz="1000" b="1">
                <a:solidFill>
                  <a:srgbClr val="FF0066"/>
                </a:solidFill>
              </a:rPr>
            </a:br>
            <a:r>
              <a:rPr lang="ru-RU" sz="1000" b="1">
                <a:solidFill>
                  <a:srgbClr val="FF0066"/>
                </a:solidFill>
              </a:rPr>
              <a:t>Всеобщее братство,</a:t>
            </a:r>
            <a:br>
              <a:rPr lang="ru-RU" sz="1000" b="1">
                <a:solidFill>
                  <a:srgbClr val="FF0066"/>
                </a:solidFill>
              </a:rPr>
            </a:br>
            <a:r>
              <a:rPr lang="ru-RU" sz="1000" b="1">
                <a:solidFill>
                  <a:srgbClr val="FF0066"/>
                </a:solidFill>
              </a:rPr>
              <a:t>Духовная близость – </a:t>
            </a:r>
            <a:br>
              <a:rPr lang="ru-RU" sz="1000" b="1">
                <a:solidFill>
                  <a:srgbClr val="FF0066"/>
                </a:solidFill>
              </a:rPr>
            </a:br>
            <a:r>
              <a:rPr lang="ru-RU" sz="1000" b="1">
                <a:solidFill>
                  <a:srgbClr val="FF0066"/>
                </a:solidFill>
              </a:rPr>
              <a:t>Вот это богатство.</a:t>
            </a:r>
            <a:br>
              <a:rPr lang="ru-RU" sz="1000" b="1">
                <a:solidFill>
                  <a:srgbClr val="FF0066"/>
                </a:solidFill>
              </a:rPr>
            </a:br>
            <a:r>
              <a:rPr lang="ru-RU" sz="1000" b="1">
                <a:solidFill>
                  <a:srgbClr val="FF0066"/>
                </a:solidFill>
              </a:rPr>
              <a:t>А наши родители и педагоги</a:t>
            </a:r>
            <a:br>
              <a:rPr lang="ru-RU" sz="1000" b="1">
                <a:solidFill>
                  <a:srgbClr val="FF0066"/>
                </a:solidFill>
              </a:rPr>
            </a:br>
            <a:r>
              <a:rPr lang="ru-RU" sz="1000" b="1">
                <a:solidFill>
                  <a:srgbClr val="FF0066"/>
                </a:solidFill>
              </a:rPr>
              <a:t>Должны нас направить </a:t>
            </a:r>
            <a:br>
              <a:rPr lang="ru-RU" sz="1000" b="1">
                <a:solidFill>
                  <a:srgbClr val="FF0066"/>
                </a:solidFill>
              </a:rPr>
            </a:br>
            <a:r>
              <a:rPr lang="ru-RU" sz="1000" b="1">
                <a:solidFill>
                  <a:srgbClr val="FF0066"/>
                </a:solidFill>
              </a:rPr>
              <a:t>На эти дороги.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1295400"/>
            <a:ext cx="838200" cy="76200"/>
          </a:xfrm>
        </p:spPr>
        <p:txBody>
          <a:bodyPr/>
          <a:lstStyle/>
          <a:p>
            <a:endParaRPr lang="ru-RU" sz="4000" b="1" i="1">
              <a:solidFill>
                <a:srgbClr val="FF0066"/>
              </a:solidFill>
            </a:endParaRPr>
          </a:p>
        </p:txBody>
      </p:sp>
      <p:pic>
        <p:nvPicPr>
          <p:cNvPr id="39942" name="Picture 6" descr="DSC0344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62400" y="2743200"/>
            <a:ext cx="5181600" cy="38862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39943" name="Picture 7" descr="DSC0346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228600"/>
            <a:ext cx="4419600" cy="3830638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96200" y="0"/>
            <a:ext cx="14478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7239000" y="1828800"/>
            <a:ext cx="1905000" cy="590550"/>
          </a:xfrm>
          <a:prstGeom prst="rect">
            <a:avLst/>
          </a:prstGeom>
          <a:solidFill>
            <a:srgbClr val="EEFC6C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Толерантность и здоровье</a:t>
            </a: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 rot="10830965" flipV="1">
            <a:off x="6775450" y="5938838"/>
            <a:ext cx="2139950" cy="590550"/>
          </a:xfrm>
          <a:prstGeom prst="rect">
            <a:avLst/>
          </a:prstGeom>
          <a:solidFill>
            <a:srgbClr val="EEFC6C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Толерантность и игра</a:t>
            </a:r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304800" y="5867400"/>
            <a:ext cx="2133600" cy="590550"/>
          </a:xfrm>
          <a:prstGeom prst="rect">
            <a:avLst/>
          </a:prstGeom>
          <a:solidFill>
            <a:srgbClr val="EEFC6C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Толерантность </a:t>
            </a:r>
            <a:endParaRPr lang="en-US" sz="16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sz="1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детский дом</a:t>
            </a:r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533400" y="5105400"/>
            <a:ext cx="2057400" cy="590550"/>
          </a:xfrm>
          <a:prstGeom prst="rect">
            <a:avLst/>
          </a:prstGeom>
          <a:solidFill>
            <a:srgbClr val="EEFC6C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Толерантность и управление</a:t>
            </a:r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4800600" y="457200"/>
            <a:ext cx="2590800" cy="590550"/>
          </a:xfrm>
          <a:prstGeom prst="rect">
            <a:avLst/>
          </a:prstGeom>
          <a:solidFill>
            <a:srgbClr val="EEFC6C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Толерантность и образование</a:t>
            </a:r>
          </a:p>
        </p:txBody>
      </p:sp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304800" y="3810000"/>
            <a:ext cx="2133600" cy="590550"/>
          </a:xfrm>
          <a:prstGeom prst="rect">
            <a:avLst/>
          </a:prstGeom>
          <a:solidFill>
            <a:srgbClr val="EEFC6C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Толерантность и семья</a:t>
            </a:r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2057400" y="4495800"/>
            <a:ext cx="1905000" cy="590550"/>
          </a:xfrm>
          <a:prstGeom prst="rect">
            <a:avLst/>
          </a:prstGeom>
          <a:solidFill>
            <a:srgbClr val="EEFC6C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Толерантность и спорт</a:t>
            </a:r>
          </a:p>
        </p:txBody>
      </p:sp>
      <p:sp>
        <p:nvSpPr>
          <p:cNvPr id="39956" name="Rectangle 20"/>
          <p:cNvSpPr>
            <a:spLocks noChangeArrowheads="1"/>
          </p:cNvSpPr>
          <p:nvPr/>
        </p:nvSpPr>
        <p:spPr bwMode="auto">
          <a:xfrm>
            <a:off x="4648200" y="5943600"/>
            <a:ext cx="1981200" cy="590550"/>
          </a:xfrm>
          <a:prstGeom prst="rect">
            <a:avLst/>
          </a:prstGeom>
          <a:solidFill>
            <a:srgbClr val="EEFC6C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Толерантность и таланты</a:t>
            </a:r>
          </a:p>
        </p:txBody>
      </p:sp>
      <p:sp>
        <p:nvSpPr>
          <p:cNvPr id="39957" name="Rectangle 21"/>
          <p:cNvSpPr>
            <a:spLocks noChangeArrowheads="1"/>
          </p:cNvSpPr>
          <p:nvPr/>
        </p:nvSpPr>
        <p:spPr bwMode="auto">
          <a:xfrm>
            <a:off x="2514600" y="6019800"/>
            <a:ext cx="1981200" cy="346075"/>
          </a:xfrm>
          <a:prstGeom prst="rect">
            <a:avLst/>
          </a:prstGeom>
          <a:solidFill>
            <a:srgbClr val="EEFC6C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Толерантность</a:t>
            </a:r>
          </a:p>
        </p:txBody>
      </p:sp>
      <p:sp>
        <p:nvSpPr>
          <p:cNvPr id="39958" name="Oval 22"/>
          <p:cNvSpPr>
            <a:spLocks noChangeArrowheads="1"/>
          </p:cNvSpPr>
          <p:nvPr/>
        </p:nvSpPr>
        <p:spPr bwMode="auto">
          <a:xfrm>
            <a:off x="4191000" y="1371600"/>
            <a:ext cx="2971800" cy="1600200"/>
          </a:xfrm>
          <a:prstGeom prst="ellipse">
            <a:avLst/>
          </a:prstGeom>
          <a:solidFill>
            <a:srgbClr val="EEFC6C"/>
          </a:solidFill>
          <a:ln w="952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i="1">
                <a:solidFill>
                  <a:srgbClr val="FF3399"/>
                </a:solidFill>
              </a:rPr>
              <a:t>Защита </a:t>
            </a:r>
            <a:endParaRPr lang="en-US" sz="2800" b="1" i="1">
              <a:solidFill>
                <a:srgbClr val="FF3399"/>
              </a:solidFill>
            </a:endParaRPr>
          </a:p>
          <a:p>
            <a:pPr algn="ctr"/>
            <a:r>
              <a:rPr lang="ru-RU" sz="2800" b="1" i="1">
                <a:solidFill>
                  <a:srgbClr val="FF3399"/>
                </a:solidFill>
              </a:rPr>
              <a:t>мини-проектов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1525"/>
          </a:xfrm>
        </p:spPr>
        <p:txBody>
          <a:bodyPr/>
          <a:lstStyle/>
          <a:p>
            <a:r>
              <a:rPr lang="ru-RU">
                <a:solidFill>
                  <a:srgbClr val="FF3399"/>
                </a:solidFill>
              </a:rPr>
              <a:t>Панно толерантности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143000"/>
            <a:ext cx="9144000" cy="5484813"/>
          </a:xfrm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72400" y="0"/>
            <a:ext cx="1371600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200" y="304800"/>
            <a:ext cx="3581400" cy="6324600"/>
          </a:xfrm>
          <a:ln>
            <a:solidFill>
              <a:srgbClr val="FFFFFF"/>
            </a:solidFill>
          </a:ln>
        </p:spPr>
        <p:txBody>
          <a:bodyPr/>
          <a:lstStyle/>
          <a:p>
            <a:r>
              <a:rPr lang="ru-RU" sz="2000" b="1" i="1">
                <a:solidFill>
                  <a:srgbClr val="0000FF"/>
                </a:solidFill>
              </a:rPr>
              <a:t>Визитка</a:t>
            </a:r>
            <a:br>
              <a:rPr lang="ru-RU" sz="2000" b="1" i="1">
                <a:solidFill>
                  <a:srgbClr val="0000FF"/>
                </a:solidFill>
              </a:rPr>
            </a:br>
            <a:r>
              <a:rPr lang="ru-RU" sz="1000" b="1" i="1" u="sng">
                <a:solidFill>
                  <a:srgbClr val="0000FF"/>
                </a:solidFill>
              </a:rPr>
              <a:t>Наш дом-школа –</a:t>
            </a:r>
            <a:r>
              <a:rPr lang="ru-RU" sz="1000" b="1" i="1">
                <a:solidFill>
                  <a:srgbClr val="0000FF"/>
                </a:solidFill>
              </a:rPr>
              <a:t/>
            </a:r>
            <a:br>
              <a:rPr lang="ru-RU" sz="1000" b="1" i="1">
                <a:solidFill>
                  <a:srgbClr val="0000FF"/>
                </a:solidFill>
              </a:rPr>
            </a:br>
            <a:r>
              <a:rPr lang="ru-RU" sz="1000" b="1" i="1" u="sng">
                <a:solidFill>
                  <a:srgbClr val="0000FF"/>
                </a:solidFill>
              </a:rPr>
              <a:t> это жизнь </a:t>
            </a:r>
            <a:r>
              <a:rPr lang="ru-RU" sz="1000" b="1" i="1">
                <a:solidFill>
                  <a:srgbClr val="0000FF"/>
                </a:solidFill>
              </a:rPr>
              <a:t/>
            </a:r>
            <a:br>
              <a:rPr lang="ru-RU" sz="1000" b="1" i="1">
                <a:solidFill>
                  <a:srgbClr val="0000FF"/>
                </a:solidFill>
              </a:rPr>
            </a:br>
            <a:r>
              <a:rPr lang="ru-RU" sz="1000" b="1" i="1" u="sng">
                <a:solidFill>
                  <a:srgbClr val="0000FF"/>
                </a:solidFill>
              </a:rPr>
              <a:t>на большом острове.</a:t>
            </a:r>
            <a:r>
              <a:rPr lang="ru-RU" sz="1000" b="1" i="1">
                <a:solidFill>
                  <a:srgbClr val="0000FF"/>
                </a:solidFill>
              </a:rPr>
              <a:t/>
            </a:r>
            <a:br>
              <a:rPr lang="ru-RU" sz="1000" b="1" i="1">
                <a:solidFill>
                  <a:srgbClr val="0000FF"/>
                </a:solidFill>
              </a:rPr>
            </a:br>
            <a:r>
              <a:rPr lang="ru-RU" sz="1000" b="1" i="1">
                <a:solidFill>
                  <a:srgbClr val="0000FF"/>
                </a:solidFill>
              </a:rPr>
              <a:t>Наш островок небольшой, но такой милый и всеми любимый. А помогают его делать таким наши учителя и воспитатели.</a:t>
            </a:r>
            <a:br>
              <a:rPr lang="ru-RU" sz="1000" b="1" i="1">
                <a:solidFill>
                  <a:srgbClr val="0000FF"/>
                </a:solidFill>
              </a:rPr>
            </a:br>
            <a:r>
              <a:rPr lang="ru-RU" sz="900" b="1">
                <a:solidFill>
                  <a:srgbClr val="0000FF"/>
                </a:solidFill>
              </a:rPr>
              <a:t>Я, ты, он, она – вместе целая страна</a:t>
            </a:r>
            <a:br>
              <a:rPr lang="ru-RU" sz="900" b="1">
                <a:solidFill>
                  <a:srgbClr val="0000FF"/>
                </a:solidFill>
              </a:rPr>
            </a:br>
            <a:r>
              <a:rPr lang="ru-RU" sz="900" b="1">
                <a:solidFill>
                  <a:srgbClr val="0000FF"/>
                </a:solidFill>
              </a:rPr>
              <a:t>Вместе дружная семья</a:t>
            </a:r>
            <a:br>
              <a:rPr lang="ru-RU" sz="900" b="1">
                <a:solidFill>
                  <a:srgbClr val="0000FF"/>
                </a:solidFill>
              </a:rPr>
            </a:br>
            <a:r>
              <a:rPr lang="ru-RU" sz="900" b="1">
                <a:solidFill>
                  <a:srgbClr val="0000FF"/>
                </a:solidFill>
              </a:rPr>
              <a:t>Вместе нас сто тысяч Я.</a:t>
            </a:r>
            <a:br>
              <a:rPr lang="ru-RU" sz="900" b="1">
                <a:solidFill>
                  <a:srgbClr val="0000FF"/>
                </a:solidFill>
              </a:rPr>
            </a:br>
            <a:r>
              <a:rPr lang="ru-RU" sz="900" b="1">
                <a:solidFill>
                  <a:srgbClr val="0000FF"/>
                </a:solidFill>
              </a:rPr>
              <a:t>Коренастых, озорных,</a:t>
            </a:r>
            <a:br>
              <a:rPr lang="ru-RU" sz="900" b="1">
                <a:solidFill>
                  <a:srgbClr val="0000FF"/>
                </a:solidFill>
              </a:rPr>
            </a:br>
            <a:r>
              <a:rPr lang="ru-RU" sz="900" b="1">
                <a:solidFill>
                  <a:srgbClr val="0000FF"/>
                </a:solidFill>
              </a:rPr>
              <a:t>Рыжих, белых и льняных.</a:t>
            </a:r>
            <a:br>
              <a:rPr lang="ru-RU" sz="900" b="1">
                <a:solidFill>
                  <a:srgbClr val="0000FF"/>
                </a:solidFill>
              </a:rPr>
            </a:br>
            <a:r>
              <a:rPr lang="ru-RU" sz="900" b="1">
                <a:solidFill>
                  <a:srgbClr val="0000FF"/>
                </a:solidFill>
              </a:rPr>
              <a:t>Все проблемы мы решаем</a:t>
            </a:r>
            <a:br>
              <a:rPr lang="ru-RU" sz="900" b="1">
                <a:solidFill>
                  <a:srgbClr val="0000FF"/>
                </a:solidFill>
              </a:rPr>
            </a:br>
            <a:r>
              <a:rPr lang="ru-RU" sz="900" b="1">
                <a:solidFill>
                  <a:srgbClr val="0000FF"/>
                </a:solidFill>
              </a:rPr>
              <a:t>Дружной общею семьей.</a:t>
            </a:r>
            <a:br>
              <a:rPr lang="ru-RU" sz="900" b="1">
                <a:solidFill>
                  <a:srgbClr val="0000FF"/>
                </a:solidFill>
              </a:rPr>
            </a:br>
            <a:r>
              <a:rPr lang="ru-RU" sz="900" b="1">
                <a:solidFill>
                  <a:srgbClr val="0000FF"/>
                </a:solidFill>
              </a:rPr>
              <a:t>Все законы изучаем</a:t>
            </a:r>
            <a:br>
              <a:rPr lang="ru-RU" sz="900" b="1">
                <a:solidFill>
                  <a:srgbClr val="0000FF"/>
                </a:solidFill>
              </a:rPr>
            </a:br>
            <a:r>
              <a:rPr lang="ru-RU" sz="900" b="1">
                <a:solidFill>
                  <a:srgbClr val="0000FF"/>
                </a:solidFill>
              </a:rPr>
              <a:t>И обязанности выполняем.</a:t>
            </a:r>
            <a:br>
              <a:rPr lang="ru-RU" sz="900" b="1">
                <a:solidFill>
                  <a:srgbClr val="0000FF"/>
                </a:solidFill>
              </a:rPr>
            </a:br>
            <a:r>
              <a:rPr lang="ru-RU" sz="900" b="1">
                <a:solidFill>
                  <a:srgbClr val="0000FF"/>
                </a:solidFill>
              </a:rPr>
              <a:t>Лечим, учим, шьем, стираем,</a:t>
            </a:r>
            <a:br>
              <a:rPr lang="ru-RU" sz="900" b="1">
                <a:solidFill>
                  <a:srgbClr val="0000FF"/>
                </a:solidFill>
              </a:rPr>
            </a:br>
            <a:r>
              <a:rPr lang="ru-RU" sz="900" b="1">
                <a:solidFill>
                  <a:srgbClr val="0000FF"/>
                </a:solidFill>
              </a:rPr>
              <a:t>Моем, чистим, убираем. </a:t>
            </a:r>
            <a:r>
              <a:rPr lang="en-US" sz="900" b="1">
                <a:solidFill>
                  <a:srgbClr val="0000FF"/>
                </a:solidFill>
              </a:rPr>
              <a:t/>
            </a:r>
            <a:br>
              <a:rPr lang="en-US" sz="900" b="1">
                <a:solidFill>
                  <a:srgbClr val="0000FF"/>
                </a:solidFill>
              </a:rPr>
            </a:br>
            <a:r>
              <a:rPr lang="ru-RU" sz="900" b="1">
                <a:solidFill>
                  <a:srgbClr val="0000FF"/>
                </a:solidFill>
              </a:rPr>
              <a:t>Нужно многое уметь:</a:t>
            </a:r>
            <a:r>
              <a:rPr lang="en-US" sz="900" b="1">
                <a:solidFill>
                  <a:srgbClr val="0000FF"/>
                </a:solidFill>
              </a:rPr>
              <a:t/>
            </a:r>
            <a:br>
              <a:rPr lang="en-US" sz="900" b="1">
                <a:solidFill>
                  <a:srgbClr val="0000FF"/>
                </a:solidFill>
              </a:rPr>
            </a:br>
            <a:r>
              <a:rPr lang="ru-RU" sz="900" b="1">
                <a:solidFill>
                  <a:srgbClr val="0000FF"/>
                </a:solidFill>
              </a:rPr>
              <a:t> сдерживать себя, терпеть;</a:t>
            </a:r>
            <a:br>
              <a:rPr lang="ru-RU" sz="900" b="1">
                <a:solidFill>
                  <a:srgbClr val="0000FF"/>
                </a:solidFill>
              </a:rPr>
            </a:br>
            <a:r>
              <a:rPr lang="ru-RU" sz="900" b="1">
                <a:solidFill>
                  <a:srgbClr val="0000FF"/>
                </a:solidFill>
              </a:rPr>
              <a:t>Каждый день учит ребят всему</a:t>
            </a:r>
            <a:br>
              <a:rPr lang="ru-RU" sz="900" b="1">
                <a:solidFill>
                  <a:srgbClr val="0000FF"/>
                </a:solidFill>
              </a:rPr>
            </a:br>
            <a:r>
              <a:rPr lang="ru-RU" sz="900" b="1">
                <a:solidFill>
                  <a:srgbClr val="0000FF"/>
                </a:solidFill>
              </a:rPr>
              <a:t>И конечно главное – ДОБРУ!</a:t>
            </a:r>
            <a:br>
              <a:rPr lang="ru-RU" sz="900" b="1">
                <a:solidFill>
                  <a:srgbClr val="0000FF"/>
                </a:solidFill>
              </a:rPr>
            </a:br>
            <a:r>
              <a:rPr lang="ru-RU" sz="900" b="1">
                <a:solidFill>
                  <a:srgbClr val="0000FF"/>
                </a:solidFill>
              </a:rPr>
              <a:t>А ребята у нас внимательные, умные,</a:t>
            </a:r>
            <a:br>
              <a:rPr lang="ru-RU" sz="900" b="1">
                <a:solidFill>
                  <a:srgbClr val="0000FF"/>
                </a:solidFill>
              </a:rPr>
            </a:br>
            <a:r>
              <a:rPr lang="ru-RU" sz="900" b="1">
                <a:solidFill>
                  <a:srgbClr val="0000FF"/>
                </a:solidFill>
              </a:rPr>
              <a:t>Симпатичные, замечательные.</a:t>
            </a:r>
            <a:br>
              <a:rPr lang="ru-RU" sz="900" b="1">
                <a:solidFill>
                  <a:srgbClr val="0000FF"/>
                </a:solidFill>
              </a:rPr>
            </a:br>
            <a:r>
              <a:rPr lang="ru-RU" sz="900" b="1">
                <a:solidFill>
                  <a:srgbClr val="0000FF"/>
                </a:solidFill>
              </a:rPr>
              <a:t>Мы и активные, мы и спортивные,</a:t>
            </a:r>
            <a:br>
              <a:rPr lang="ru-RU" sz="900" b="1">
                <a:solidFill>
                  <a:srgbClr val="0000FF"/>
                </a:solidFill>
              </a:rPr>
            </a:br>
            <a:r>
              <a:rPr lang="ru-RU" sz="900" b="1">
                <a:solidFill>
                  <a:srgbClr val="0000FF"/>
                </a:solidFill>
              </a:rPr>
              <a:t>Есть гимнасты, футболисты,</a:t>
            </a:r>
            <a:br>
              <a:rPr lang="ru-RU" sz="900" b="1">
                <a:solidFill>
                  <a:srgbClr val="0000FF"/>
                </a:solidFill>
              </a:rPr>
            </a:br>
            <a:r>
              <a:rPr lang="ru-RU" sz="900" b="1">
                <a:solidFill>
                  <a:srgbClr val="0000FF"/>
                </a:solidFill>
              </a:rPr>
              <a:t>Бегуны, баскетболисты.</a:t>
            </a:r>
            <a:br>
              <a:rPr lang="ru-RU" sz="900" b="1">
                <a:solidFill>
                  <a:srgbClr val="0000FF"/>
                </a:solidFill>
              </a:rPr>
            </a:br>
            <a:r>
              <a:rPr lang="ru-RU" sz="900" b="1">
                <a:solidFill>
                  <a:srgbClr val="0000FF"/>
                </a:solidFill>
              </a:rPr>
              <a:t>Мы танцоры и певцы,</a:t>
            </a:r>
            <a:br>
              <a:rPr lang="ru-RU" sz="900" b="1">
                <a:solidFill>
                  <a:srgbClr val="0000FF"/>
                </a:solidFill>
              </a:rPr>
            </a:br>
            <a:r>
              <a:rPr lang="ru-RU" sz="900" b="1">
                <a:solidFill>
                  <a:srgbClr val="0000FF"/>
                </a:solidFill>
              </a:rPr>
              <a:t>И спортсмены и чтецы, </a:t>
            </a:r>
            <a:br>
              <a:rPr lang="ru-RU" sz="900" b="1">
                <a:solidFill>
                  <a:srgbClr val="0000FF"/>
                </a:solidFill>
              </a:rPr>
            </a:br>
            <a:r>
              <a:rPr lang="ru-RU" sz="900" b="1">
                <a:solidFill>
                  <a:srgbClr val="0000FF"/>
                </a:solidFill>
              </a:rPr>
              <a:t>Гармонисты, музыканты-</a:t>
            </a:r>
            <a:br>
              <a:rPr lang="ru-RU" sz="900" b="1">
                <a:solidFill>
                  <a:srgbClr val="0000FF"/>
                </a:solidFill>
              </a:rPr>
            </a:br>
            <a:r>
              <a:rPr lang="ru-RU" sz="900" b="1">
                <a:solidFill>
                  <a:srgbClr val="0000FF"/>
                </a:solidFill>
              </a:rPr>
              <a:t>Все сокровища, таланты!</a:t>
            </a:r>
            <a:br>
              <a:rPr lang="ru-RU" sz="900" b="1">
                <a:solidFill>
                  <a:srgbClr val="0000FF"/>
                </a:solidFill>
              </a:rPr>
            </a:br>
            <a:r>
              <a:rPr lang="ru-RU" sz="900" b="1">
                <a:solidFill>
                  <a:srgbClr val="0000FF"/>
                </a:solidFill>
              </a:rPr>
              <a:t>Нам живется здесь отлично –</a:t>
            </a:r>
            <a:r>
              <a:rPr lang="en-US" sz="900" b="1">
                <a:solidFill>
                  <a:srgbClr val="0000FF"/>
                </a:solidFill>
              </a:rPr>
              <a:t/>
            </a:r>
            <a:br>
              <a:rPr lang="en-US" sz="900" b="1">
                <a:solidFill>
                  <a:srgbClr val="0000FF"/>
                </a:solidFill>
              </a:rPr>
            </a:br>
            <a:r>
              <a:rPr lang="ru-RU" sz="900" b="1">
                <a:solidFill>
                  <a:srgbClr val="0000FF"/>
                </a:solidFill>
              </a:rPr>
              <a:t> заявляем это лично!</a:t>
            </a:r>
            <a:br>
              <a:rPr lang="ru-RU" sz="900" b="1">
                <a:solidFill>
                  <a:srgbClr val="0000FF"/>
                </a:solidFill>
              </a:rPr>
            </a:br>
            <a:r>
              <a:rPr lang="ru-RU" sz="900" b="1">
                <a:solidFill>
                  <a:srgbClr val="0000FF"/>
                </a:solidFill>
              </a:rPr>
              <a:t>Все девчонки, как картинки</a:t>
            </a:r>
            <a:br>
              <a:rPr lang="ru-RU" sz="900" b="1">
                <a:solidFill>
                  <a:srgbClr val="0000FF"/>
                </a:solidFill>
              </a:rPr>
            </a:br>
            <a:r>
              <a:rPr lang="ru-RU" sz="900" b="1">
                <a:solidFill>
                  <a:srgbClr val="0000FF"/>
                </a:solidFill>
              </a:rPr>
              <a:t>И мальчишки хороши.</a:t>
            </a:r>
            <a:br>
              <a:rPr lang="ru-RU" sz="900" b="1">
                <a:solidFill>
                  <a:srgbClr val="0000FF"/>
                </a:solidFill>
              </a:rPr>
            </a:br>
            <a:r>
              <a:rPr lang="ru-RU" sz="900" b="1">
                <a:solidFill>
                  <a:srgbClr val="0000FF"/>
                </a:solidFill>
              </a:rPr>
              <a:t>Мы – отличная команда – взрослые и малыши!</a:t>
            </a:r>
            <a:br>
              <a:rPr lang="ru-RU" sz="900" b="1">
                <a:solidFill>
                  <a:srgbClr val="0000FF"/>
                </a:solidFill>
              </a:rPr>
            </a:br>
            <a:r>
              <a:rPr lang="ru-RU" sz="900" b="1">
                <a:solidFill>
                  <a:srgbClr val="0000FF"/>
                </a:solidFill>
              </a:rPr>
              <a:t>Нас все в доме понимают, </a:t>
            </a:r>
            <a:br>
              <a:rPr lang="ru-RU" sz="900" b="1">
                <a:solidFill>
                  <a:srgbClr val="0000FF"/>
                </a:solidFill>
              </a:rPr>
            </a:br>
            <a:r>
              <a:rPr lang="ru-RU" sz="900" b="1">
                <a:solidFill>
                  <a:srgbClr val="0000FF"/>
                </a:solidFill>
              </a:rPr>
              <a:t>Проблемы наши разрешают.</a:t>
            </a:r>
            <a:br>
              <a:rPr lang="ru-RU" sz="900" b="1">
                <a:solidFill>
                  <a:srgbClr val="0000FF"/>
                </a:solidFill>
              </a:rPr>
            </a:br>
            <a:r>
              <a:rPr lang="ru-RU" sz="900" b="1">
                <a:solidFill>
                  <a:srgbClr val="0000FF"/>
                </a:solidFill>
              </a:rPr>
              <a:t>Хорошо живет наш дом,</a:t>
            </a:r>
            <a:br>
              <a:rPr lang="ru-RU" sz="900" b="1">
                <a:solidFill>
                  <a:srgbClr val="0000FF"/>
                </a:solidFill>
              </a:rPr>
            </a:br>
            <a:r>
              <a:rPr lang="ru-RU" sz="900" b="1">
                <a:solidFill>
                  <a:srgbClr val="0000FF"/>
                </a:solidFill>
              </a:rPr>
              <a:t>Нам не скучно вместе в нём!</a:t>
            </a:r>
            <a:br>
              <a:rPr lang="ru-RU" sz="900" b="1">
                <a:solidFill>
                  <a:srgbClr val="0000FF"/>
                </a:solidFill>
              </a:rPr>
            </a:br>
            <a:r>
              <a:rPr lang="ru-RU" sz="900" b="1">
                <a:solidFill>
                  <a:srgbClr val="0000FF"/>
                </a:solidFill>
              </a:rPr>
              <a:t>Наша семья перед вами друзья.</a:t>
            </a:r>
            <a:br>
              <a:rPr lang="ru-RU" sz="900" b="1">
                <a:solidFill>
                  <a:srgbClr val="0000FF"/>
                </a:solidFill>
              </a:rPr>
            </a:br>
            <a:r>
              <a:rPr lang="ru-RU" sz="900" b="1">
                <a:solidFill>
                  <a:srgbClr val="0000FF"/>
                </a:solidFill>
              </a:rPr>
              <a:t>Вот мы какие – дружные, близкие, </a:t>
            </a:r>
            <a:br>
              <a:rPr lang="ru-RU" sz="900" b="1">
                <a:solidFill>
                  <a:srgbClr val="0000FF"/>
                </a:solidFill>
              </a:rPr>
            </a:br>
            <a:r>
              <a:rPr lang="ru-RU" sz="900" b="1">
                <a:solidFill>
                  <a:srgbClr val="0000FF"/>
                </a:solidFill>
              </a:rPr>
              <a:t>Друг другу родные!</a:t>
            </a:r>
            <a:br>
              <a:rPr lang="ru-RU" sz="900" b="1">
                <a:solidFill>
                  <a:srgbClr val="0000FF"/>
                </a:solidFill>
              </a:rPr>
            </a:br>
            <a:endParaRPr lang="ru-RU" sz="900" b="1">
              <a:solidFill>
                <a:srgbClr val="0000FF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3962400" cy="5486400"/>
          </a:xfrm>
          <a:ln>
            <a:pattFill prst="dotDmnd">
              <a:fgClr>
                <a:schemeClr val="bg1"/>
              </a:fgClr>
              <a:bgClr>
                <a:srgbClr val="FFFFFF"/>
              </a:bgClr>
            </a:pattFill>
          </a:ln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800" b="1" i="1">
                <a:solidFill>
                  <a:srgbClr val="FF3399"/>
                </a:solidFill>
              </a:rPr>
              <a:t>Кодекс толерантности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i="1">
                <a:solidFill>
                  <a:srgbClr val="FF3399"/>
                </a:solidFill>
              </a:rPr>
              <a:t>Наш дом-школа это жизнь на большом острове, объединяющий людей разных возрастов, характеров, национальностей и судеб.</a:t>
            </a:r>
            <a:endParaRPr lang="ru-RU" sz="1600">
              <a:solidFill>
                <a:srgbClr val="FF3399"/>
              </a:solidFill>
            </a:endParaRPr>
          </a:p>
          <a:p>
            <a:pPr lvl="1">
              <a:lnSpc>
                <a:spcPct val="80000"/>
              </a:lnSpc>
            </a:pPr>
            <a:r>
              <a:rPr lang="ru-RU" sz="1000" b="1">
                <a:solidFill>
                  <a:srgbClr val="FF3399"/>
                </a:solidFill>
              </a:rPr>
              <a:t>Дорожить честью Детского дома-школы, всегда заботиться о его добром имени.</a:t>
            </a:r>
          </a:p>
          <a:p>
            <a:pPr lvl="1">
              <a:lnSpc>
                <a:spcPct val="80000"/>
              </a:lnSpc>
            </a:pPr>
            <a:r>
              <a:rPr lang="ru-RU" sz="1000" b="1">
                <a:solidFill>
                  <a:srgbClr val="FF3399"/>
                </a:solidFill>
              </a:rPr>
              <a:t>Уважать законные права и интересы всех воспитанников (школьников).</a:t>
            </a:r>
          </a:p>
          <a:p>
            <a:pPr lvl="1">
              <a:lnSpc>
                <a:spcPct val="80000"/>
              </a:lnSpc>
            </a:pPr>
            <a:r>
              <a:rPr lang="ru-RU" sz="1000" b="1">
                <a:solidFill>
                  <a:srgbClr val="FF3399"/>
                </a:solidFill>
              </a:rPr>
              <a:t>Постоянно развивать дух сотрудничества, содружества, сотворчества.</a:t>
            </a:r>
          </a:p>
          <a:p>
            <a:pPr lvl="1">
              <a:lnSpc>
                <a:spcPct val="80000"/>
              </a:lnSpc>
            </a:pPr>
            <a:r>
              <a:rPr lang="ru-RU" sz="1000" b="1">
                <a:solidFill>
                  <a:srgbClr val="FF3399"/>
                </a:solidFill>
              </a:rPr>
              <a:t>Быть справедливым по отношению к себе и к другим людям.</a:t>
            </a:r>
          </a:p>
          <a:p>
            <a:pPr lvl="1">
              <a:lnSpc>
                <a:spcPct val="80000"/>
              </a:lnSpc>
            </a:pPr>
            <a:r>
              <a:rPr lang="ru-RU" sz="1000" b="1">
                <a:solidFill>
                  <a:srgbClr val="FF3399"/>
                </a:solidFill>
              </a:rPr>
              <a:t>Поощрять и поддерживать доброжелательный стиль общения, основанный на взаимопонимании.</a:t>
            </a:r>
          </a:p>
          <a:p>
            <a:pPr lvl="1">
              <a:lnSpc>
                <a:spcPct val="80000"/>
              </a:lnSpc>
            </a:pPr>
            <a:r>
              <a:rPr lang="ru-RU" sz="1000" b="1">
                <a:solidFill>
                  <a:srgbClr val="FF3399"/>
                </a:solidFill>
              </a:rPr>
              <a:t>Проявлять уважение к старшим и милосердие к младшим, всем кто нуждается в помощи.</a:t>
            </a:r>
          </a:p>
          <a:p>
            <a:pPr lvl="1">
              <a:lnSpc>
                <a:spcPct val="80000"/>
              </a:lnSpc>
            </a:pPr>
            <a:r>
              <a:rPr lang="ru-RU" sz="1000" b="1">
                <a:solidFill>
                  <a:srgbClr val="FF3399"/>
                </a:solidFill>
              </a:rPr>
              <a:t>Быть ответственным за самого себя. Свою семью, окружающих людей, перед обществом и страной.</a:t>
            </a:r>
          </a:p>
          <a:p>
            <a:pPr lvl="1">
              <a:lnSpc>
                <a:spcPct val="80000"/>
              </a:lnSpc>
            </a:pPr>
            <a:r>
              <a:rPr lang="ru-RU" sz="1000" b="1">
                <a:solidFill>
                  <a:srgbClr val="FF3399"/>
                </a:solidFill>
              </a:rPr>
              <a:t>По мере своей возможности противостоять нетерпимости, насилию, жестокости </a:t>
            </a:r>
          </a:p>
          <a:p>
            <a:pPr lvl="1">
              <a:lnSpc>
                <a:spcPct val="80000"/>
              </a:lnSpc>
            </a:pPr>
            <a:r>
              <a:rPr lang="ru-RU" sz="1000" b="1">
                <a:solidFill>
                  <a:srgbClr val="FF3399"/>
                </a:solidFill>
              </a:rPr>
              <a:t>Создавать, беречь и развивать традиции Детского дома-школы, города, России.</a:t>
            </a:r>
          </a:p>
          <a:p>
            <a:pPr>
              <a:lnSpc>
                <a:spcPct val="80000"/>
              </a:lnSpc>
            </a:pPr>
            <a:endParaRPr lang="ru-RU" sz="1800" b="1">
              <a:solidFill>
                <a:srgbClr val="FF3399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72400" y="0"/>
            <a:ext cx="1371600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</TotalTime>
  <Words>393</Words>
  <Application>Microsoft Office PowerPoint</Application>
  <PresentationFormat>Экран (4:3)</PresentationFormat>
  <Paragraphs>78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Comic Sans MS</vt:lpstr>
      <vt:lpstr>Verdana</vt:lpstr>
      <vt:lpstr>Оформление по умолчанию</vt:lpstr>
      <vt:lpstr>Слайд 1</vt:lpstr>
      <vt:lpstr>Слайд 2</vt:lpstr>
      <vt:lpstr>Классный час  «Наши права и обязанности»                     Провели социологические исследования</vt:lpstr>
      <vt:lpstr>Игровой тренинг                     Беседа «Толерантность   толерантности                              и взаимоотношения»</vt:lpstr>
      <vt:lpstr>Слайд 5</vt:lpstr>
      <vt:lpstr>Панно толерантности</vt:lpstr>
      <vt:lpstr>Визитка Наш дом-школа –  это жизнь  на большом острове. Наш островок небольшой, но такой милый и всеми любимый. А помогают его делать таким наши учителя и воспитатели. Я, ты, он, она – вместе целая страна Вместе дружная семья Вместе нас сто тысяч Я. Коренастых, озорных, Рыжих, белых и льняных. Все проблемы мы решаем Дружной общею семьей. Все законы изучаем И обязанности выполняем. Лечим, учим, шьем, стираем, Моем, чистим, убираем.  Нужно многое уметь:  сдерживать себя, терпеть; Каждый день учит ребят всему И конечно главное – ДОБРУ! А ребята у нас внимательные, умные, Симпатичные, замечательные. Мы и активные, мы и спортивные, Есть гимнасты, футболисты, Бегуны, баскетболисты. Мы танцоры и певцы, И спортсмены и чтецы,  Гармонисты, музыканты- Все сокровища, таланты! Нам живется здесь отлично –  заявляем это лично! Все девчонки, как картинки И мальчишки хороши. Мы – отличная команда – взрослые и малыши! Нас все в доме понимают,  Проблемы наши разрешают. Хорошо живет наш дом, Нам не скучно вместе в нём! Наша семья перед вами друзья. Вот мы какие – дружные, близкие,  Друг другу родные!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Еркина Ольга Витальевна</dc:creator>
  <cp:lastModifiedBy>revaz</cp:lastModifiedBy>
  <cp:revision>28</cp:revision>
  <cp:lastPrinted>1601-01-01T00:00:00Z</cp:lastPrinted>
  <dcterms:created xsi:type="dcterms:W3CDTF">1601-01-01T00:00:00Z</dcterms:created>
  <dcterms:modified xsi:type="dcterms:W3CDTF">2013-03-13T21:00:26Z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