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2" r:id="rId3"/>
    <p:sldId id="257" r:id="rId4"/>
    <p:sldId id="274" r:id="rId5"/>
    <p:sldId id="258" r:id="rId6"/>
    <p:sldId id="262" r:id="rId7"/>
    <p:sldId id="263" r:id="rId8"/>
    <p:sldId id="265" r:id="rId9"/>
    <p:sldId id="271" r:id="rId10"/>
    <p:sldId id="267" r:id="rId11"/>
    <p:sldId id="264" r:id="rId12"/>
    <p:sldId id="268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66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E920C-CFC2-4F3A-B7B3-297E6936762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A54B8-3D59-4544-BBD3-F081DABE2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AA54B8-3D59-4544-BBD3-F081DABE2E2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C5286D-0534-4621-8462-E1CDDAE2A827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8D7F04C-3DE0-4232-978D-51A30E9262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75;&#1083;&#1072;&#1075;&#1086;&#1083;.doc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000364" y="4357694"/>
            <a:ext cx="578647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solidFill>
                  <a:schemeClr val="tx2">
                    <a:lumMod val="1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Царское Село</a:t>
            </a:r>
            <a:endParaRPr lang="ru-RU" sz="7200" b="1" cap="none" spc="0" dirty="0">
              <a:ln w="11430"/>
              <a:solidFill>
                <a:schemeClr val="tx2">
                  <a:lumMod val="1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507207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solidFill>
                <a:schemeClr val="bg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7" name="Picture 3" descr="C:\Documents and Settings\Admin\Рабочий стол\мраморный мост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4071942"/>
            <a:ext cx="3020719" cy="2227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i012.radikal.ru/0711/7d/ed5d12a20d1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642918"/>
            <a:ext cx="3505202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Documents and Settings\Admin\Рабочий стол\Е.Д.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57356" y="1357298"/>
            <a:ext cx="4218719" cy="2990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857224" y="285728"/>
            <a:ext cx="747360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Неопределенная форма глагола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Admin\Рабочий стол\images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1" y="1721425"/>
            <a:ext cx="2246032" cy="2922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71538" y="192880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1928802"/>
            <a:ext cx="2419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царица 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857488" y="192880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хохотать,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264318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плечами 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86116" y="2643182"/>
            <a:ext cx="23962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пожимать,</a:t>
            </a:r>
            <a:endParaRPr lang="ru-RU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3286124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подмигивать</a:t>
            </a:r>
            <a:endParaRPr lang="ru-RU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4000496" y="328612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глазами.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3857628"/>
            <a:ext cx="38182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прищелкивать </a:t>
            </a:r>
            <a:endParaRPr lang="ru-RU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4214810" y="385762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перстами,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472" y="457200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вертеться, 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3428992" y="450057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подбочась</a:t>
            </a:r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5214950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Гордо в зеркальце </a:t>
            </a:r>
            <a:endParaRPr lang="ru-RU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3438" y="5143513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глядясь.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0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10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357166"/>
            <a:ext cx="528641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«Помощник» </a:t>
            </a:r>
          </a:p>
          <a:p>
            <a:pPr algn="ctr"/>
            <a:r>
              <a:rPr lang="ru-RU" sz="2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чего необходима неопределенная форма глагола в речи?</a:t>
            </a:r>
            <a:endParaRPr lang="ru-RU" sz="2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643042" y="1214422"/>
            <a:ext cx="35719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786182" y="1643050"/>
            <a:ext cx="35719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786578" y="1071546"/>
            <a:ext cx="35719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14282" y="2428868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Для   образования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3240" y="2714620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Для употребления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14282" y="3143248"/>
            <a:ext cx="571504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857224" y="3714752"/>
            <a:ext cx="1714512" cy="1588"/>
          </a:xfrm>
          <a:prstGeom prst="straightConnector1">
            <a:avLst/>
          </a:prstGeom>
          <a:ln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844" y="350043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Однокоренных слов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7224" y="4857760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Сложной формы глагола будущего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времени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71802" y="335756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 словарях;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71802" y="385762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во фразеологизмах.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57950" y="285749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Спряжения глаголов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072198" y="2214554"/>
            <a:ext cx="2172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Для определения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357166"/>
            <a:ext cx="52864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</a:p>
          <a:p>
            <a:pPr algn="ctr"/>
            <a:r>
              <a:rPr lang="ru-RU" sz="3200" b="1" spc="50" dirty="0" smtClean="0">
                <a:ln w="1143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выбору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4348" y="1643050"/>
            <a:ext cx="692948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Подобрать и записать пословицы, поговорки или фразеологизмы с глаголами в неопределенной форме.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 Сочинить стихотворение или сказку по теме нашего урока.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№ 96 с. 54</a:t>
            </a:r>
          </a:p>
          <a:p>
            <a:pPr marL="342900" indent="-342900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702" y="4786322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071670" y="714356"/>
            <a:ext cx="571504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работу на уроке</a:t>
            </a:r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857488" y="5072074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all" spc="0" dirty="0">
              <a:ln w="0"/>
              <a:solidFill>
                <a:schemeClr val="bg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8" name="Picture 4" descr="C:\Documents and Settings\Admin\Рабочий стол\Е.Д..jpg"/>
          <p:cNvPicPr>
            <a:picLocks noChangeAspect="1" noChangeArrowheads="1"/>
          </p:cNvPicPr>
          <p:nvPr/>
        </p:nvPicPr>
        <p:blipFill>
          <a:blip r:embed="rId2" cstate="email">
            <a:lum bright="25000" contrast="-44000"/>
          </a:blip>
          <a:srcRect/>
          <a:stretch>
            <a:fillRect/>
          </a:stretch>
        </p:blipFill>
        <p:spPr bwMode="auto">
          <a:xfrm>
            <a:off x="2000232" y="714356"/>
            <a:ext cx="5744780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http://www.aspushkin.ru/wcmfiles/00001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857628"/>
            <a:ext cx="207170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Documents and Settings\Admin\Рабочий стол\PA_Brullovff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310680"/>
            <a:ext cx="2071702" cy="2226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6929454" y="257174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Художник к. К. Брюллов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571501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Поэт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А. Пушкин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Documents and Settings\Admin\Рабочий стол\shishkovf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72264" y="3357562"/>
            <a:ext cx="1857388" cy="23282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6215074" y="578645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Писатель В. Шишков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" name="Picture 2" descr="C:\Documents and Settings\Admin\Рабочий стол\111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1472" y="1643050"/>
            <a:ext cx="1428760" cy="1941250"/>
          </a:xfrm>
          <a:prstGeom prst="rect">
            <a:avLst/>
          </a:prstGeom>
          <a:noFill/>
        </p:spPr>
      </p:pic>
      <p:pic>
        <p:nvPicPr>
          <p:cNvPr id="3" name="Picture 3" descr="C:\Documents and Settings\Admin\Рабочий стол\222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43306" y="3643314"/>
            <a:ext cx="1726419" cy="196931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14282" y="285728"/>
            <a:ext cx="578647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solidFill>
                  <a:schemeClr val="tx2">
                    <a:lumMod val="1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«Отечество нам Царское Село…»</a:t>
            </a:r>
            <a:endParaRPr lang="ru-RU" sz="4000" b="1" cap="none" spc="0" dirty="0">
              <a:ln w="11430"/>
              <a:solidFill>
                <a:schemeClr val="tx2">
                  <a:lumMod val="1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3071810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Архитектор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Б. Растрелли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868" y="5643578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Губернатор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Я. В. </a:t>
            </a:r>
            <a:r>
              <a:rPr lang="ru-RU" b="1" dirty="0" err="1" smtClean="0">
                <a:solidFill>
                  <a:schemeClr val="bg1"/>
                </a:solidFill>
              </a:rPr>
              <a:t>Захаржевский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5214950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А.С.Пушкин</a:t>
            </a:r>
            <a:endParaRPr lang="ru-RU" sz="4800" dirty="0"/>
          </a:p>
        </p:txBody>
      </p:sp>
      <p:pic>
        <p:nvPicPr>
          <p:cNvPr id="4" name="Рисунок 3" descr="http://www.aspushkin.ru/wcmfiles/0000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00364" y="2285992"/>
            <a:ext cx="2890833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http://www.fictionbook.ru/author/pushkin_aleksandr_sergeevich/skazka_o_care_saltane_s_illyustraciyami/pic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724018">
            <a:off x="803533" y="470465"/>
            <a:ext cx="1927656" cy="2382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www.antikwariat.ru/artpictures/albums/userpics/10001/serov5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477728">
            <a:off x="6143636" y="500042"/>
            <a:ext cx="2314575" cy="26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://www.ozon.ru/multimedia/books_covers/1000276401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0968964">
            <a:off x="428596" y="3357562"/>
            <a:ext cx="228601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images.zone-x.ru/43/425578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592779">
            <a:off x="6572264" y="3286124"/>
            <a:ext cx="1762125" cy="2504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http://mdata.yandex.ru/be?path=1172296.jpeg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143240" y="428604"/>
            <a:ext cx="2295524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643050"/>
            <a:ext cx="53578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Лебедь около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Злого коршуна</a:t>
            </a:r>
          </a:p>
          <a:p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Гибель близкую</a:t>
            </a:r>
          </a:p>
          <a:p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крылом и в море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7620" y="1643050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плывет,</a:t>
            </a:r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286248" y="2714620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клюет,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92906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торопит,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500063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Бьет </a:t>
            </a:r>
            <a:endParaRPr lang="ru-RU" sz="2800" b="1" i="1" dirty="0"/>
          </a:p>
        </p:txBody>
      </p:sp>
      <p:pic>
        <p:nvPicPr>
          <p:cNvPr id="8" name="Рисунок 7" descr="http://www.fictionbook.ru/author/pushkin_aleksandr_sergeevich/skazka_o_care_saltane_s_illyustraciyami/pic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500042"/>
            <a:ext cx="2731222" cy="3295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143636" y="492919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/>
              <a:t>топит.</a:t>
            </a:r>
            <a:endParaRPr lang="ru-RU" sz="3200" b="1" i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4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044364">
            <a:off x="627605" y="446640"/>
            <a:ext cx="1661311" cy="25998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1714488"/>
            <a:ext cx="650085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Глагол</a:t>
            </a:r>
            <a:endParaRPr lang="ru-RU" sz="1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http://best-image.ucoz.ru/_ph/10/2/282523923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3500438"/>
            <a:ext cx="3059744" cy="2065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мультяшки - Винни Пух 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8" y="142852"/>
            <a:ext cx="1714512" cy="20574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4000504"/>
            <a:ext cx="53578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Что без меня предметы?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Лишь названия. А я приду – 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Все в действие придет – летит ракета,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Люди строят здания, цветут сады,</a:t>
            </a:r>
          </a:p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И хлеб в полях растет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357166"/>
            <a:ext cx="89297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я знаю о Глаголе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1857364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Глагол  - это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2500306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Глаголы обозначают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3143248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Глаголы отвечают на вопросы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3857628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Глаголы бывают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4500570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Глаголы изменяются по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143512"/>
            <a:ext cx="58579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 предложении глаголы чаще всего бывают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9586" y="385762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вида.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86050" y="192880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РЕЧИ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14810" y="2571744"/>
            <a:ext cx="286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ДЕЙСТВИЕ ПРЕДМЕТА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86380" y="3286124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ЧТО ДЕЛАТЬ?, ЧТО СДЕЛАТЬ?.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71802" y="4000504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СОВЕРШЕННОГО И НЕСОВЕРШЕННОГО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4643446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ВРЕМЕНАМ, ЛИЦАМ И ЧИСЛАМ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3108" y="571501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СКАЗУЕМЫМ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857224" y="285728"/>
            <a:ext cx="74736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«Помощник»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Неопределенная форма глагола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2643182"/>
            <a:ext cx="82153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1. На какие вопросы отвечает?</a:t>
            </a:r>
          </a:p>
          <a:p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2. Для чего необходима в речи?  	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857224" y="285728"/>
            <a:ext cx="74736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«Помощник»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Неопределенная форма глагола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4348" y="2357430"/>
            <a:ext cx="79296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На какой вопрос отвечает?</a:t>
            </a:r>
          </a:p>
          <a:p>
            <a:endParaRPr lang="ru-RU" sz="4400" dirty="0" smtClean="0">
              <a:solidFill>
                <a:srgbClr val="FFC000"/>
              </a:solidFill>
            </a:endParaRPr>
          </a:p>
          <a:p>
            <a:r>
              <a:rPr lang="ru-RU" sz="4400" dirty="0" smtClean="0">
                <a:solidFill>
                  <a:srgbClr val="FF6600"/>
                </a:solidFill>
              </a:rPr>
              <a:t>Что делать?       Что </a:t>
            </a:r>
            <a:r>
              <a:rPr lang="ru-RU" sz="4400" dirty="0" smtClean="0">
                <a:solidFill>
                  <a:srgbClr val="CC0000"/>
                </a:solidFill>
              </a:rPr>
              <a:t>с</a:t>
            </a:r>
            <a:r>
              <a:rPr lang="ru-RU" sz="4400" dirty="0" smtClean="0">
                <a:solidFill>
                  <a:srgbClr val="FF6600"/>
                </a:solidFill>
              </a:rPr>
              <a:t>делать?</a:t>
            </a:r>
          </a:p>
          <a:p>
            <a:r>
              <a:rPr lang="ru-RU" sz="2400" dirty="0" smtClean="0">
                <a:solidFill>
                  <a:srgbClr val="FF6600"/>
                </a:solidFill>
              </a:rPr>
              <a:t>(несовершенный вид)            (совершенный вид)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857224" y="285728"/>
            <a:ext cx="74736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«Помощник»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Неопределенная форма глагола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2500306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hlinkClick r:id="rId2" action="ppaction://hlinkfile"/>
              </a:rPr>
              <a:t>Учимся задать вопросы.</a:t>
            </a:r>
            <a:endParaRPr lang="ru-RU" sz="4400" dirty="0" smtClean="0">
              <a:solidFill>
                <a:srgbClr val="002060"/>
              </a:solidFill>
            </a:endParaRPr>
          </a:p>
          <a:p>
            <a:endParaRPr lang="ru-RU" sz="1000" dirty="0" smtClean="0">
              <a:solidFill>
                <a:srgbClr val="FFC000"/>
              </a:solidFill>
            </a:endParaRPr>
          </a:p>
          <a:p>
            <a:endParaRPr lang="ru-RU" sz="1000" dirty="0" smtClean="0">
              <a:solidFill>
                <a:srgbClr val="FFC000"/>
              </a:solidFill>
            </a:endParaRPr>
          </a:p>
          <a:p>
            <a:endParaRPr lang="ru-RU" sz="1000" dirty="0" smtClean="0">
              <a:solidFill>
                <a:srgbClr val="FFC000"/>
              </a:solidFill>
            </a:endParaRPr>
          </a:p>
          <a:p>
            <a:endParaRPr lang="ru-RU" sz="1000" dirty="0" smtClean="0">
              <a:solidFill>
                <a:srgbClr val="FFC000"/>
              </a:solidFill>
            </a:endParaRPr>
          </a:p>
          <a:p>
            <a:endParaRPr lang="ru-RU" sz="1000" dirty="0" smtClean="0">
              <a:solidFill>
                <a:srgbClr val="FFC000"/>
              </a:solidFill>
            </a:endParaRPr>
          </a:p>
          <a:p>
            <a:endParaRPr lang="ru-RU" sz="1000" dirty="0" smtClean="0">
              <a:solidFill>
                <a:srgbClr val="FFC000"/>
              </a:solidFill>
            </a:endParaRPr>
          </a:p>
          <a:p>
            <a:endParaRPr lang="ru-RU" sz="1000" dirty="0" smtClean="0">
              <a:solidFill>
                <a:srgbClr val="FFC000"/>
              </a:solidFill>
            </a:endParaRPr>
          </a:p>
          <a:p>
            <a:endParaRPr lang="ru-RU" sz="1000" dirty="0" smtClean="0">
              <a:solidFill>
                <a:srgbClr val="FFC000"/>
              </a:solidFill>
            </a:endParaRPr>
          </a:p>
          <a:p>
            <a:r>
              <a:rPr lang="ru-RU" sz="4400" dirty="0" smtClean="0">
                <a:solidFill>
                  <a:srgbClr val="FF6600"/>
                </a:solidFill>
              </a:rPr>
              <a:t>Что делать?       Что </a:t>
            </a:r>
            <a:r>
              <a:rPr lang="ru-RU" sz="4400" dirty="0" smtClean="0">
                <a:solidFill>
                  <a:srgbClr val="CC0000"/>
                </a:solidFill>
              </a:rPr>
              <a:t>с</a:t>
            </a:r>
            <a:r>
              <a:rPr lang="ru-RU" sz="4400" dirty="0" smtClean="0">
                <a:solidFill>
                  <a:srgbClr val="FF6600"/>
                </a:solidFill>
              </a:rPr>
              <a:t>делать?</a:t>
            </a: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639</TotalTime>
  <Words>304</Words>
  <Application>Microsoft Office PowerPoint</Application>
  <PresentationFormat>Экран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revaz</cp:lastModifiedBy>
  <cp:revision>73</cp:revision>
  <dcterms:created xsi:type="dcterms:W3CDTF">2007-09-28T17:46:57Z</dcterms:created>
  <dcterms:modified xsi:type="dcterms:W3CDTF">2013-03-13T20:28:42Z</dcterms:modified>
</cp:coreProperties>
</file>