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308" r:id="rId2"/>
    <p:sldId id="309" r:id="rId3"/>
    <p:sldId id="307" r:id="rId4"/>
    <p:sldId id="257" r:id="rId5"/>
    <p:sldId id="258" r:id="rId6"/>
    <p:sldId id="259" r:id="rId7"/>
    <p:sldId id="260" r:id="rId8"/>
    <p:sldId id="262" r:id="rId9"/>
    <p:sldId id="264" r:id="rId10"/>
    <p:sldId id="265" r:id="rId11"/>
    <p:sldId id="316" r:id="rId12"/>
    <p:sldId id="266" r:id="rId13"/>
    <p:sldId id="267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5" r:id="rId29"/>
    <p:sldId id="286" r:id="rId30"/>
    <p:sldId id="287" r:id="rId31"/>
    <p:sldId id="291" r:id="rId32"/>
    <p:sldId id="288" r:id="rId33"/>
    <p:sldId id="289" r:id="rId34"/>
    <p:sldId id="305" r:id="rId35"/>
    <p:sldId id="310" r:id="rId36"/>
    <p:sldId id="311" r:id="rId37"/>
    <p:sldId id="293" r:id="rId38"/>
    <p:sldId id="294" r:id="rId39"/>
    <p:sldId id="295" r:id="rId40"/>
    <p:sldId id="297" r:id="rId41"/>
    <p:sldId id="301" r:id="rId42"/>
    <p:sldId id="299" r:id="rId43"/>
    <p:sldId id="300" r:id="rId44"/>
    <p:sldId id="302" r:id="rId45"/>
    <p:sldId id="303" r:id="rId46"/>
    <p:sldId id="312" r:id="rId47"/>
    <p:sldId id="314" r:id="rId48"/>
    <p:sldId id="304" r:id="rId49"/>
    <p:sldId id="313" r:id="rId50"/>
    <p:sldId id="317" r:id="rId51"/>
    <p:sldId id="315" r:id="rId5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6BE"/>
    <a:srgbClr val="FF6600"/>
    <a:srgbClr val="CC0099"/>
    <a:srgbClr val="66CCFF"/>
    <a:srgbClr val="3399FF"/>
    <a:srgbClr val="27DEF1"/>
    <a:srgbClr val="0E0402"/>
    <a:srgbClr val="CC30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0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689 h 2182"/>
                <a:gd name="T4" fmla="*/ 5590 w 4897"/>
                <a:gd name="T5" fmla="*/ 1689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253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253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A8408-00C3-4B0D-A060-887D4E8CB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3E4D6-15F7-4C37-8637-1730C57B6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E0F0B-FBB8-438F-9671-9735EBDC4E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C6413-A186-46BF-8549-DDD5A0BD4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4886B-7E1F-436E-9E5E-4FC657ADB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32B96-711A-4C43-9A8B-B64CC30B6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558B6-4509-4E0B-982C-52ADDEDC7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7C9A6-C5E5-45BD-B29F-CBBF04E0B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BE902-10CB-4859-80C0-23876F79F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D5BA5-8747-4065-B2A7-3181E0CDA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D327F-633C-4D3D-B08E-61256B765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64E02-E09E-4EF9-8206-4A95CD090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912 h 2182"/>
                <a:gd name="T4" fmla="*/ 5590 w 4897"/>
                <a:gd name="T5" fmla="*/ 912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883 h 2182"/>
                <a:gd name="T4" fmla="*/ 5590 w 4897"/>
                <a:gd name="T5" fmla="*/ 883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1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1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1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1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151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1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19F5C5B-1870-4261-9A8D-D6AEF9E9C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51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1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1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ecovoice.ru/uploads/images/7/e/e/b/2309/big/0691e24f3d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delia.lt/uploads/posts/2009-03/1236811570_vernadskijj1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e/e2/Microtus.arvalis.burrow.jpg" TargetMode="External"/><Relationship Id="rId7" Type="http://schemas.openxmlformats.org/officeDocument/2006/relationships/image" Target="../media/image2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http://him.1september.ru/2005/03/22-3.jpg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http://www.watermarket.ru/upload/images/2008_08_28/1.jpg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http://www.o8ode.ru/image/moleg/moleg11.png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dnavoda.ru/txt.php?id=145" TargetMode="External"/><Relationship Id="rId2" Type="http://schemas.openxmlformats.org/officeDocument/2006/relationships/hyperlink" Target="http://festival.1september.ru/articles/210721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spkz.freenet.kz/memory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8" name="Rectangle 18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400" smtClean="0"/>
              <a:t>«Центр психолого-медико-социального сопровождения Свердловской области «Речевой центр»</a:t>
            </a:r>
          </a:p>
        </p:txBody>
      </p:sp>
      <p:sp>
        <p:nvSpPr>
          <p:cNvPr id="3075" name="WordArt 19"/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9436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27DEF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вода-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27DEF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универсальное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27DEF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вещество</a:t>
            </a:r>
          </a:p>
        </p:txBody>
      </p:sp>
      <p:sp>
        <p:nvSpPr>
          <p:cNvPr id="81940" name="Rectangle 20"/>
          <p:cNvSpPr>
            <a:spLocks noGrp="1" noRot="1" noChangeArrowheads="1"/>
          </p:cNvSpPr>
          <p:nvPr>
            <p:ph idx="1"/>
          </p:nvPr>
        </p:nvSpPr>
        <p:spPr>
          <a:xfrm>
            <a:off x="4953000" y="4114800"/>
            <a:ext cx="3740150" cy="1981200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1600" dirty="0" smtClean="0"/>
              <a:t>авторы: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1600" dirty="0" smtClean="0"/>
              <a:t>Фогель Лариса Васильевна и </a:t>
            </a:r>
            <a:r>
              <a:rPr lang="ru-RU" sz="1600" dirty="0" err="1" smtClean="0"/>
              <a:t>Касимова</a:t>
            </a:r>
            <a:r>
              <a:rPr lang="ru-RU" sz="1600" dirty="0" smtClean="0"/>
              <a:t> Светлана Анатольевна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1400" dirty="0" smtClean="0"/>
              <a:t>(</a:t>
            </a:r>
            <a:r>
              <a:rPr lang="ru-RU" sz="1400" dirty="0"/>
              <a:t>№239-667-996)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1400" dirty="0"/>
              <a:t>	(№</a:t>
            </a:r>
            <a:r>
              <a:rPr lang="ru-RU" sz="1400" dirty="0" smtClean="0"/>
              <a:t>262-933-034</a:t>
            </a:r>
            <a:r>
              <a:rPr lang="ru-RU" sz="1400" dirty="0"/>
              <a:t>)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9" name="Rectangle 615"/>
          <p:cNvSpPr>
            <a:spLocks noGrp="1" noRot="1" noChangeArrowheads="1"/>
          </p:cNvSpPr>
          <p:nvPr>
            <p:ph type="title"/>
          </p:nvPr>
        </p:nvSpPr>
        <p:spPr>
          <a:xfrm>
            <a:off x="533400" y="244475"/>
            <a:ext cx="8308975" cy="6699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Мировые запасы воды.</a:t>
            </a:r>
          </a:p>
        </p:txBody>
      </p:sp>
      <p:graphicFrame>
        <p:nvGraphicFramePr>
          <p:cNvPr id="32368" name="Group 624"/>
          <p:cNvGraphicFramePr>
            <a:graphicFrameLocks noGrp="1"/>
          </p:cNvGraphicFramePr>
          <p:nvPr>
            <p:ph idx="1"/>
          </p:nvPr>
        </p:nvGraphicFramePr>
        <p:xfrm>
          <a:off x="228600" y="69850"/>
          <a:ext cx="8610600" cy="6797673"/>
        </p:xfrm>
        <a:graphic>
          <a:graphicData uri="http://schemas.openxmlformats.org/drawingml/2006/table">
            <a:tbl>
              <a:tblPr/>
              <a:tblGrid>
                <a:gridCol w="415925"/>
                <a:gridCol w="2244725"/>
                <a:gridCol w="1282700"/>
                <a:gridCol w="1443038"/>
                <a:gridCol w="1282700"/>
                <a:gridCol w="1941512"/>
              </a:tblGrid>
              <a:tr h="274346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Объект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Площадь,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 км</a:t>
                      </a:r>
                      <a:r>
                        <a:rPr kumimoji="0" lang="ru-RU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Объем,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км</a:t>
                      </a:r>
                      <a:r>
                        <a:rPr kumimoji="0" lang="ru-RU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в мировых запасах, 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 общих запасов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запасов пресных вод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6579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Мировой  океан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361,3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1338000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___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6579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Подземные воды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134,8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23400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___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791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 подземные пресные воды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___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10530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30,1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6579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Почвенная влага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0,05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7917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Ледники и постоянные снега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24064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68,7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6579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Подземные льды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0,86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6579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Вода пресных озер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0,26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18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Вода соленых озер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___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6579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Вода болот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0,0008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0,03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6579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Вода рек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148,2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0,0002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0,006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6579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Вода в атмосфере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510,0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12,9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0,04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6579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Вода в организмах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___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0,0001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0.003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18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Общие запасы воды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___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1385984,6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___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791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Общие  запасы  пресной воды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___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35029,2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100,0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66CCFF"/>
                </a:solidFill>
              </a:rPr>
              <a:t>Вода – один из главных климатообразующих факторов.</a:t>
            </a:r>
            <a:r>
              <a:rPr lang="ru-RU" sz="4000" smtClean="0"/>
              <a:t> </a:t>
            </a:r>
          </a:p>
        </p:txBody>
      </p:sp>
      <p:sp>
        <p:nvSpPr>
          <p:cNvPr id="1064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3316" name="Picture 4" descr="f_1766290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905000"/>
            <a:ext cx="4419600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22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4400" y="3276600"/>
            <a:ext cx="40957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2" name="Rectangle 6"/>
          <p:cNvSpPr>
            <a:spLocks noChangeArrowheads="1"/>
          </p:cNvSpPr>
          <p:nvPr/>
        </p:nvSpPr>
        <p:spPr bwMode="auto">
          <a:xfrm rot="16200000">
            <a:off x="6992938" y="398462"/>
            <a:ext cx="195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Географы:</a:t>
            </a:r>
          </a:p>
        </p:txBody>
      </p:sp>
      <p:pic>
        <p:nvPicPr>
          <p:cNvPr id="13319" name="Picture 7" descr="PH01046J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29600" y="228600"/>
            <a:ext cx="774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66CCFF"/>
                </a:solidFill>
              </a:rPr>
              <a:t>Вода является самым мощным поглотителем солнечного тепла</a:t>
            </a:r>
            <a:r>
              <a:rPr lang="ru-RU" sz="4000" smtClean="0"/>
              <a:t> </a:t>
            </a: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905000"/>
            <a:ext cx="3962400" cy="4191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2800" smtClean="0"/>
          </a:p>
          <a:p>
            <a:pPr eaLnBrk="1" hangingPunct="1">
              <a:defRPr/>
            </a:pPr>
            <a:r>
              <a:rPr lang="ru-RU" sz="2800" smtClean="0"/>
              <a:t>От поверхности океана отражается лишь 8% солнечной радиации, поэтому он является накопителем солнечной энергии на планете.</a:t>
            </a:r>
          </a:p>
        </p:txBody>
      </p:sp>
      <p:pic>
        <p:nvPicPr>
          <p:cNvPr id="14340" name="Picture 5" descr="0691e24f3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4400" y="1905000"/>
            <a:ext cx="4038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 rot="16200000">
            <a:off x="6992938" y="398462"/>
            <a:ext cx="195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Географы:</a:t>
            </a:r>
          </a:p>
        </p:txBody>
      </p:sp>
      <p:pic>
        <p:nvPicPr>
          <p:cNvPr id="14342" name="Picture 7" descr="PH01046J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29600" y="228600"/>
            <a:ext cx="774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6781800" y="2286000"/>
            <a:ext cx="18288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>
                <a:solidFill>
                  <a:schemeClr val="folHlink"/>
                </a:solidFill>
              </a:rPr>
              <a:t>8%</a:t>
            </a:r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 flipV="1">
            <a:off x="7543800" y="3429000"/>
            <a:ext cx="0" cy="10668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800" grpId="0"/>
      <p:bldP spid="3380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66CCFF"/>
                </a:solidFill>
              </a:rPr>
              <a:t>Круговорот воды в природе.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 rot="16200000">
            <a:off x="6992938" y="398462"/>
            <a:ext cx="195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Географы:</a:t>
            </a:r>
          </a:p>
        </p:txBody>
      </p:sp>
      <p:pic>
        <p:nvPicPr>
          <p:cNvPr id="15364" name="Picture 6" descr="PH01046J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29600" y="228600"/>
            <a:ext cx="774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 descr="0006-006-Krugovorot-vody-v-prirode-vsemirnyj-protses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0600" y="1371600"/>
            <a:ext cx="6477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228600" y="5715000"/>
            <a:ext cx="83058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400">
                <a:solidFill>
                  <a:srgbClr val="FF6600"/>
                </a:solidFill>
              </a:rPr>
              <a:t>фазовые переходы:</a:t>
            </a:r>
          </a:p>
          <a:p>
            <a:pPr algn="just"/>
            <a:r>
              <a:rPr lang="ru-RU" sz="2400"/>
              <a:t> </a:t>
            </a:r>
            <a:r>
              <a:rPr lang="ru-RU" sz="2400">
                <a:solidFill>
                  <a:schemeClr val="folHlink"/>
                </a:solidFill>
              </a:rPr>
              <a:t>конденсация, испарение, плавление, кристаллизация.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4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bg1"/>
                </a:solidFill>
              </a:rPr>
              <a:t>Вопросы.</a:t>
            </a: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62000" y="1676400"/>
            <a:ext cx="8007350" cy="4191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1.Почему в реке вода течёт круглый год и никогда не вытекает до конца?</a:t>
            </a:r>
            <a:endParaRPr lang="ru-RU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ru-RU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2.Много рек течёт со всех сторон в моря. Почему же моря не переполняются водой?</a:t>
            </a:r>
            <a:endParaRPr lang="ru-RU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6388" name="Picture 5" descr="med-seagrass-bed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24600" y="4800600"/>
            <a:ext cx="2667000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Rectangle 6"/>
          <p:cNvSpPr>
            <a:spLocks noChangeArrowheads="1"/>
          </p:cNvSpPr>
          <p:nvPr/>
        </p:nvSpPr>
        <p:spPr bwMode="auto">
          <a:xfrm rot="16200000">
            <a:off x="6992938" y="398462"/>
            <a:ext cx="195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Географы:</a:t>
            </a:r>
          </a:p>
        </p:txBody>
      </p:sp>
      <p:pic>
        <p:nvPicPr>
          <p:cNvPr id="16390" name="Picture 7" descr="PH01046J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29600" y="228600"/>
            <a:ext cx="774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bg1"/>
                </a:solidFill>
              </a:rPr>
              <a:t>Ответ.</a:t>
            </a: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676400"/>
            <a:ext cx="7315200" cy="121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3600" smtClean="0"/>
              <a:t>Реку питают осадки, родники, впадающие в неё ручьи, мелкие реки.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3600" smtClean="0"/>
              <a:t>Происходит испарение с поверхности моря. Круговорот воды в природе.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3600" smtClean="0"/>
          </a:p>
        </p:txBody>
      </p:sp>
      <p:pic>
        <p:nvPicPr>
          <p:cNvPr id="17412" name="Picture 5" descr="1318256386_morskie-vodorosl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24600" y="4800600"/>
            <a:ext cx="25908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Rectangle 6"/>
          <p:cNvSpPr>
            <a:spLocks noChangeArrowheads="1"/>
          </p:cNvSpPr>
          <p:nvPr/>
        </p:nvSpPr>
        <p:spPr bwMode="auto">
          <a:xfrm rot="16200000">
            <a:off x="6992938" y="398462"/>
            <a:ext cx="195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Географы:</a:t>
            </a:r>
          </a:p>
        </p:txBody>
      </p:sp>
      <p:pic>
        <p:nvPicPr>
          <p:cNvPr id="17414" name="Picture 7" descr="PH01046J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29600" y="228600"/>
            <a:ext cx="774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533400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bg1"/>
                </a:solidFill>
              </a:rPr>
              <a:t>Практическое задание</a:t>
            </a:r>
            <a:r>
              <a:rPr lang="ru-RU" smtClean="0"/>
              <a:t>	 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676400"/>
            <a:ext cx="8007350" cy="41910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ru-RU" sz="36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Укажите на карте  океаны , влияющие   на формирование климата и распределение осадков в России.</a:t>
            </a:r>
          </a:p>
          <a:p>
            <a:pPr marL="609600" indent="-609600" eaLnBrk="1" hangingPunct="1">
              <a:defRPr/>
            </a:pPr>
            <a:r>
              <a:rPr lang="ru-RU" sz="36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Заполните схему  «Гидросфера»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ru-RU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7892" name="Рисунок 3" descr="C:\Documents and Settings\Admin\Рабочий стол\проект 8а\картинки\p08[1]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4648200"/>
            <a:ext cx="32766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916" name="Group 28"/>
          <p:cNvGrpSpPr>
            <a:grpSpLocks/>
          </p:cNvGrpSpPr>
          <p:nvPr/>
        </p:nvGrpSpPr>
        <p:grpSpPr bwMode="auto">
          <a:xfrm>
            <a:off x="3810000" y="4648200"/>
            <a:ext cx="5172075" cy="1928813"/>
            <a:chOff x="2618" y="3072"/>
            <a:chExt cx="3258" cy="1215"/>
          </a:xfrm>
        </p:grpSpPr>
        <p:sp>
          <p:nvSpPr>
            <p:cNvPr id="18447" name="Text Box 17"/>
            <p:cNvSpPr txBox="1">
              <a:spLocks noChangeArrowheads="1"/>
            </p:cNvSpPr>
            <p:nvPr/>
          </p:nvSpPr>
          <p:spPr bwMode="auto">
            <a:xfrm>
              <a:off x="2618" y="3609"/>
              <a:ext cx="844" cy="2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8" name="Text Box 18"/>
            <p:cNvSpPr txBox="1">
              <a:spLocks noChangeArrowheads="1"/>
            </p:cNvSpPr>
            <p:nvPr/>
          </p:nvSpPr>
          <p:spPr bwMode="auto">
            <a:xfrm>
              <a:off x="2866" y="4031"/>
              <a:ext cx="779" cy="1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ru-RU" sz="1400">
                  <a:solidFill>
                    <a:srgbClr val="000000"/>
                  </a:solidFill>
                  <a:latin typeface="Calibri" pitchFamily="34" charset="0"/>
                </a:rPr>
                <a:t>ледники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449" name="Text Box 19"/>
            <p:cNvSpPr txBox="1">
              <a:spLocks noChangeArrowheads="1"/>
            </p:cNvSpPr>
            <p:nvPr/>
          </p:nvSpPr>
          <p:spPr bwMode="auto">
            <a:xfrm>
              <a:off x="3906" y="4023"/>
              <a:ext cx="820" cy="2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0" name="Text Box 20"/>
            <p:cNvSpPr txBox="1">
              <a:spLocks noChangeArrowheads="1"/>
            </p:cNvSpPr>
            <p:nvPr/>
          </p:nvSpPr>
          <p:spPr bwMode="auto">
            <a:xfrm>
              <a:off x="4908" y="3871"/>
              <a:ext cx="968" cy="2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ru-RU" sz="1100">
                  <a:solidFill>
                    <a:srgbClr val="000000"/>
                  </a:solidFill>
                  <a:latin typeface="Calibri" pitchFamily="34" charset="0"/>
                </a:rPr>
                <a:t>Атмосферная влага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451" name="Text Box 21"/>
            <p:cNvSpPr txBox="1">
              <a:spLocks noChangeArrowheads="1"/>
            </p:cNvSpPr>
            <p:nvPr/>
          </p:nvSpPr>
          <p:spPr bwMode="auto">
            <a:xfrm>
              <a:off x="4825" y="3338"/>
              <a:ext cx="892" cy="2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2" name="Text Box 22"/>
            <p:cNvSpPr txBox="1">
              <a:spLocks noChangeArrowheads="1"/>
            </p:cNvSpPr>
            <p:nvPr/>
          </p:nvSpPr>
          <p:spPr bwMode="auto">
            <a:xfrm>
              <a:off x="3600" y="3072"/>
              <a:ext cx="768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wrap="none"/>
            <a:lstStyle/>
            <a:p>
              <a:pPr>
                <a:spcAft>
                  <a:spcPts val="1000"/>
                </a:spcAft>
              </a:pPr>
              <a:r>
                <a:rPr lang="ru-RU" sz="1600">
                  <a:solidFill>
                    <a:srgbClr val="000000"/>
                  </a:solidFill>
                  <a:latin typeface="Calibri" pitchFamily="34" charset="0"/>
                </a:rPr>
                <a:t>Гидросфера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453" name="Line 23"/>
            <p:cNvSpPr>
              <a:spLocks noChangeShapeType="1"/>
            </p:cNvSpPr>
            <p:nvPr/>
          </p:nvSpPr>
          <p:spPr bwMode="auto">
            <a:xfrm flipH="1">
              <a:off x="3051" y="3273"/>
              <a:ext cx="569" cy="3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4" name="Line 24"/>
            <p:cNvSpPr>
              <a:spLocks noChangeShapeType="1"/>
            </p:cNvSpPr>
            <p:nvPr/>
          </p:nvSpPr>
          <p:spPr bwMode="auto">
            <a:xfrm flipH="1">
              <a:off x="3483" y="3373"/>
              <a:ext cx="264" cy="8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5" name="Line 25"/>
            <p:cNvSpPr>
              <a:spLocks noChangeShapeType="1"/>
            </p:cNvSpPr>
            <p:nvPr/>
          </p:nvSpPr>
          <p:spPr bwMode="auto">
            <a:xfrm>
              <a:off x="3972" y="3431"/>
              <a:ext cx="214" cy="7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6" name="Line 26"/>
            <p:cNvSpPr>
              <a:spLocks noChangeShapeType="1"/>
            </p:cNvSpPr>
            <p:nvPr/>
          </p:nvSpPr>
          <p:spPr bwMode="auto">
            <a:xfrm>
              <a:off x="4149" y="3338"/>
              <a:ext cx="640" cy="5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7" name="Line 27"/>
            <p:cNvSpPr>
              <a:spLocks noChangeShapeType="1"/>
            </p:cNvSpPr>
            <p:nvPr/>
          </p:nvSpPr>
          <p:spPr bwMode="auto">
            <a:xfrm>
              <a:off x="4278" y="3272"/>
              <a:ext cx="569" cy="1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917" name="Rectangle 29"/>
          <p:cNvSpPr>
            <a:spLocks noChangeArrowheads="1"/>
          </p:cNvSpPr>
          <p:nvPr/>
        </p:nvSpPr>
        <p:spPr bwMode="auto">
          <a:xfrm rot="16200000">
            <a:off x="6992938" y="398462"/>
            <a:ext cx="195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Географы:</a:t>
            </a:r>
          </a:p>
        </p:txBody>
      </p:sp>
      <p:pic>
        <p:nvPicPr>
          <p:cNvPr id="18439" name="Picture 30" descr="PH01046J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29600" y="228600"/>
            <a:ext cx="774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19" name="Text Box 31"/>
          <p:cNvSpPr txBox="1">
            <a:spLocks noChangeArrowheads="1"/>
          </p:cNvSpPr>
          <p:nvPr/>
        </p:nvSpPr>
        <p:spPr bwMode="auto">
          <a:xfrm>
            <a:off x="914400" y="52578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CC3016"/>
                </a:solidFill>
              </a:rPr>
              <a:t>Атлантический океан </a:t>
            </a:r>
          </a:p>
        </p:txBody>
      </p:sp>
      <p:sp>
        <p:nvSpPr>
          <p:cNvPr id="37920" name="Text Box 32"/>
          <p:cNvSpPr txBox="1">
            <a:spLocks noChangeArrowheads="1"/>
          </p:cNvSpPr>
          <p:nvPr/>
        </p:nvSpPr>
        <p:spPr bwMode="auto">
          <a:xfrm>
            <a:off x="3048000" y="5181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CC3016"/>
                </a:solidFill>
              </a:rPr>
              <a:t>Тихий океан </a:t>
            </a:r>
          </a:p>
        </p:txBody>
      </p:sp>
      <p:sp>
        <p:nvSpPr>
          <p:cNvPr id="37921" name="Text Box 33"/>
          <p:cNvSpPr txBox="1">
            <a:spLocks noChangeArrowheads="1"/>
          </p:cNvSpPr>
          <p:nvPr/>
        </p:nvSpPr>
        <p:spPr bwMode="auto">
          <a:xfrm>
            <a:off x="2133600" y="464820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CC3016"/>
                </a:solidFill>
              </a:rPr>
              <a:t>Северный Ледовитый океан </a:t>
            </a:r>
          </a:p>
        </p:txBody>
      </p:sp>
      <p:sp>
        <p:nvSpPr>
          <p:cNvPr id="18443" name="Text Box 34"/>
          <p:cNvSpPr txBox="1">
            <a:spLocks noChangeArrowheads="1"/>
          </p:cNvSpPr>
          <p:nvPr/>
        </p:nvSpPr>
        <p:spPr bwMode="auto">
          <a:xfrm>
            <a:off x="3810000" y="5486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7923" name="Text Box 35"/>
          <p:cNvSpPr txBox="1">
            <a:spLocks noChangeArrowheads="1"/>
          </p:cNvSpPr>
          <p:nvPr/>
        </p:nvSpPr>
        <p:spPr bwMode="auto">
          <a:xfrm>
            <a:off x="3810000" y="5562600"/>
            <a:ext cx="2057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solidFill>
                  <a:srgbClr val="CC3016"/>
                </a:solidFill>
              </a:rPr>
              <a:t>Мировой  океан</a:t>
            </a:r>
          </a:p>
        </p:txBody>
      </p:sp>
      <p:sp>
        <p:nvSpPr>
          <p:cNvPr id="37924" name="Text Box 36"/>
          <p:cNvSpPr txBox="1">
            <a:spLocks noChangeArrowheads="1"/>
          </p:cNvSpPr>
          <p:nvPr/>
        </p:nvSpPr>
        <p:spPr bwMode="auto">
          <a:xfrm>
            <a:off x="5791200" y="6172200"/>
            <a:ext cx="1600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>
                <a:solidFill>
                  <a:srgbClr val="CC3016"/>
                </a:solidFill>
              </a:rPr>
              <a:t>Подземные воды</a:t>
            </a:r>
          </a:p>
          <a:p>
            <a:pPr>
              <a:spcBef>
                <a:spcPct val="50000"/>
              </a:spcBef>
            </a:pPr>
            <a:endParaRPr lang="ru-RU" sz="1200">
              <a:solidFill>
                <a:srgbClr val="CC3016"/>
              </a:solidFill>
            </a:endParaRPr>
          </a:p>
        </p:txBody>
      </p:sp>
      <p:sp>
        <p:nvSpPr>
          <p:cNvPr id="37925" name="Text Box 37"/>
          <p:cNvSpPr txBox="1">
            <a:spLocks noChangeArrowheads="1"/>
          </p:cNvSpPr>
          <p:nvPr/>
        </p:nvSpPr>
        <p:spPr bwMode="auto">
          <a:xfrm>
            <a:off x="7239000" y="5181600"/>
            <a:ext cx="152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solidFill>
                  <a:srgbClr val="CC3016"/>
                </a:solidFill>
              </a:rPr>
              <a:t>Вода в организмах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9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9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9" grpId="0"/>
      <p:bldP spid="37920" grpId="0"/>
      <p:bldP spid="37921" grpId="0"/>
      <p:bldP spid="37923" grpId="0"/>
      <p:bldP spid="37924" grpId="0"/>
      <p:bldP spid="379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>
                <a:solidFill>
                  <a:schemeClr val="folHlink"/>
                </a:solidFill>
              </a:rPr>
              <a:t>«</a:t>
            </a:r>
            <a:r>
              <a:rPr lang="ru-RU" sz="4000" smtClean="0">
                <a:solidFill>
                  <a:schemeClr val="folHlink"/>
                </a:solidFill>
              </a:rPr>
              <a:t>Вода-источник жизни!»</a:t>
            </a:r>
            <a:r>
              <a:rPr lang="ru-RU" sz="4800" smtClean="0"/>
              <a:t> 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3400" y="1905000"/>
            <a:ext cx="3200400" cy="4191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Организмы растений и животных  на 50-90% состоят из воды . В организме взрослого человека воды около 65%. </a:t>
            </a:r>
          </a:p>
        </p:txBody>
      </p:sp>
      <p:pic>
        <p:nvPicPr>
          <p:cNvPr id="19460" name="Picture 4" descr="33-1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9000" y="1804988"/>
            <a:ext cx="5334000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 rot="16200000">
            <a:off x="6992938" y="322262"/>
            <a:ext cx="195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Биологи:</a:t>
            </a:r>
          </a:p>
        </p:txBody>
      </p:sp>
      <p:pic>
        <p:nvPicPr>
          <p:cNvPr id="19462" name="Picture 8" descr="ANd9GcRLl8SyiW0bLD1kfopzN5N57cWpTjCNh3mthbtNEcnt9ABbe_c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53400" y="228600"/>
            <a:ext cx="7699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304800"/>
            <a:ext cx="7239000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chemeClr val="folHlink"/>
                </a:solidFill>
              </a:rPr>
              <a:t>Содержание H</a:t>
            </a:r>
            <a:r>
              <a:rPr lang="ru-RU" sz="3600" baseline="-25000" smtClean="0">
                <a:solidFill>
                  <a:schemeClr val="folHlink"/>
                </a:solidFill>
              </a:rPr>
              <a:t>2</a:t>
            </a:r>
            <a:r>
              <a:rPr lang="ru-RU" sz="3600" smtClean="0">
                <a:solidFill>
                  <a:schemeClr val="folHlink"/>
                </a:solidFill>
              </a:rPr>
              <a:t>O в процентах к общему весу</a:t>
            </a:r>
            <a:r>
              <a:rPr lang="ru-RU" smtClean="0"/>
              <a:t> </a:t>
            </a:r>
          </a:p>
        </p:txBody>
      </p:sp>
      <p:graphicFrame>
        <p:nvGraphicFramePr>
          <p:cNvPr id="41050" name="Group 90"/>
          <p:cNvGraphicFramePr>
            <a:graphicFrameLocks noGrp="1"/>
          </p:cNvGraphicFramePr>
          <p:nvPr>
            <p:ph idx="1"/>
          </p:nvPr>
        </p:nvGraphicFramePr>
        <p:xfrm>
          <a:off x="838200" y="1905000"/>
          <a:ext cx="8007350" cy="4191000"/>
        </p:xfrm>
        <a:graphic>
          <a:graphicData uri="http://schemas.openxmlformats.org/drawingml/2006/table">
            <a:tbl>
              <a:tblPr/>
              <a:tblGrid>
                <a:gridCol w="4003675"/>
                <a:gridCol w="4003675"/>
              </a:tblGrid>
              <a:tr h="574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Огурцы, салат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Помидоры, морковь, грибы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Груши, яблоки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Картофель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Рыба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Медуза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97–99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Человек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65–70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41053" name="Rectangle 93"/>
          <p:cNvSpPr>
            <a:spLocks noChangeArrowheads="1"/>
          </p:cNvSpPr>
          <p:nvPr/>
        </p:nvSpPr>
        <p:spPr bwMode="auto">
          <a:xfrm rot="16200000">
            <a:off x="6992938" y="322262"/>
            <a:ext cx="195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Биологи:</a:t>
            </a:r>
          </a:p>
        </p:txBody>
      </p:sp>
      <p:pic>
        <p:nvPicPr>
          <p:cNvPr id="20510" name="Picture 94" descr="ANd9GcRLl8SyiW0bLD1kfopzN5N57cWpTjCNh3mthbtNEcnt9ABbe_c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53400" y="228600"/>
            <a:ext cx="7699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 rot="16200000">
            <a:off x="6992938" y="322262"/>
            <a:ext cx="195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Биологи:</a:t>
            </a:r>
          </a:p>
        </p:txBody>
      </p:sp>
      <p:pic>
        <p:nvPicPr>
          <p:cNvPr id="21507" name="Picture 5" descr="ANd9GcRLl8SyiW0bLD1kfopzN5N57cWpTjCNh3mthbtNEcnt9ABbe_c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53400" y="228600"/>
            <a:ext cx="7699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9" descr="Water_advantag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200" y="4572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7" name="Picture 13" descr="0009-008-Kakimi-svojstvami-nadelena-vod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" y="39624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9" name="Picture 15" descr="analiz_vody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24400" y="381000"/>
            <a:ext cx="26670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0" name="Picture 16" descr="41_water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8200" y="39624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1" name="AutoShape 17"/>
          <p:cNvSpPr>
            <a:spLocks noChangeArrowheads="1"/>
          </p:cNvSpPr>
          <p:nvPr/>
        </p:nvSpPr>
        <p:spPr bwMode="auto">
          <a:xfrm>
            <a:off x="0" y="0"/>
            <a:ext cx="41148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1.Входит в состав организма</a:t>
            </a:r>
          </a:p>
        </p:txBody>
      </p:sp>
      <p:grpSp>
        <p:nvGrpSpPr>
          <p:cNvPr id="42008" name="Group 24"/>
          <p:cNvGrpSpPr>
            <a:grpSpLocks/>
          </p:cNvGrpSpPr>
          <p:nvPr/>
        </p:nvGrpSpPr>
        <p:grpSpPr bwMode="auto">
          <a:xfrm>
            <a:off x="4191000" y="0"/>
            <a:ext cx="3733800" cy="685800"/>
            <a:chOff x="96" y="2592"/>
            <a:chExt cx="2640" cy="432"/>
          </a:xfrm>
        </p:grpSpPr>
        <p:sp>
          <p:nvSpPr>
            <p:cNvPr id="42002" name="AutoShape 18"/>
            <p:cNvSpPr>
              <a:spLocks noChangeArrowheads="1"/>
            </p:cNvSpPr>
            <p:nvPr/>
          </p:nvSpPr>
          <p:spPr bwMode="auto">
            <a:xfrm>
              <a:off x="96" y="2592"/>
              <a:ext cx="2592" cy="4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2003" name="Text Box 19"/>
            <p:cNvSpPr txBox="1">
              <a:spLocks noChangeArrowheads="1"/>
            </p:cNvSpPr>
            <p:nvPr/>
          </p:nvSpPr>
          <p:spPr bwMode="auto">
            <a:xfrm>
              <a:off x="288" y="2640"/>
              <a:ext cx="24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2.Хороший растворитель</a:t>
              </a:r>
            </a:p>
          </p:txBody>
        </p:sp>
      </p:grpSp>
      <p:grpSp>
        <p:nvGrpSpPr>
          <p:cNvPr id="42006" name="Group 22"/>
          <p:cNvGrpSpPr>
            <a:grpSpLocks/>
          </p:cNvGrpSpPr>
          <p:nvPr/>
        </p:nvGrpSpPr>
        <p:grpSpPr bwMode="auto">
          <a:xfrm>
            <a:off x="0" y="3048000"/>
            <a:ext cx="4038600" cy="1054100"/>
            <a:chOff x="240" y="1392"/>
            <a:chExt cx="2592" cy="685"/>
          </a:xfrm>
        </p:grpSpPr>
        <p:sp>
          <p:nvSpPr>
            <p:cNvPr id="42004" name="AutoShape 20"/>
            <p:cNvSpPr>
              <a:spLocks noChangeArrowheads="1"/>
            </p:cNvSpPr>
            <p:nvPr/>
          </p:nvSpPr>
          <p:spPr bwMode="auto">
            <a:xfrm>
              <a:off x="240" y="1392"/>
              <a:ext cx="2592" cy="4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2005" name="Text Box 21"/>
            <p:cNvSpPr txBox="1">
              <a:spLocks noChangeArrowheads="1"/>
            </p:cNvSpPr>
            <p:nvPr/>
          </p:nvSpPr>
          <p:spPr bwMode="auto">
            <a:xfrm>
              <a:off x="432" y="1392"/>
              <a:ext cx="2306" cy="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/>
              </a:pPr>
              <a:r>
                <a:rPr lang="ru-RU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3.Является средой обитания для многих организмов </a:t>
              </a:r>
            </a:p>
            <a:p>
              <a:pPr>
                <a:spcBef>
                  <a:spcPct val="50000"/>
                </a:spcBef>
                <a:defRPr/>
              </a:pPr>
              <a:endParaRPr lang="ru-RU"/>
            </a:p>
          </p:txBody>
        </p:sp>
      </p:grpSp>
      <p:sp>
        <p:nvSpPr>
          <p:cNvPr id="42007" name="AutoShape 23"/>
          <p:cNvSpPr>
            <a:spLocks noChangeArrowheads="1"/>
          </p:cNvSpPr>
          <p:nvPr/>
        </p:nvSpPr>
        <p:spPr bwMode="auto">
          <a:xfrm>
            <a:off x="4114800" y="3048000"/>
            <a:ext cx="41148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4.Для многих водных организмов </a:t>
            </a:r>
          </a:p>
          <a:p>
            <a:pPr algn="ctr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является источником кислорода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1" grpId="0" animBg="1"/>
      <p:bldP spid="4200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4000" i="1" smtClean="0"/>
              <a:t>Фалес Милетский, древнегреческий философ.</a:t>
            </a:r>
            <a:r>
              <a:rPr lang="ru-RU" sz="4000" smtClean="0"/>
              <a:t> </a:t>
            </a:r>
          </a:p>
        </p:txBody>
      </p:sp>
      <p:sp>
        <p:nvSpPr>
          <p:cNvPr id="829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724400" y="1981200"/>
            <a:ext cx="4044950" cy="41910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i="1" smtClean="0"/>
              <a:t>   «Вода – первооснова всего. Все в мире состоит из воды и в нее же, в конечном счете, превращается» </a:t>
            </a:r>
          </a:p>
        </p:txBody>
      </p:sp>
      <p:pic>
        <p:nvPicPr>
          <p:cNvPr id="82948" name="Picture 4" descr="image0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2209800"/>
            <a:ext cx="32527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9" name="Rectangle 5"/>
          <p:cNvSpPr>
            <a:spLocks noRot="1" noChangeArrowheads="1"/>
          </p:cNvSpPr>
          <p:nvPr/>
        </p:nvSpPr>
        <p:spPr bwMode="auto">
          <a:xfrm>
            <a:off x="457200" y="228600"/>
            <a:ext cx="83820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sz="44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Академик </a:t>
            </a:r>
            <a:br>
              <a:rPr lang="ru-RU" sz="44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ru-RU" sz="44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В.И. Вернадский</a:t>
            </a:r>
            <a:r>
              <a:rPr lang="ru-RU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</a:p>
        </p:txBody>
      </p:sp>
      <p:pic>
        <p:nvPicPr>
          <p:cNvPr id="82950" name="Picture 6" descr="12 марта родился великий русский ученый В.И.Вернадский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8200" y="2209800"/>
            <a:ext cx="3276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1" name="Rectangle 7"/>
          <p:cNvSpPr>
            <a:spLocks noRot="1" noChangeArrowheads="1"/>
          </p:cNvSpPr>
          <p:nvPr/>
        </p:nvSpPr>
        <p:spPr bwMode="auto">
          <a:xfrm>
            <a:off x="4800600" y="2057400"/>
            <a:ext cx="3962400" cy="403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i="1">
                <a:effectLst>
                  <a:outerShdw blurRad="38100" dist="38100" dir="2700000" algn="tl">
                    <a:srgbClr val="000000"/>
                  </a:outerShdw>
                </a:effectLst>
              </a:rPr>
              <a:t>"Вода без жизни в биосфере неизвестна"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nimBg="1"/>
      <p:bldP spid="82947" grpId="0" build="p"/>
      <p:bldP spid="82949" grpId="0" animBg="1"/>
      <p:bldP spid="8295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7772400" cy="609600"/>
          </a:xfrm>
        </p:spPr>
        <p:txBody>
          <a:bodyPr/>
          <a:lstStyle/>
          <a:p>
            <a:pPr marL="176213" indent="-176213" eaLnBrk="1" hangingPunct="1">
              <a:defRPr/>
            </a:pPr>
            <a:r>
              <a:rPr lang="ru-RU" smtClean="0"/>
              <a:t> </a:t>
            </a:r>
            <a:r>
              <a:rPr lang="ru-RU" sz="3600" smtClean="0">
                <a:solidFill>
                  <a:schemeClr val="folHlink"/>
                </a:solidFill>
              </a:rPr>
              <a:t>Растительный и животный мир  морей и океанов</a:t>
            </a:r>
            <a:r>
              <a:rPr lang="ru-RU" smtClean="0"/>
              <a:t> </a:t>
            </a:r>
          </a:p>
        </p:txBody>
      </p:sp>
      <p:graphicFrame>
        <p:nvGraphicFramePr>
          <p:cNvPr id="44139" name="Group 107"/>
          <p:cNvGraphicFramePr>
            <a:graphicFrameLocks noGrp="1"/>
          </p:cNvGraphicFramePr>
          <p:nvPr>
            <p:ph idx="1"/>
          </p:nvPr>
        </p:nvGraphicFramePr>
        <p:xfrm>
          <a:off x="533400" y="1241425"/>
          <a:ext cx="8159750" cy="5608637"/>
        </p:xfrm>
        <a:graphic>
          <a:graphicData uri="http://schemas.openxmlformats.org/drawingml/2006/table">
            <a:tbl>
              <a:tblPr/>
              <a:tblGrid>
                <a:gridCol w="2719388"/>
                <a:gridCol w="2720975"/>
                <a:gridCol w="2719387"/>
              </a:tblGrid>
              <a:tr h="6096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Глубина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света и тепла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Фауна и флора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155456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Прибрежная мелководная часть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Хорошо обогревается и освещается, богата кислородом и минеральными веществами, богатое пище дно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Разнообразный животный и растительный мир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106686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50-100  м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Умеренное количество света и тепла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Множество мелких организмов, образуют планктон; более крупные животные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106686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Глубже 200  м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Свет проникает слабо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Много животных-хищников; бурые и красные водоросли образуют «подводные леса»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131071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большой глубине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Царство темноты, большое давление, низкая температура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Животные с органами свечения, некоторые с уплощенной формой тела; морские звезды, крабы, моллюски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44140" name="Rectangle 108"/>
          <p:cNvSpPr>
            <a:spLocks noChangeArrowheads="1"/>
          </p:cNvSpPr>
          <p:nvPr/>
        </p:nvSpPr>
        <p:spPr bwMode="auto">
          <a:xfrm rot="16200000">
            <a:off x="6992938" y="322262"/>
            <a:ext cx="195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Биологи:</a:t>
            </a:r>
          </a:p>
        </p:txBody>
      </p:sp>
      <p:pic>
        <p:nvPicPr>
          <p:cNvPr id="22558" name="Picture 109" descr="ANd9GcRLl8SyiW0bLD1kfopzN5N57cWpTjCNh3mthbtNEcnt9ABbe_c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53400" y="228600"/>
            <a:ext cx="7699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45061" name="Picture 5" descr="superzaschita-rasteniy-ot-zasuhi_35046960_1_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1981200"/>
            <a:ext cx="487680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7" descr="Sedumrubrotinctum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00200" y="1981200"/>
            <a:ext cx="5867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9" descr="cactuse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95400" y="1981200"/>
            <a:ext cx="6781800" cy="443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7" name="Rectangle 11"/>
          <p:cNvSpPr>
            <a:spLocks noGrp="1" noRot="1" noChangeArrowheads="1"/>
          </p:cNvSpPr>
          <p:nvPr>
            <p:ph type="title"/>
          </p:nvPr>
        </p:nvSpPr>
        <p:spPr>
          <a:xfrm>
            <a:off x="304800" y="228600"/>
            <a:ext cx="7924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chemeClr val="folHlink"/>
                </a:solidFill>
              </a:rPr>
              <a:t>Адаптация растений к засушливым условиям среды</a:t>
            </a:r>
            <a:r>
              <a:rPr lang="ru-RU" sz="4000" smtClean="0"/>
              <a:t> </a:t>
            </a: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 rot="16200000">
            <a:off x="6992938" y="322262"/>
            <a:ext cx="195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Биологи:</a:t>
            </a:r>
          </a:p>
        </p:txBody>
      </p:sp>
      <p:pic>
        <p:nvPicPr>
          <p:cNvPr id="23560" name="Picture 13" descr="ANd9GcRLl8SyiW0bLD1kfopzN5N57cWpTjCNh3mthbtNEcnt9ABbe_c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153400" y="228600"/>
            <a:ext cx="7699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7239000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chemeClr val="folHlink"/>
                </a:solidFill>
              </a:rPr>
              <a:t>Приспособления к засухе у животных </a:t>
            </a:r>
            <a:r>
              <a:rPr lang="ru-RU" sz="4000" smtClean="0"/>
              <a:t> </a:t>
            </a:r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переждать в норах жару;</a:t>
            </a:r>
          </a:p>
          <a:p>
            <a:pPr eaLnBrk="1" hangingPunct="1">
              <a:defRPr/>
            </a:pPr>
            <a:r>
              <a:rPr lang="ru-RU" smtClean="0"/>
              <a:t> </a:t>
            </a:r>
            <a:r>
              <a:rPr lang="ru-RU" smtClean="0">
                <a:solidFill>
                  <a:schemeClr val="tx2"/>
                </a:solidFill>
              </a:rPr>
              <a:t>летняя спячка в слизевом коконе (дождевой червь) и в норах (суслик);</a:t>
            </a:r>
          </a:p>
          <a:p>
            <a:pPr eaLnBrk="1" hangingPunct="1">
              <a:defRPr/>
            </a:pPr>
            <a:r>
              <a:rPr lang="ru-RU" smtClean="0"/>
              <a:t>накопить жир, который, расщепляясь, дает воду (верблюды, грызуны);</a:t>
            </a:r>
          </a:p>
          <a:p>
            <a:pPr eaLnBrk="1" hangingPunct="1">
              <a:defRPr/>
            </a:pPr>
            <a:r>
              <a:rPr lang="ru-RU" smtClean="0"/>
              <a:t> </a:t>
            </a:r>
            <a:r>
              <a:rPr lang="ru-RU" smtClean="0">
                <a:solidFill>
                  <a:schemeClr val="tx2"/>
                </a:solidFill>
              </a:rPr>
              <a:t>осуществлять миграции. 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 rot="16200000">
            <a:off x="6992938" y="322262"/>
            <a:ext cx="195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Биологи:</a:t>
            </a:r>
          </a:p>
        </p:txBody>
      </p:sp>
      <p:pic>
        <p:nvPicPr>
          <p:cNvPr id="24581" name="Picture 5" descr="ANd9GcRLl8SyiW0bLD1kfopzN5N57cWpTjCNh3mthbtNEcnt9ABbe_c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53400" y="228600"/>
            <a:ext cx="7699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7" descr="File:Microtus.arvalis.burrow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14400" y="1828800"/>
            <a:ext cx="7620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9" descr="Lumbricidae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38200" y="1828800"/>
            <a:ext cx="7696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Picture 11" descr="picture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52600" y="1828800"/>
            <a:ext cx="61722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3" name="Picture 13" descr="75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295400" y="1905000"/>
            <a:ext cx="685800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0" decel="100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decel="100000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800" decel="100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decel="100000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800" decel="100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decel="100000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800" decel="1000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decel="100000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7467600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chemeClr val="folHlink"/>
                </a:solidFill>
              </a:rPr>
              <a:t>Солевой состав вод Мирового океана и крови человека</a:t>
            </a:r>
          </a:p>
        </p:txBody>
      </p:sp>
      <p:graphicFrame>
        <p:nvGraphicFramePr>
          <p:cNvPr id="48262" name="Group 134"/>
          <p:cNvGraphicFramePr>
            <a:graphicFrameLocks noGrp="1"/>
          </p:cNvGraphicFramePr>
          <p:nvPr>
            <p:ph idx="1"/>
          </p:nvPr>
        </p:nvGraphicFramePr>
        <p:xfrm>
          <a:off x="838200" y="1846263"/>
          <a:ext cx="8007350" cy="5381733"/>
        </p:xfrm>
        <a:graphic>
          <a:graphicData uri="http://schemas.openxmlformats.org/drawingml/2006/table">
            <a:tbl>
              <a:tblPr/>
              <a:tblGrid>
                <a:gridCol w="2668588"/>
                <a:gridCol w="2670175"/>
                <a:gridCol w="2668587"/>
              </a:tblGrid>
              <a:tr h="822911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Химический элемент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Процент от суммы растворенных солей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8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 воде мирового океана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 крови человека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66671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1.Хлор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55,0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49,3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66671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2.Натрий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30,6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30,0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66671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3.Кислород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5,6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9,9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66671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4.Кальций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1,8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7032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5.Капий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0,8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48263" name="Rectangle 135"/>
          <p:cNvSpPr>
            <a:spLocks noChangeArrowheads="1"/>
          </p:cNvSpPr>
          <p:nvPr/>
        </p:nvSpPr>
        <p:spPr bwMode="auto">
          <a:xfrm rot="16200000">
            <a:off x="6992938" y="322262"/>
            <a:ext cx="195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Биологи:</a:t>
            </a:r>
          </a:p>
        </p:txBody>
      </p:sp>
      <p:pic>
        <p:nvPicPr>
          <p:cNvPr id="25636" name="Picture 136" descr="ANd9GcRLl8SyiW0bLD1kfopzN5N57cWpTjCNh3mthbtNEcnt9ABbe_c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53400" y="228600"/>
            <a:ext cx="7699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bg1"/>
                </a:solidFill>
              </a:rPr>
              <a:t>Вопрос</a:t>
            </a:r>
            <a:r>
              <a:rPr lang="ru-RU" smtClean="0"/>
              <a:t> </a:t>
            </a:r>
          </a:p>
        </p:txBody>
      </p:sp>
      <p:pic>
        <p:nvPicPr>
          <p:cNvPr id="26627" name="Picture 4" descr="53934012_52334047_1207888667CLC4QC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72200" y="4343400"/>
            <a:ext cx="2724150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Rectangle 6"/>
          <p:cNvSpPr>
            <a:spLocks noGrp="1" noRot="1" noChangeArrowheads="1"/>
          </p:cNvSpPr>
          <p:nvPr>
            <p:ph type="body" idx="1"/>
          </p:nvPr>
        </p:nvSpPr>
        <p:spPr>
          <a:xfrm>
            <a:off x="533400" y="1295400"/>
            <a:ext cx="8007350" cy="4191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При потере 2% воды у человека появляется чувство жажды, при потере 6-8% наступает полуобморочное состояние, при 10% - галлюцинации, нарушение глотания. Потеря 10-20% воды опасна для жизни. Почему? 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 rot="16200000">
            <a:off x="6992938" y="322262"/>
            <a:ext cx="195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Биологи:</a:t>
            </a:r>
          </a:p>
        </p:txBody>
      </p:sp>
      <p:pic>
        <p:nvPicPr>
          <p:cNvPr id="26630" name="Picture 8" descr="ANd9GcRLl8SyiW0bLD1kfopzN5N57cWpTjCNh3mthbtNEcnt9ABbe_c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53400" y="228600"/>
            <a:ext cx="7699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bg1"/>
                </a:solidFill>
              </a:rPr>
              <a:t>Ответ.</a:t>
            </a: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828800"/>
            <a:ext cx="85344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Сама по себе вода не имеет питательной ценности, но она является непременной составной частью всего живого. Вода является той средой, в которой  протекают все процессы жизнедеятельности: регулирует температуру тела, помогает питательным веществам усваиваться органами, выводит шлаки и отходы процессов жизнедеятельности. </a:t>
            </a:r>
          </a:p>
        </p:txBody>
      </p:sp>
      <p:pic>
        <p:nvPicPr>
          <p:cNvPr id="27652" name="Picture 5" descr="61aghpxaY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00800" y="4787900"/>
            <a:ext cx="2476500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6"/>
          <p:cNvSpPr>
            <a:spLocks noChangeArrowheads="1"/>
          </p:cNvSpPr>
          <p:nvPr/>
        </p:nvSpPr>
        <p:spPr bwMode="auto">
          <a:xfrm rot="16200000">
            <a:off x="6992938" y="322262"/>
            <a:ext cx="195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Биологи:</a:t>
            </a:r>
          </a:p>
        </p:txBody>
      </p:sp>
      <p:pic>
        <p:nvPicPr>
          <p:cNvPr id="27654" name="Picture 7" descr="ANd9GcRLl8SyiW0bLD1kfopzN5N57cWpTjCNh3mthbtNEcnt9ABbe_c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53400" y="228600"/>
            <a:ext cx="7699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28600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bg1"/>
                </a:solidFill>
              </a:rPr>
              <a:t>Практическое задание</a:t>
            </a:r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676400"/>
            <a:ext cx="8007350" cy="41910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ru-RU" sz="3600" smtClean="0"/>
              <a:t>Укажите значение испарения воды растениями </a:t>
            </a:r>
          </a:p>
          <a:p>
            <a:pPr marL="609600" indent="-609600" eaLnBrk="1" hangingPunct="1">
              <a:defRPr/>
            </a:pPr>
            <a:r>
              <a:rPr lang="ru-RU" sz="3600" smtClean="0"/>
              <a:t>Заполните схему приспособления животных для плавания в воде</a:t>
            </a:r>
          </a:p>
          <a:p>
            <a:pPr marL="990600" lvl="1" indent="-533400" eaLnBrk="1" hangingPunct="1">
              <a:defRPr/>
            </a:pPr>
            <a:endParaRPr lang="ru-RU" smtClean="0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 rot="16200000">
            <a:off x="6992938" y="322262"/>
            <a:ext cx="195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Биологи:</a:t>
            </a:r>
          </a:p>
        </p:txBody>
      </p:sp>
      <p:pic>
        <p:nvPicPr>
          <p:cNvPr id="28677" name="Picture 5" descr="ANd9GcRLl8SyiW0bLD1kfopzN5N57cWpTjCNh3mthbtNEcnt9ABbe_c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53400" y="228600"/>
            <a:ext cx="7699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230" name="Group 6"/>
          <p:cNvGrpSpPr>
            <a:grpSpLocks/>
          </p:cNvGrpSpPr>
          <p:nvPr/>
        </p:nvGrpSpPr>
        <p:grpSpPr bwMode="auto">
          <a:xfrm>
            <a:off x="152400" y="4800600"/>
            <a:ext cx="5435600" cy="1371600"/>
            <a:chOff x="1460" y="2497"/>
            <a:chExt cx="9280" cy="2271"/>
          </a:xfrm>
        </p:grpSpPr>
        <p:sp>
          <p:nvSpPr>
            <p:cNvPr id="28682" name="Text Box 7"/>
            <p:cNvSpPr txBox="1">
              <a:spLocks noChangeArrowheads="1"/>
            </p:cNvSpPr>
            <p:nvPr/>
          </p:nvSpPr>
          <p:spPr bwMode="auto">
            <a:xfrm>
              <a:off x="3300" y="2497"/>
              <a:ext cx="5360" cy="6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1400" b="1">
                  <a:solidFill>
                    <a:srgbClr val="000000"/>
                  </a:solidFill>
                  <a:latin typeface="Calibri" pitchFamily="34" charset="0"/>
                </a:rPr>
                <a:t>Значение испарения</a:t>
              </a:r>
              <a:endParaRPr lang="ru-RU">
                <a:solidFill>
                  <a:srgbClr val="000000"/>
                </a:solidFill>
              </a:endParaRPr>
            </a:p>
          </p:txBody>
        </p:sp>
        <p:cxnSp>
          <p:nvCxnSpPr>
            <p:cNvPr id="28683" name="AutoShape 8"/>
            <p:cNvCxnSpPr>
              <a:cxnSpLocks noChangeShapeType="1"/>
            </p:cNvCxnSpPr>
            <p:nvPr/>
          </p:nvCxnSpPr>
          <p:spPr bwMode="auto">
            <a:xfrm flipH="1">
              <a:off x="3860" y="3345"/>
              <a:ext cx="940" cy="6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684" name="AutoShape 9"/>
            <p:cNvCxnSpPr>
              <a:cxnSpLocks noChangeShapeType="1"/>
            </p:cNvCxnSpPr>
            <p:nvPr/>
          </p:nvCxnSpPr>
          <p:spPr bwMode="auto">
            <a:xfrm>
              <a:off x="6600" y="3345"/>
              <a:ext cx="800" cy="6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8685" name="Text Box 10"/>
            <p:cNvSpPr txBox="1">
              <a:spLocks noChangeArrowheads="1"/>
            </p:cNvSpPr>
            <p:nvPr/>
          </p:nvSpPr>
          <p:spPr bwMode="auto">
            <a:xfrm>
              <a:off x="1460" y="4100"/>
              <a:ext cx="3900" cy="6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6" name="Text Box 11"/>
            <p:cNvSpPr txBox="1">
              <a:spLocks noChangeArrowheads="1"/>
            </p:cNvSpPr>
            <p:nvPr/>
          </p:nvSpPr>
          <p:spPr bwMode="auto">
            <a:xfrm>
              <a:off x="6420" y="4100"/>
              <a:ext cx="4320" cy="6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1600">
                  <a:solidFill>
                    <a:srgbClr val="000000"/>
                  </a:solidFill>
                  <a:latin typeface="Calibri" pitchFamily="34" charset="0"/>
                </a:rPr>
                <a:t>Защита от перегрева</a:t>
              </a: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5943600" y="4572000"/>
            <a:ext cx="3048000" cy="2133600"/>
          </a:xfrm>
          <a:prstGeom prst="rect">
            <a:avLst/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ru-RU" sz="1400" b="1" noProof="1">
                <a:solidFill>
                  <a:srgbClr val="000000"/>
                </a:solidFill>
                <a:latin typeface="Calibri" pitchFamily="34" charset="0"/>
              </a:rPr>
              <a:t>2.Допишите способы приспособления животных для плавания в воде.</a:t>
            </a:r>
            <a:endParaRPr lang="ru-RU" sz="1400" b="1">
              <a:solidFill>
                <a:srgbClr val="000000"/>
              </a:solidFill>
              <a:latin typeface="Calibri" pitchFamily="34" charset="0"/>
            </a:endParaRP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ru-RU" sz="1400" b="1">
                <a:solidFill>
                  <a:srgbClr val="000000"/>
                </a:solidFill>
                <a:latin typeface="Calibri" pitchFamily="34" charset="0"/>
              </a:rPr>
              <a:t>1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.</a:t>
            </a:r>
            <a:r>
              <a:rPr lang="ru-RU" sz="1400" noProof="1">
                <a:solidFill>
                  <a:srgbClr val="000000"/>
                </a:solidFill>
                <a:latin typeface="Calibri" pitchFamily="34" charset="0"/>
              </a:rPr>
              <a:t>Плавники</a:t>
            </a:r>
            <a:endParaRPr lang="ru-RU" sz="1400">
              <a:solidFill>
                <a:srgbClr val="000000"/>
              </a:solidFill>
              <a:latin typeface="Calibri" pitchFamily="34" charset="0"/>
            </a:endParaRP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2.</a:t>
            </a:r>
            <a:r>
              <a:rPr lang="ru-RU" sz="1400" noProof="1">
                <a:solidFill>
                  <a:srgbClr val="000000"/>
                </a:solidFill>
                <a:latin typeface="Calibri" pitchFamily="34" charset="0"/>
              </a:rPr>
              <a:t>Развитые мышцы</a:t>
            </a:r>
            <a:endParaRPr lang="ru-RU" sz="1400">
              <a:solidFill>
                <a:srgbClr val="000000"/>
              </a:solidFill>
              <a:latin typeface="Calibri" pitchFamily="34" charset="0"/>
            </a:endParaRP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3.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ru-RU" sz="1400">
                <a:solidFill>
                  <a:srgbClr val="0E0402"/>
                </a:solidFill>
                <a:latin typeface="Calibri" pitchFamily="34" charset="0"/>
              </a:rPr>
              <a:t>4.</a:t>
            </a:r>
            <a:endParaRPr lang="ru-RU" sz="1400" noProof="1">
              <a:solidFill>
                <a:srgbClr val="0E0402"/>
              </a:solidFill>
              <a:latin typeface="Calibri" pitchFamily="34" charset="0"/>
            </a:endParaRPr>
          </a:p>
          <a:p>
            <a:pPr>
              <a:spcAft>
                <a:spcPts val="1000"/>
              </a:spcAft>
              <a:buFont typeface="Calibri" pitchFamily="34" charset="0"/>
              <a:buChar char="4"/>
            </a:pPr>
            <a:endParaRPr lang="ru-RU" sz="1400" b="1">
              <a:solidFill>
                <a:srgbClr val="CC3016"/>
              </a:solidFill>
              <a:latin typeface="Times New Roman" pitchFamily="18" charset="0"/>
            </a:endParaRPr>
          </a:p>
          <a:p>
            <a:endParaRPr lang="ru-RU">
              <a:solidFill>
                <a:srgbClr val="CC3016"/>
              </a:solidFill>
            </a:endParaRP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152400" y="5791200"/>
            <a:ext cx="2590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solidFill>
                  <a:srgbClr val="CC3016"/>
                </a:solidFill>
              </a:rPr>
              <a:t>Круговорот воды в природе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6629400" y="5943600"/>
            <a:ext cx="25146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CC3016"/>
                </a:solidFill>
              </a:rPr>
              <a:t>Слизь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rgbClr val="CC3016"/>
                </a:solidFill>
              </a:rPr>
              <a:t>Обтекаемая форма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6" grpId="0" animBg="1"/>
      <p:bldP spid="522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7315200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FF6600"/>
                </a:solidFill>
              </a:rPr>
              <a:t>Вода — это уникальное  вещество в природе</a:t>
            </a:r>
            <a:r>
              <a:rPr lang="ru-RU" sz="4000" smtClean="0"/>
              <a:t> </a:t>
            </a:r>
          </a:p>
        </p:txBody>
      </p:sp>
      <p:sp>
        <p:nvSpPr>
          <p:cNvPr id="532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chemeClr val="folHlink"/>
                </a:solidFill>
              </a:rPr>
              <a:t>Удельная теплоемкость</a:t>
            </a:r>
            <a:r>
              <a:rPr lang="ru-RU" b="1" smtClean="0"/>
              <a:t> воды</a:t>
            </a:r>
            <a:r>
              <a:rPr lang="ru-RU" smtClean="0"/>
              <a:t> составляет 4180 Дж/(кг·0С) при 0 </a:t>
            </a:r>
            <a:r>
              <a:rPr lang="ru-RU" baseline="30000" smtClean="0"/>
              <a:t>0</a:t>
            </a:r>
            <a:r>
              <a:rPr lang="ru-RU" smtClean="0"/>
              <a:t>С. </a:t>
            </a:r>
          </a:p>
          <a:p>
            <a:pPr eaLnBrk="1" hangingPunct="1">
              <a:defRPr/>
            </a:pPr>
            <a:r>
              <a:rPr lang="ru-RU" b="1" smtClean="0">
                <a:solidFill>
                  <a:schemeClr val="folHlink"/>
                </a:solidFill>
              </a:rPr>
              <a:t>Удельная теплота плавления</a:t>
            </a:r>
            <a:r>
              <a:rPr lang="ru-RU" smtClean="0"/>
              <a:t> при переходе льда в жидкое состояние составляет 330 кДж/кг, </a:t>
            </a:r>
          </a:p>
          <a:p>
            <a:pPr eaLnBrk="1" hangingPunct="1">
              <a:defRPr/>
            </a:pPr>
            <a:r>
              <a:rPr lang="ru-RU" b="1" smtClean="0">
                <a:solidFill>
                  <a:schemeClr val="folHlink"/>
                </a:solidFill>
              </a:rPr>
              <a:t>Удельная теплота парообразования</a:t>
            </a:r>
            <a:r>
              <a:rPr lang="ru-RU" smtClean="0"/>
              <a:t> - 2250 кДж/кг при нормальном давлении и температуре 100 </a:t>
            </a:r>
            <a:r>
              <a:rPr lang="ru-RU" baseline="30000" smtClean="0"/>
              <a:t>0</a:t>
            </a:r>
            <a:r>
              <a:rPr lang="ru-RU" smtClean="0"/>
              <a:t>С.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 rot="16200000">
            <a:off x="6992938" y="246062"/>
            <a:ext cx="195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физики</a:t>
            </a:r>
          </a:p>
        </p:txBody>
      </p:sp>
      <p:pic>
        <p:nvPicPr>
          <p:cNvPr id="29701" name="Picture 5" descr="ANd9GcRLl8SyiW0bLD1kfopzN5N57cWpTjCNh3mthbtNEcnt9ABbe_c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53400" y="228600"/>
            <a:ext cx="7699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9" descr="ANd9GcRM05kuTh8doZzGFlNQnWI-KklAT6RrGuyIznkLaZZy1VKUWjE-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53400" y="228600"/>
            <a:ext cx="76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0724" name="Picture 5" descr="img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838200"/>
            <a:ext cx="84582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Rectangle 6"/>
          <p:cNvSpPr>
            <a:spLocks noChangeArrowheads="1"/>
          </p:cNvSpPr>
          <p:nvPr/>
        </p:nvSpPr>
        <p:spPr bwMode="auto">
          <a:xfrm rot="16200000">
            <a:off x="6992938" y="246062"/>
            <a:ext cx="195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физики</a:t>
            </a:r>
          </a:p>
        </p:txBody>
      </p:sp>
      <p:pic>
        <p:nvPicPr>
          <p:cNvPr id="30726" name="Picture 7" descr="ANd9GcRM05kuTh8doZzGFlNQnWI-KklAT6RrGuyIznkLaZZy1VKUWjE-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53400" y="228600"/>
            <a:ext cx="76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1748" name="Picture 5" descr="img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575" y="762000"/>
            <a:ext cx="89884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Rectangle 6"/>
          <p:cNvSpPr>
            <a:spLocks noChangeArrowheads="1"/>
          </p:cNvSpPr>
          <p:nvPr/>
        </p:nvSpPr>
        <p:spPr bwMode="auto">
          <a:xfrm rot="16200000">
            <a:off x="6992938" y="246062"/>
            <a:ext cx="195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физики</a:t>
            </a:r>
          </a:p>
        </p:txBody>
      </p:sp>
      <p:pic>
        <p:nvPicPr>
          <p:cNvPr id="31750" name="Picture 7" descr="ANd9GcRM05kuTh8doZzGFlNQnWI-KklAT6RrGuyIznkLaZZy1VKUWjE-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53400" y="228600"/>
            <a:ext cx="76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381000"/>
            <a:ext cx="7772400" cy="17367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ru-RU" sz="2400" smtClean="0"/>
              <a:t>Заседание ученого совета Академии естественных наук </a:t>
            </a:r>
            <a:br>
              <a:rPr lang="ru-RU" sz="2400" smtClean="0"/>
            </a:br>
            <a:endParaRPr lang="ru-RU" sz="3200" smtClean="0">
              <a:solidFill>
                <a:schemeClr val="folHlink"/>
              </a:solidFill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733800"/>
            <a:ext cx="6781800" cy="17526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r>
              <a:rPr lang="ru-RU" smtClean="0"/>
              <a:t>Физики, биологи,</a:t>
            </a:r>
          </a:p>
          <a:p>
            <a:pPr algn="r" eaLnBrk="1" hangingPunct="1">
              <a:defRPr/>
            </a:pPr>
            <a:r>
              <a:rPr lang="ru-RU" smtClean="0"/>
              <a:t>химики, географы</a:t>
            </a:r>
          </a:p>
          <a:p>
            <a:pPr algn="r" eaLnBrk="1" hangingPunct="1">
              <a:defRPr/>
            </a:pPr>
            <a:r>
              <a:rPr lang="ru-RU" smtClean="0"/>
              <a:t>8 а класса</a:t>
            </a:r>
          </a:p>
        </p:txBody>
      </p:sp>
      <p:pic>
        <p:nvPicPr>
          <p:cNvPr id="5124" name="Picture 4" descr="ВОД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2895600"/>
            <a:ext cx="35052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1143000" y="1295400"/>
            <a:ext cx="77724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ru-RU" sz="3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Тема</a:t>
            </a:r>
            <a:br>
              <a:rPr lang="ru-RU" sz="3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ru-RU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«Вода – универсальное вещество»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0901">
                                            <p:txEl>
                                              <p:charRg st="5" end="3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6600"/>
                </a:solidFill>
              </a:rPr>
              <a:t>Плотность - еще одна уникальность воды.</a:t>
            </a:r>
            <a:r>
              <a:rPr lang="ru-RU" smtClean="0"/>
              <a:t> </a:t>
            </a:r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81000" y="1828800"/>
            <a:ext cx="8305800" cy="838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mtClean="0"/>
              <a:t>Максимальная плотность воды наблюдается при температуре </a:t>
            </a:r>
            <a:r>
              <a:rPr lang="ru-RU" smtClean="0">
                <a:solidFill>
                  <a:srgbClr val="FF6600"/>
                </a:solidFill>
              </a:rPr>
              <a:t>3,98 </a:t>
            </a:r>
            <a:r>
              <a:rPr lang="ru-RU" baseline="30000" smtClean="0">
                <a:solidFill>
                  <a:srgbClr val="FF6600"/>
                </a:solidFill>
              </a:rPr>
              <a:t>0</a:t>
            </a:r>
            <a:r>
              <a:rPr lang="ru-RU" smtClean="0">
                <a:solidFill>
                  <a:srgbClr val="FF6600"/>
                </a:solidFill>
              </a:rPr>
              <a:t>С</a:t>
            </a:r>
          </a:p>
        </p:txBody>
      </p:sp>
      <p:pic>
        <p:nvPicPr>
          <p:cNvPr id="58372" name="Рисунок 1" descr="http://www.pitanieplus.ru/files/voda/svoystva/Ro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6400" y="2895600"/>
            <a:ext cx="5791200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Rectangle 5"/>
          <p:cNvSpPr>
            <a:spLocks noChangeArrowheads="1"/>
          </p:cNvSpPr>
          <p:nvPr/>
        </p:nvSpPr>
        <p:spPr bwMode="auto">
          <a:xfrm rot="16200000">
            <a:off x="6992938" y="246062"/>
            <a:ext cx="195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физики</a:t>
            </a:r>
          </a:p>
        </p:txBody>
      </p:sp>
      <p:pic>
        <p:nvPicPr>
          <p:cNvPr id="32774" name="Picture 6" descr="ANd9GcRM05kuTh8doZzGFlNQnWI-KklAT6RrGuyIznkLaZZy1VKUWjE-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53400" y="228600"/>
            <a:ext cx="76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624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3796" name="Picture 5" descr="Image_07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381000"/>
            <a:ext cx="85344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04800"/>
            <a:ext cx="8686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rgbClr val="FF6600"/>
                </a:solidFill>
              </a:rPr>
              <a:t>Расширение воды при уменьшении температуры от +4 °С</a:t>
            </a:r>
            <a:r>
              <a:rPr lang="ru-RU" sz="4000" smtClean="0"/>
              <a:t> </a:t>
            </a:r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" y="182880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При замерзании объем воды резко увеличивается (примерно на 11%). </a:t>
            </a:r>
          </a:p>
        </p:txBody>
      </p:sp>
      <p:pic>
        <p:nvPicPr>
          <p:cNvPr id="59396" name="Picture 4" descr="Рис. 3. График зависимости объема воды от температуры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1600200" y="2971800"/>
            <a:ext cx="58674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Rectangle 5"/>
          <p:cNvSpPr>
            <a:spLocks noChangeArrowheads="1"/>
          </p:cNvSpPr>
          <p:nvPr/>
        </p:nvSpPr>
        <p:spPr bwMode="auto">
          <a:xfrm rot="16200000">
            <a:off x="6992938" y="246062"/>
            <a:ext cx="195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физики</a:t>
            </a:r>
          </a:p>
        </p:txBody>
      </p:sp>
      <p:pic>
        <p:nvPicPr>
          <p:cNvPr id="34822" name="Picture 6" descr="ANd9GcRM05kuTh8doZzGFlNQnWI-KklAT6RrGuyIznkLaZZy1VKUWjE-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53400" y="228600"/>
            <a:ext cx="76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FF6600"/>
                </a:solidFill>
              </a:rPr>
              <a:t>Из всех жидкостей у </a:t>
            </a:r>
            <a:br>
              <a:rPr lang="ru-RU" sz="4000" smtClean="0">
                <a:solidFill>
                  <a:srgbClr val="FF6600"/>
                </a:solidFill>
              </a:rPr>
            </a:br>
            <a:r>
              <a:rPr lang="ru-RU" sz="4000" smtClean="0">
                <a:solidFill>
                  <a:srgbClr val="FF6600"/>
                </a:solidFill>
              </a:rPr>
              <a:t>воды самое высокое поверхностное натяжение.</a:t>
            </a:r>
          </a:p>
        </p:txBody>
      </p:sp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981200"/>
            <a:ext cx="5029200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425" name="Rectangle 9"/>
          <p:cNvSpPr>
            <a:spLocks noChangeArrowheads="1"/>
          </p:cNvSpPr>
          <p:nvPr/>
        </p:nvSpPr>
        <p:spPr bwMode="auto">
          <a:xfrm rot="16200000">
            <a:off x="6992938" y="246062"/>
            <a:ext cx="195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физики</a:t>
            </a:r>
          </a:p>
        </p:txBody>
      </p:sp>
      <p:pic>
        <p:nvPicPr>
          <p:cNvPr id="35845" name="Picture 10" descr="ANd9GcRM05kuTh8doZzGFlNQnWI-KklAT6RrGuyIznkLaZZy1VKUWjE-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53400" y="228600"/>
            <a:ext cx="76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7" name="Picture 11" descr="Image1"/>
          <p:cNvPicPr>
            <a:picLocks noChangeAspect="1" noChangeArrowheads="1"/>
          </p:cNvPicPr>
          <p:nvPr>
            <p:ph type="body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828800" y="2286000"/>
            <a:ext cx="6096000" cy="3629025"/>
          </a:xfrm>
          <a:noFill/>
        </p:spPr>
      </p:pic>
      <p:pic>
        <p:nvPicPr>
          <p:cNvPr id="60428" name="Picture 12" descr="e62e2431-b873-4447-86b5-beb54c0776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38600" y="2971800"/>
            <a:ext cx="47625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6867" name="Picture 6" descr="примеры снимков кристаллов воды, полученных Масару Эмото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8800" y="228600"/>
            <a:ext cx="508952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1" name="Rectangle 7"/>
          <p:cNvSpPr>
            <a:spLocks noChangeArrowheads="1"/>
          </p:cNvSpPr>
          <p:nvPr/>
        </p:nvSpPr>
        <p:spPr bwMode="auto">
          <a:xfrm rot="16200000">
            <a:off x="6992938" y="246062"/>
            <a:ext cx="195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физики</a:t>
            </a:r>
          </a:p>
        </p:txBody>
      </p:sp>
      <p:pic>
        <p:nvPicPr>
          <p:cNvPr id="36869" name="Picture 8" descr="ANd9GcRM05kuTh8doZzGFlNQnWI-KklAT6RrGuyIznkLaZZy1VKUWjE-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53400" y="228600"/>
            <a:ext cx="76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4" name="Rectangle 10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rgbClr val="FF6600"/>
                </a:solidFill>
              </a:rPr>
              <a:t>Вода – носитель информации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bg1"/>
                </a:solidFill>
              </a:rPr>
              <a:t>Вопрос</a:t>
            </a:r>
            <a:r>
              <a:rPr lang="ru-RU" smtClean="0"/>
              <a:t> </a:t>
            </a:r>
          </a:p>
        </p:txBody>
      </p:sp>
      <p:sp>
        <p:nvSpPr>
          <p:cNvPr id="88068" name="Rectangle 4"/>
          <p:cNvSpPr>
            <a:spLocks noGrp="1" noRot="1" noChangeArrowheads="1"/>
          </p:cNvSpPr>
          <p:nvPr>
            <p:ph type="body" idx="1"/>
          </p:nvPr>
        </p:nvSpPr>
        <p:spPr>
          <a:xfrm>
            <a:off x="914400" y="2057400"/>
            <a:ext cx="8007350" cy="4191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Известно, что жизнь в прибрежных областях более комфортна, климат там более мягкий. Почему ? </a:t>
            </a: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 rot="16200000">
            <a:off x="6992938" y="246062"/>
            <a:ext cx="195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физики</a:t>
            </a:r>
          </a:p>
        </p:txBody>
      </p:sp>
      <p:pic>
        <p:nvPicPr>
          <p:cNvPr id="37893" name="Picture 8" descr="ANd9GcRM05kuTh8doZzGFlNQnWI-KklAT6RrGuyIznkLaZZy1VKUWjE-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53400" y="228600"/>
            <a:ext cx="76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0" descr="pure-wate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9200" y="38100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bg2"/>
                </a:solidFill>
              </a:rPr>
              <a:t>Ответ.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676400"/>
            <a:ext cx="8007350" cy="4191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Нагреваясь днем солнечной энергией, вода морей и океанов поглощает огромное количество тепла, поэтому рядом не так жарко. Остывая ночью, вода отдает его атмосфере, поэтому не так холодно. </a:t>
            </a:r>
          </a:p>
        </p:txBody>
      </p:sp>
      <p:pic>
        <p:nvPicPr>
          <p:cNvPr id="38916" name="Picture 5" descr="water2_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38800" y="417195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4" name="Rectangle 6"/>
          <p:cNvSpPr>
            <a:spLocks noChangeArrowheads="1"/>
          </p:cNvSpPr>
          <p:nvPr/>
        </p:nvSpPr>
        <p:spPr bwMode="auto">
          <a:xfrm rot="16200000">
            <a:off x="6992938" y="246062"/>
            <a:ext cx="195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физики</a:t>
            </a:r>
          </a:p>
        </p:txBody>
      </p:sp>
      <p:pic>
        <p:nvPicPr>
          <p:cNvPr id="38918" name="Picture 7" descr="ANd9GcRM05kuTh8doZzGFlNQnWI-KklAT6RrGuyIznkLaZZy1VKUWjE-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53400" y="228600"/>
            <a:ext cx="76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bg2"/>
                </a:solidFill>
              </a:rPr>
              <a:t>Практическое задание</a:t>
            </a:r>
          </a:p>
        </p:txBody>
      </p:sp>
      <p:sp>
        <p:nvSpPr>
          <p:cNvPr id="645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752600"/>
            <a:ext cx="8007350" cy="41910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Заполните схему о фазовых переходах.</a:t>
            </a:r>
          </a:p>
          <a:p>
            <a:pPr marL="609600" indent="-609600" eaLnBrk="1" hangingPunct="1">
              <a:defRPr/>
            </a:pPr>
            <a:r>
              <a:rPr 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Укажите силы, участвующие в процессе круговорота воды в природе.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 rot="16200000">
            <a:off x="6992938" y="246062"/>
            <a:ext cx="195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физики</a:t>
            </a:r>
          </a:p>
        </p:txBody>
      </p:sp>
      <p:pic>
        <p:nvPicPr>
          <p:cNvPr id="39941" name="Picture 5" descr="ANd9GcRM05kuTh8doZzGFlNQnWI-KklAT6RrGuyIznkLaZZy1VKUWjE-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53400" y="228600"/>
            <a:ext cx="76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2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4114800"/>
            <a:ext cx="4408488" cy="2438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4523" name="Picture 11"/>
          <p:cNvPicPr>
            <a:picLocks noChangeAspect="1" noChangeArrowheads="1"/>
          </p:cNvPicPr>
          <p:nvPr/>
        </p:nvPicPr>
        <p:blipFill>
          <a:blip r:embed="rId4" cstate="email"/>
          <a:srcRect l="8688" t="13979" r="2986" b="41293"/>
          <a:stretch>
            <a:fillRect/>
          </a:stretch>
        </p:blipFill>
        <p:spPr bwMode="auto">
          <a:xfrm>
            <a:off x="914400" y="3733800"/>
            <a:ext cx="4648200" cy="121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7010400" y="5715000"/>
            <a:ext cx="1066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rgbClr val="CC3016"/>
                </a:solidFill>
              </a:rPr>
              <a:t>Сила тяжести</a:t>
            </a:r>
          </a:p>
        </p:txBody>
      </p:sp>
      <p:sp>
        <p:nvSpPr>
          <p:cNvPr id="39945" name="Text Box 14"/>
          <p:cNvSpPr txBox="1">
            <a:spLocks noChangeArrowheads="1"/>
          </p:cNvSpPr>
          <p:nvPr/>
        </p:nvSpPr>
        <p:spPr bwMode="auto">
          <a:xfrm>
            <a:off x="1676400" y="41910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1524000" y="3886200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rgbClr val="CC3016"/>
                </a:solidFill>
              </a:rPr>
              <a:t>конденсация</a:t>
            </a:r>
          </a:p>
        </p:txBody>
      </p:sp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1600200" y="4572000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rgbClr val="CC3016"/>
                </a:solidFill>
              </a:rPr>
              <a:t>испарение</a:t>
            </a:r>
          </a:p>
        </p:txBody>
      </p:sp>
      <p:sp>
        <p:nvSpPr>
          <p:cNvPr id="64529" name="Text Box 17"/>
          <p:cNvSpPr txBox="1">
            <a:spLocks noChangeArrowheads="1"/>
          </p:cNvSpPr>
          <p:nvPr/>
        </p:nvSpPr>
        <p:spPr bwMode="auto">
          <a:xfrm>
            <a:off x="3352800" y="381000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rgbClr val="CC3016"/>
                </a:solidFill>
              </a:rPr>
              <a:t>кристаллизация</a:t>
            </a:r>
          </a:p>
        </p:txBody>
      </p:sp>
      <p:sp>
        <p:nvSpPr>
          <p:cNvPr id="64530" name="Text Box 18"/>
          <p:cNvSpPr txBox="1">
            <a:spLocks noChangeArrowheads="1"/>
          </p:cNvSpPr>
          <p:nvPr/>
        </p:nvSpPr>
        <p:spPr bwMode="auto">
          <a:xfrm>
            <a:off x="3429000" y="4648200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rgbClr val="CC3016"/>
                </a:solidFill>
              </a:rPr>
              <a:t>плавление</a:t>
            </a:r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914400" y="3200400"/>
            <a:ext cx="4648200" cy="7302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400">
                <a:solidFill>
                  <a:srgbClr val="0E0402"/>
                </a:solidFill>
              </a:rPr>
              <a:t>Укажите на схеме фазовые переходы</a:t>
            </a:r>
          </a:p>
          <a:p>
            <a:r>
              <a:rPr lang="ru-RU" sz="1400">
                <a:solidFill>
                  <a:srgbClr val="0E0402"/>
                </a:solidFill>
              </a:rPr>
              <a:t>( испарение, конденсация, плавление, кристаллизация)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4" grpId="0"/>
      <p:bldP spid="64527" grpId="0"/>
      <p:bldP spid="64528" grpId="0"/>
      <p:bldP spid="64529" grpId="0"/>
      <p:bldP spid="64530" grpId="0"/>
      <p:bldP spid="6453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228600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Вода — вещество привычное и необычное</a:t>
            </a:r>
            <a:r>
              <a:rPr lang="ru-RU" sz="4000" i="1" smtClean="0"/>
              <a:t>.</a:t>
            </a:r>
            <a:r>
              <a:rPr lang="ru-RU" smtClean="0"/>
              <a:t> </a:t>
            </a:r>
          </a:p>
        </p:txBody>
      </p:sp>
      <p:sp>
        <p:nvSpPr>
          <p:cNvPr id="655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i="1" smtClean="0"/>
              <a:t>Молярная масса воды – </a:t>
            </a:r>
            <a:r>
              <a:rPr lang="ru-RU" sz="3600" i="1" smtClean="0">
                <a:solidFill>
                  <a:srgbClr val="FF6600"/>
                </a:solidFill>
              </a:rPr>
              <a:t>18 г/моль.</a:t>
            </a:r>
            <a:r>
              <a:rPr lang="ru-RU" sz="3600" smtClean="0"/>
              <a:t> </a:t>
            </a:r>
          </a:p>
          <a:p>
            <a:pPr eaLnBrk="1" hangingPunct="1">
              <a:defRPr/>
            </a:pPr>
            <a:r>
              <a:rPr lang="ru-RU" sz="3600" smtClean="0"/>
              <a:t>Весовой состав воды выражается следующими числами: </a:t>
            </a:r>
            <a:r>
              <a:rPr lang="ru-RU" sz="3600" smtClean="0">
                <a:solidFill>
                  <a:srgbClr val="FF6600"/>
                </a:solidFill>
              </a:rPr>
              <a:t>11,11%</a:t>
            </a:r>
            <a:r>
              <a:rPr lang="ru-RU" sz="3600" smtClean="0"/>
              <a:t> водорода и 88,89% кислорода. </a:t>
            </a:r>
          </a:p>
          <a:p>
            <a:pPr eaLnBrk="1" hangingPunct="1">
              <a:defRPr/>
            </a:pPr>
            <a:r>
              <a:rPr lang="ru-RU" sz="3600" smtClean="0"/>
              <a:t>Отсюда простейшая формула воды будет </a:t>
            </a:r>
            <a:r>
              <a:rPr lang="ru-RU" sz="3600" smtClean="0">
                <a:solidFill>
                  <a:srgbClr val="FF6600"/>
                </a:solidFill>
              </a:rPr>
              <a:t>Н</a:t>
            </a:r>
            <a:r>
              <a:rPr lang="ru-RU" sz="3600" baseline="-25000" smtClean="0">
                <a:solidFill>
                  <a:srgbClr val="FF6600"/>
                </a:solidFill>
              </a:rPr>
              <a:t>2</a:t>
            </a:r>
            <a:r>
              <a:rPr lang="ru-RU" sz="3600" smtClean="0">
                <a:solidFill>
                  <a:srgbClr val="FF6600"/>
                </a:solidFill>
              </a:rPr>
              <a:t>О.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 rot="16200000">
            <a:off x="6992938" y="246062"/>
            <a:ext cx="195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химики</a:t>
            </a:r>
          </a:p>
        </p:txBody>
      </p:sp>
      <p:pic>
        <p:nvPicPr>
          <p:cNvPr id="40965" name="Picture 7" descr="view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29600" y="304800"/>
            <a:ext cx="7747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Молекула воды H</a:t>
            </a:r>
            <a:r>
              <a:rPr lang="ru-RU" baseline="-25000" smtClean="0"/>
              <a:t>2</a:t>
            </a:r>
            <a:r>
              <a:rPr lang="ru-RU" smtClean="0"/>
              <a:t>O </a:t>
            </a:r>
          </a:p>
        </p:txBody>
      </p:sp>
      <p:pic>
        <p:nvPicPr>
          <p:cNvPr id="41987" name="il_fi" descr="http://www.watermarket.ru/upload/images/2008_08_28/1.jpg"/>
          <p:cNvPicPr>
            <a:picLocks noChangeAspect="1" noChangeArrowheads="1"/>
          </p:cNvPicPr>
          <p:nvPr>
            <p:ph type="body" idx="1"/>
          </p:nvPr>
        </p:nvPicPr>
        <p:blipFill>
          <a:blip r:embed="rId2" r:link="rId3" cstate="email"/>
          <a:srcRect/>
          <a:stretch>
            <a:fillRect/>
          </a:stretch>
        </p:blipFill>
        <p:spPr>
          <a:xfrm>
            <a:off x="1600200" y="1524000"/>
            <a:ext cx="5715000" cy="5091113"/>
          </a:xfrm>
          <a:noFill/>
        </p:spPr>
      </p:pic>
      <p:sp>
        <p:nvSpPr>
          <p:cNvPr id="66565" name="Rectangle 5"/>
          <p:cNvSpPr>
            <a:spLocks noChangeArrowheads="1"/>
          </p:cNvSpPr>
          <p:nvPr/>
        </p:nvSpPr>
        <p:spPr bwMode="auto">
          <a:xfrm rot="16200000">
            <a:off x="6992938" y="246062"/>
            <a:ext cx="195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химики</a:t>
            </a:r>
          </a:p>
        </p:txBody>
      </p:sp>
      <p:pic>
        <p:nvPicPr>
          <p:cNvPr id="41989" name="Picture 6" descr="view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29600" y="304800"/>
            <a:ext cx="7747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smtClean="0"/>
              <a:t>Цель заседания:</a:t>
            </a:r>
            <a:r>
              <a:rPr lang="ru-RU" smtClean="0"/>
              <a:t> 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62400" y="1905000"/>
            <a:ext cx="4883150" cy="4191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Дать целостное представление о воде с точки зрения естественных наук (биологии, химии, физики, географии, экологии).</a:t>
            </a:r>
          </a:p>
        </p:txBody>
      </p:sp>
      <p:pic>
        <p:nvPicPr>
          <p:cNvPr id="6148" name="Picture 4" descr="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18288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203325" y="5980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Вода - самый сильный универсальный растворитель </a:t>
            </a:r>
          </a:p>
        </p:txBody>
      </p:sp>
      <p:sp>
        <p:nvSpPr>
          <p:cNvPr id="686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905000"/>
            <a:ext cx="4191000" cy="4191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В силу высокой полярности молекул воды вода является растворителем других полярных соединений, не имея себе равных.</a:t>
            </a: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 rot="16200000">
            <a:off x="6992938" y="246062"/>
            <a:ext cx="195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химики</a:t>
            </a:r>
          </a:p>
        </p:txBody>
      </p:sp>
      <p:pic>
        <p:nvPicPr>
          <p:cNvPr id="43013" name="Picture 7" descr="view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29600" y="304800"/>
            <a:ext cx="7747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8" descr="0008-008-Voda-rastvorite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1600200"/>
            <a:ext cx="4114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985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Тяжёлая вода D</a:t>
            </a:r>
            <a:r>
              <a:rPr lang="ru-RU" baseline="-25000" smtClean="0"/>
              <a:t>2</a:t>
            </a:r>
            <a:r>
              <a:rPr lang="ru-RU" smtClean="0"/>
              <a:t>O </a:t>
            </a:r>
          </a:p>
        </p:txBody>
      </p:sp>
      <p:sp>
        <p:nvSpPr>
          <p:cNvPr id="737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143000"/>
            <a:ext cx="8007350" cy="3200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smtClean="0">
                <a:solidFill>
                  <a:schemeClr val="folHlink"/>
                </a:solidFill>
              </a:rPr>
              <a:t>Тяжелая вода хуже растворяет соли, чем обыкновенная вода.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Тяжелая вода действует отрицательно на растительные и живые организмы.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>
                <a:solidFill>
                  <a:schemeClr val="folHlink"/>
                </a:solidFill>
              </a:rPr>
              <a:t>Тяжелая вода получила практическое применение в качестве замедлителя реакций в ядерных реакторах. 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800" smtClean="0">
              <a:solidFill>
                <a:schemeClr val="folHlink"/>
              </a:solidFill>
            </a:endParaRPr>
          </a:p>
        </p:txBody>
      </p:sp>
      <p:pic>
        <p:nvPicPr>
          <p:cNvPr id="73732" name="Picture 4" descr="http://www.o8ode.ru/image/moleg/moleg11.png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533400" y="4343400"/>
            <a:ext cx="7620000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Rectangle 5"/>
          <p:cNvSpPr>
            <a:spLocks noChangeArrowheads="1"/>
          </p:cNvSpPr>
          <p:nvPr/>
        </p:nvSpPr>
        <p:spPr bwMode="auto">
          <a:xfrm rot="16200000">
            <a:off x="6992938" y="246062"/>
            <a:ext cx="195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химики</a:t>
            </a:r>
          </a:p>
        </p:txBody>
      </p:sp>
      <p:pic>
        <p:nvPicPr>
          <p:cNvPr id="44038" name="Picture 6" descr="view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29600" y="304800"/>
            <a:ext cx="7747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Окисленная вода </a:t>
            </a:r>
            <a:r>
              <a:rPr lang="en-US" smtClean="0"/>
              <a:t>H</a:t>
            </a:r>
            <a:r>
              <a:rPr lang="ru-RU" baseline="-25000" smtClean="0"/>
              <a:t>2</a:t>
            </a:r>
            <a:r>
              <a:rPr lang="en-US" smtClean="0"/>
              <a:t>O</a:t>
            </a:r>
            <a:r>
              <a:rPr lang="ru-RU" baseline="-25000" smtClean="0"/>
              <a:t>2 </a:t>
            </a:r>
          </a:p>
        </p:txBody>
      </p:sp>
      <p:sp>
        <p:nvSpPr>
          <p:cNvPr id="706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447800"/>
            <a:ext cx="5867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mtClean="0">
                <a:solidFill>
                  <a:schemeClr val="folHlink"/>
                </a:solidFill>
              </a:rPr>
              <a:t>Вязкая жидкость без цвета и запаха, в полтора раза тяжелее воды.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Перекись водорода служит катализатором в синтезе пластмасс.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>
                <a:solidFill>
                  <a:schemeClr val="folHlink"/>
                </a:solidFill>
              </a:rPr>
              <a:t>Строители с ее помощью готовят пористый бетон,  врачи видят в ней отличие дезинфицирующее средство.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mtClean="0">
              <a:solidFill>
                <a:schemeClr val="folHlink"/>
              </a:solidFill>
            </a:endParaRPr>
          </a:p>
        </p:txBody>
      </p:sp>
      <p:pic>
        <p:nvPicPr>
          <p:cNvPr id="70663" name="Picture 7" descr="1117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9800" y="16764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4" name="Rectangle 8"/>
          <p:cNvSpPr>
            <a:spLocks noChangeArrowheads="1"/>
          </p:cNvSpPr>
          <p:nvPr/>
        </p:nvSpPr>
        <p:spPr bwMode="auto">
          <a:xfrm rot="16200000">
            <a:off x="6992938" y="246062"/>
            <a:ext cx="195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химики</a:t>
            </a:r>
          </a:p>
        </p:txBody>
      </p:sp>
      <p:pic>
        <p:nvPicPr>
          <p:cNvPr id="45062" name="Picture 9" descr="view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29600" y="304800"/>
            <a:ext cx="7747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0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Жесткая вода </a:t>
            </a:r>
          </a:p>
        </p:txBody>
      </p:sp>
      <p:sp>
        <p:nvSpPr>
          <p:cNvPr id="716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371600"/>
            <a:ext cx="5486400" cy="52578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folHlink"/>
                </a:solidFill>
              </a:rPr>
              <a:t>Вода, содержащая большое количество солей кальция и магния, называется </a:t>
            </a:r>
            <a:r>
              <a:rPr lang="ru-RU" b="1" smtClean="0">
                <a:solidFill>
                  <a:schemeClr val="folHlink"/>
                </a:solidFill>
              </a:rPr>
              <a:t>жесткой.</a:t>
            </a:r>
          </a:p>
          <a:p>
            <a:pPr eaLnBrk="1" hangingPunct="1">
              <a:defRPr/>
            </a:pPr>
            <a:r>
              <a:rPr lang="ru-RU" b="1" smtClean="0"/>
              <a:t>Жесткая вода</a:t>
            </a:r>
            <a:r>
              <a:rPr lang="ru-RU" smtClean="0"/>
              <a:t> дает мало пены с мылом. </a:t>
            </a:r>
          </a:p>
        </p:txBody>
      </p:sp>
      <p:pic>
        <p:nvPicPr>
          <p:cNvPr id="71687" name="Picture 7" descr="kadr-voda-0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38800" y="1447800"/>
            <a:ext cx="350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8" name="Rectangle 8"/>
          <p:cNvSpPr>
            <a:spLocks noChangeArrowheads="1"/>
          </p:cNvSpPr>
          <p:nvPr/>
        </p:nvSpPr>
        <p:spPr bwMode="auto">
          <a:xfrm rot="16200000">
            <a:off x="6992938" y="246062"/>
            <a:ext cx="195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химики</a:t>
            </a:r>
          </a:p>
        </p:txBody>
      </p:sp>
      <p:pic>
        <p:nvPicPr>
          <p:cNvPr id="46086" name="Picture 9" descr="view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29600" y="304800"/>
            <a:ext cx="7747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smtClean="0">
                <a:solidFill>
                  <a:schemeClr val="bg2"/>
                </a:solidFill>
              </a:rPr>
              <a:t>Вопрос.</a:t>
            </a:r>
          </a:p>
        </p:txBody>
      </p:sp>
      <p:sp>
        <p:nvSpPr>
          <p:cNvPr id="747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81200"/>
            <a:ext cx="7848600" cy="18288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 </a:t>
            </a:r>
            <a:r>
              <a:rPr lang="ru-RU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Персидский царь Кир во время военных походов хранил воду в серебряных кувшинах</a:t>
            </a: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36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  <a:r>
              <a:rPr lang="ru-RU" sz="36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pic>
        <p:nvPicPr>
          <p:cNvPr id="47108" name="Picture 7" descr="1326766901_polza-serebr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62600" y="3605213"/>
            <a:ext cx="3457575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0" name="Rectangle 8"/>
          <p:cNvSpPr>
            <a:spLocks noChangeArrowheads="1"/>
          </p:cNvSpPr>
          <p:nvPr/>
        </p:nvSpPr>
        <p:spPr bwMode="auto">
          <a:xfrm rot="16200000">
            <a:off x="6992938" y="246062"/>
            <a:ext cx="195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химики</a:t>
            </a:r>
          </a:p>
        </p:txBody>
      </p:sp>
      <p:pic>
        <p:nvPicPr>
          <p:cNvPr id="47110" name="Picture 9" descr="view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29600" y="304800"/>
            <a:ext cx="7747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228600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bg2"/>
                </a:solidFill>
              </a:rPr>
              <a:t>Ответ</a:t>
            </a:r>
          </a:p>
        </p:txBody>
      </p:sp>
      <p:sp>
        <p:nvSpPr>
          <p:cNvPr id="757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14600" y="152400"/>
            <a:ext cx="52578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i="1" smtClean="0"/>
              <a:t>Ионы серебра убивают микроорганизмы, и вода дольше не портится</a:t>
            </a:r>
            <a:r>
              <a:rPr lang="ru-RU" smtClean="0"/>
              <a:t> </a:t>
            </a:r>
          </a:p>
        </p:txBody>
      </p:sp>
      <p:pic>
        <p:nvPicPr>
          <p:cNvPr id="48132" name="Picture 5" descr="silve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38400" y="1828800"/>
            <a:ext cx="5257800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2" name="Rectangle 6"/>
          <p:cNvSpPr>
            <a:spLocks noChangeArrowheads="1"/>
          </p:cNvSpPr>
          <p:nvPr/>
        </p:nvSpPr>
        <p:spPr bwMode="auto">
          <a:xfrm rot="16200000">
            <a:off x="6992938" y="246062"/>
            <a:ext cx="195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химики</a:t>
            </a:r>
          </a:p>
        </p:txBody>
      </p:sp>
      <p:pic>
        <p:nvPicPr>
          <p:cNvPr id="48134" name="Picture 7" descr="view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29600" y="304800"/>
            <a:ext cx="7747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bg1"/>
                </a:solidFill>
              </a:rPr>
              <a:t>Практическое задание</a:t>
            </a:r>
          </a:p>
        </p:txBody>
      </p:sp>
      <p:sp>
        <p:nvSpPr>
          <p:cNvPr id="942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752600"/>
            <a:ext cx="8007350" cy="41910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Отметьте основные источники загрязнения воды </a:t>
            </a:r>
          </a:p>
          <a:p>
            <a:pPr marL="609600" indent="-609600" eaLnBrk="1" hangingPunct="1">
              <a:defRPr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Назовите основные способы очистки воды.</a:t>
            </a:r>
          </a:p>
          <a:p>
            <a:pPr marL="609600" indent="-609600" eaLnBrk="1" hangingPunct="1">
              <a:defRPr/>
            </a:pPr>
            <a:endParaRPr lang="ru-RU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 rot="16200000">
            <a:off x="6992938" y="246062"/>
            <a:ext cx="195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химики</a:t>
            </a:r>
          </a:p>
        </p:txBody>
      </p:sp>
      <p:pic>
        <p:nvPicPr>
          <p:cNvPr id="49157" name="Picture 5" descr="view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29600" y="304800"/>
            <a:ext cx="7747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5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19600" y="3352800"/>
            <a:ext cx="4343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6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90600" y="4724400"/>
            <a:ext cx="3352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1676400" y="5791200"/>
            <a:ext cx="22098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CC3016"/>
                </a:solidFill>
              </a:rPr>
              <a:t>Отстаивание 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rgbClr val="CC3016"/>
                </a:solidFill>
              </a:rPr>
              <a:t>Обеззараживание</a:t>
            </a:r>
          </a:p>
        </p:txBody>
      </p:sp>
      <p:pic>
        <p:nvPicPr>
          <p:cNvPr id="94218" name="Рисунок 20" descr="Рис. 7. Сброс отходов производства в водоем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14800" y="3429000"/>
            <a:ext cx="5029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4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4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4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4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4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4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3962400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Кроссворд</a:t>
            </a:r>
          </a:p>
        </p:txBody>
      </p:sp>
      <p:graphicFrame>
        <p:nvGraphicFramePr>
          <p:cNvPr id="103367" name="Group 3015"/>
          <p:cNvGraphicFramePr>
            <a:graphicFrameLocks noGrp="1"/>
          </p:cNvGraphicFramePr>
          <p:nvPr>
            <p:ph idx="1"/>
          </p:nvPr>
        </p:nvGraphicFramePr>
        <p:xfrm>
          <a:off x="838200" y="1905000"/>
          <a:ext cx="8007350" cy="4664079"/>
        </p:xfrm>
        <a:graphic>
          <a:graphicData uri="http://schemas.openxmlformats.org/drawingml/2006/table">
            <a:tbl>
              <a:tblPr/>
              <a:tblGrid>
                <a:gridCol w="471488"/>
                <a:gridCol w="469900"/>
                <a:gridCol w="471487"/>
                <a:gridCol w="471488"/>
                <a:gridCol w="471487"/>
                <a:gridCol w="469900"/>
                <a:gridCol w="471488"/>
                <a:gridCol w="471487"/>
                <a:gridCol w="469900"/>
                <a:gridCol w="471488"/>
                <a:gridCol w="471487"/>
                <a:gridCol w="469900"/>
                <a:gridCol w="471488"/>
                <a:gridCol w="471487"/>
                <a:gridCol w="471488"/>
                <a:gridCol w="469900"/>
                <a:gridCol w="471487"/>
              </a:tblGrid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040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040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040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040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040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040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040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01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01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01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01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01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01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01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01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01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040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01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01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01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01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01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01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01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01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01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040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E040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9363" name="Text Box 1059"/>
          <p:cNvSpPr txBox="1">
            <a:spLocks noChangeArrowheads="1"/>
          </p:cNvSpPr>
          <p:nvPr/>
        </p:nvSpPr>
        <p:spPr bwMode="auto">
          <a:xfrm>
            <a:off x="1828800" y="19812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CC3016"/>
                </a:solidFill>
              </a:rPr>
              <a:t>М   а    с   а   р    </a:t>
            </a:r>
            <a:r>
              <a:rPr lang="ru-RU" sz="2400" b="1">
                <a:solidFill>
                  <a:srgbClr val="CC3016"/>
                </a:solidFill>
              </a:rPr>
              <a:t>у</a:t>
            </a:r>
          </a:p>
        </p:txBody>
      </p:sp>
      <p:sp>
        <p:nvSpPr>
          <p:cNvPr id="99364" name="Rectangle 1060"/>
          <p:cNvSpPr>
            <a:spLocks noChangeArrowheads="1"/>
          </p:cNvSpPr>
          <p:nvPr/>
        </p:nvSpPr>
        <p:spPr bwMode="auto">
          <a:xfrm>
            <a:off x="4800600" y="304800"/>
            <a:ext cx="4191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eaLnBrk="0" hangingPunct="0"/>
            <a:r>
              <a:rPr lang="ru-RU" sz="2800"/>
              <a:t>2.Главный накопитель  солнечной энергии на планете.</a:t>
            </a:r>
          </a:p>
        </p:txBody>
      </p:sp>
      <p:sp>
        <p:nvSpPr>
          <p:cNvPr id="99366" name="Rectangle 1062"/>
          <p:cNvSpPr>
            <a:spLocks noChangeArrowheads="1"/>
          </p:cNvSpPr>
          <p:nvPr/>
        </p:nvSpPr>
        <p:spPr bwMode="auto">
          <a:xfrm>
            <a:off x="4648200" y="152400"/>
            <a:ext cx="39624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AutoNum type="arabicPeriod"/>
            </a:pPr>
            <a:r>
              <a:rPr lang="ru-RU" sz="2400"/>
              <a:t>Японский исследователь , приводил удивительные доказательства информационных свойств воды.</a:t>
            </a:r>
          </a:p>
          <a:p>
            <a:pPr eaLnBrk="0" hangingPunct="0"/>
            <a:endParaRPr lang="ru-RU" sz="2400"/>
          </a:p>
        </p:txBody>
      </p:sp>
      <p:sp>
        <p:nvSpPr>
          <p:cNvPr id="99368" name="Text Box 1064"/>
          <p:cNvSpPr txBox="1">
            <a:spLocks noChangeArrowheads="1"/>
          </p:cNvSpPr>
          <p:nvPr/>
        </p:nvSpPr>
        <p:spPr bwMode="auto">
          <a:xfrm>
            <a:off x="4724400" y="152400"/>
            <a:ext cx="4191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400"/>
              <a:t>3.   Оболочка , образуемая водными объектами  на поверхности планеты. </a:t>
            </a:r>
          </a:p>
        </p:txBody>
      </p:sp>
      <p:sp>
        <p:nvSpPr>
          <p:cNvPr id="99369" name="Text Box 1065"/>
          <p:cNvSpPr txBox="1">
            <a:spLocks noChangeArrowheads="1"/>
          </p:cNvSpPr>
          <p:nvPr/>
        </p:nvSpPr>
        <p:spPr bwMode="auto">
          <a:xfrm>
            <a:off x="4724400" y="228600"/>
            <a:ext cx="3581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4.Последствия потери воды организмом </a:t>
            </a:r>
          </a:p>
        </p:txBody>
      </p:sp>
      <p:sp>
        <p:nvSpPr>
          <p:cNvPr id="99370" name="Text Box 1066"/>
          <p:cNvSpPr txBox="1">
            <a:spLocks noChangeArrowheads="1"/>
          </p:cNvSpPr>
          <p:nvPr/>
        </p:nvSpPr>
        <p:spPr bwMode="auto">
          <a:xfrm>
            <a:off x="4724400" y="304800"/>
            <a:ext cx="3581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400"/>
              <a:t>5.Парообразование  с  поверхности жидкости.</a:t>
            </a:r>
          </a:p>
        </p:txBody>
      </p:sp>
      <p:sp>
        <p:nvSpPr>
          <p:cNvPr id="99371" name="Text Box 1067"/>
          <p:cNvSpPr txBox="1">
            <a:spLocks noChangeArrowheads="1"/>
          </p:cNvSpPr>
          <p:nvPr/>
        </p:nvSpPr>
        <p:spPr bwMode="auto">
          <a:xfrm>
            <a:off x="4572000" y="228600"/>
            <a:ext cx="3886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/>
              <a:t>6.</a:t>
            </a:r>
            <a:r>
              <a:rPr lang="ru-RU" sz="2400"/>
              <a:t> По своему составу морская вода очень схожа с соляным составом этой жидкости.</a:t>
            </a:r>
          </a:p>
        </p:txBody>
      </p:sp>
      <p:sp>
        <p:nvSpPr>
          <p:cNvPr id="99372" name="Text Box 1068"/>
          <p:cNvSpPr txBox="1">
            <a:spLocks noChangeArrowheads="1"/>
          </p:cNvSpPr>
          <p:nvPr/>
        </p:nvSpPr>
        <p:spPr bwMode="auto">
          <a:xfrm>
            <a:off x="4724400" y="304800"/>
            <a:ext cx="2895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400"/>
              <a:t>7.Универсальная химическая роль воды .</a:t>
            </a:r>
          </a:p>
        </p:txBody>
      </p:sp>
      <p:sp>
        <p:nvSpPr>
          <p:cNvPr id="99373" name="Text Box 1069"/>
          <p:cNvSpPr txBox="1">
            <a:spLocks noChangeArrowheads="1"/>
          </p:cNvSpPr>
          <p:nvPr/>
        </p:nvSpPr>
        <p:spPr bwMode="auto">
          <a:xfrm>
            <a:off x="4648200" y="304800"/>
            <a:ext cx="4648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400"/>
              <a:t>   8.Явление, при котором  молекулы воды сильнее притягиваются к молекулам твердого тела чем друг к другу.</a:t>
            </a:r>
          </a:p>
        </p:txBody>
      </p:sp>
      <p:sp>
        <p:nvSpPr>
          <p:cNvPr id="99374" name="Text Box 1070"/>
          <p:cNvSpPr txBox="1">
            <a:spLocks noChangeArrowheads="1"/>
          </p:cNvSpPr>
          <p:nvPr/>
        </p:nvSpPr>
        <p:spPr bwMode="auto">
          <a:xfrm>
            <a:off x="4343400" y="304800"/>
            <a:ext cx="48006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/>
              <a:t>   </a:t>
            </a:r>
            <a:r>
              <a:rPr lang="ru-RU" sz="2400"/>
              <a:t>9.Какая физическая величина для воды достигает максимального значения при температуре 3,98 0С,а  при дальнейшем охлаждении воды начинает уменьшаться.</a:t>
            </a:r>
          </a:p>
        </p:txBody>
      </p:sp>
      <p:sp>
        <p:nvSpPr>
          <p:cNvPr id="99375" name="Text Box 1071"/>
          <p:cNvSpPr txBox="1">
            <a:spLocks noChangeArrowheads="1"/>
          </p:cNvSpPr>
          <p:nvPr/>
        </p:nvSpPr>
        <p:spPr bwMode="auto">
          <a:xfrm>
            <a:off x="2286000" y="24384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CC3016"/>
                </a:solidFill>
              </a:rPr>
              <a:t>О    к   е   а   </a:t>
            </a:r>
            <a:r>
              <a:rPr lang="ru-RU" sz="2400" b="1">
                <a:solidFill>
                  <a:srgbClr val="CC3016"/>
                </a:solidFill>
              </a:rPr>
              <a:t> н</a:t>
            </a:r>
            <a:r>
              <a:rPr lang="ru-RU" sz="2400">
                <a:solidFill>
                  <a:srgbClr val="CC3016"/>
                </a:solidFill>
              </a:rPr>
              <a:t> </a:t>
            </a:r>
          </a:p>
        </p:txBody>
      </p:sp>
      <p:sp>
        <p:nvSpPr>
          <p:cNvPr id="99376" name="Text Box 1072"/>
          <p:cNvSpPr txBox="1">
            <a:spLocks noChangeArrowheads="1"/>
          </p:cNvSpPr>
          <p:nvPr/>
        </p:nvSpPr>
        <p:spPr bwMode="auto">
          <a:xfrm>
            <a:off x="3733800" y="29718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CC3016"/>
                </a:solidFill>
              </a:rPr>
              <a:t>Г    </a:t>
            </a:r>
            <a:r>
              <a:rPr lang="ru-RU" sz="2400" b="1">
                <a:solidFill>
                  <a:srgbClr val="CC3016"/>
                </a:solidFill>
              </a:rPr>
              <a:t>и</a:t>
            </a:r>
            <a:r>
              <a:rPr lang="ru-RU" sz="2400">
                <a:solidFill>
                  <a:srgbClr val="CC3016"/>
                </a:solidFill>
              </a:rPr>
              <a:t>   д    р   о   с    ф   е   р    а </a:t>
            </a:r>
          </a:p>
        </p:txBody>
      </p:sp>
      <p:sp>
        <p:nvSpPr>
          <p:cNvPr id="99377" name="Text Box 1073"/>
          <p:cNvSpPr txBox="1">
            <a:spLocks noChangeArrowheads="1"/>
          </p:cNvSpPr>
          <p:nvPr/>
        </p:nvSpPr>
        <p:spPr bwMode="auto">
          <a:xfrm>
            <a:off x="2286000" y="35052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CC3016"/>
                </a:solidFill>
              </a:rPr>
              <a:t>О    б   е   з    </a:t>
            </a:r>
            <a:r>
              <a:rPr lang="ru-RU" sz="2400" b="1">
                <a:solidFill>
                  <a:srgbClr val="CC3016"/>
                </a:solidFill>
              </a:rPr>
              <a:t>в</a:t>
            </a:r>
            <a:r>
              <a:rPr lang="ru-RU" sz="2400">
                <a:solidFill>
                  <a:srgbClr val="CC3016"/>
                </a:solidFill>
              </a:rPr>
              <a:t>    о   ж   и    в    а  н    и    е </a:t>
            </a:r>
          </a:p>
        </p:txBody>
      </p:sp>
      <p:sp>
        <p:nvSpPr>
          <p:cNvPr id="103362" name="Text Box 3010"/>
          <p:cNvSpPr txBox="1">
            <a:spLocks noChangeArrowheads="1"/>
          </p:cNvSpPr>
          <p:nvPr/>
        </p:nvSpPr>
        <p:spPr bwMode="auto">
          <a:xfrm>
            <a:off x="1905000" y="40386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CC3016"/>
                </a:solidFill>
              </a:rPr>
              <a:t>И   с   п    а   р   </a:t>
            </a:r>
            <a:r>
              <a:rPr lang="ru-RU" sz="2400" b="1">
                <a:solidFill>
                  <a:srgbClr val="CC3016"/>
                </a:solidFill>
              </a:rPr>
              <a:t> е</a:t>
            </a:r>
            <a:r>
              <a:rPr lang="ru-RU" sz="2400">
                <a:solidFill>
                  <a:srgbClr val="CC3016"/>
                </a:solidFill>
              </a:rPr>
              <a:t>   н    и   е </a:t>
            </a:r>
          </a:p>
        </p:txBody>
      </p:sp>
      <p:sp>
        <p:nvSpPr>
          <p:cNvPr id="103363" name="Text Box 3011"/>
          <p:cNvSpPr txBox="1">
            <a:spLocks noChangeArrowheads="1"/>
          </p:cNvSpPr>
          <p:nvPr/>
        </p:nvSpPr>
        <p:spPr bwMode="auto">
          <a:xfrm>
            <a:off x="3657600" y="44958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CC3016"/>
                </a:solidFill>
              </a:rPr>
              <a:t>К    </a:t>
            </a:r>
            <a:r>
              <a:rPr lang="ru-RU" sz="2400" b="1">
                <a:solidFill>
                  <a:srgbClr val="CC3016"/>
                </a:solidFill>
              </a:rPr>
              <a:t>р</a:t>
            </a:r>
            <a:r>
              <a:rPr lang="ru-RU" sz="2400">
                <a:solidFill>
                  <a:srgbClr val="CC3016"/>
                </a:solidFill>
              </a:rPr>
              <a:t>   о    в   ь </a:t>
            </a:r>
          </a:p>
        </p:txBody>
      </p:sp>
      <p:sp>
        <p:nvSpPr>
          <p:cNvPr id="103364" name="Text Box 3012"/>
          <p:cNvSpPr txBox="1">
            <a:spLocks noChangeArrowheads="1"/>
          </p:cNvSpPr>
          <p:nvPr/>
        </p:nvSpPr>
        <p:spPr bwMode="auto">
          <a:xfrm>
            <a:off x="3276600" y="5105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CC3016"/>
                </a:solidFill>
              </a:rPr>
              <a:t>Р   а   </a:t>
            </a:r>
            <a:r>
              <a:rPr lang="ru-RU" sz="2400" b="1">
                <a:solidFill>
                  <a:srgbClr val="CC3016"/>
                </a:solidFill>
              </a:rPr>
              <a:t> с</a:t>
            </a:r>
            <a:r>
              <a:rPr lang="ru-RU" sz="2400">
                <a:solidFill>
                  <a:srgbClr val="CC3016"/>
                </a:solidFill>
              </a:rPr>
              <a:t>   т    в   о    р    и    т   е   л    ь </a:t>
            </a:r>
          </a:p>
        </p:txBody>
      </p:sp>
      <p:sp>
        <p:nvSpPr>
          <p:cNvPr id="103366" name="Text Box 3014"/>
          <p:cNvSpPr txBox="1">
            <a:spLocks noChangeArrowheads="1"/>
          </p:cNvSpPr>
          <p:nvPr/>
        </p:nvSpPr>
        <p:spPr bwMode="auto">
          <a:xfrm>
            <a:off x="3276600" y="55626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CC3016"/>
                </a:solidFill>
              </a:rPr>
              <a:t>С   м   </a:t>
            </a:r>
            <a:r>
              <a:rPr lang="ru-RU" sz="2400" b="1">
                <a:solidFill>
                  <a:srgbClr val="CC3016"/>
                </a:solidFill>
              </a:rPr>
              <a:t>а</a:t>
            </a:r>
            <a:r>
              <a:rPr lang="ru-RU" sz="2400">
                <a:solidFill>
                  <a:srgbClr val="CC3016"/>
                </a:solidFill>
              </a:rPr>
              <a:t>   ч    и   в     а   н   и    е</a:t>
            </a:r>
            <a:r>
              <a:rPr lang="ru-RU">
                <a:solidFill>
                  <a:srgbClr val="CC3016"/>
                </a:solidFill>
              </a:rPr>
              <a:t> </a:t>
            </a:r>
          </a:p>
        </p:txBody>
      </p:sp>
      <p:sp>
        <p:nvSpPr>
          <p:cNvPr id="103368" name="Text Box 3016"/>
          <p:cNvSpPr txBox="1">
            <a:spLocks noChangeArrowheads="1"/>
          </p:cNvSpPr>
          <p:nvPr/>
        </p:nvSpPr>
        <p:spPr bwMode="auto">
          <a:xfrm>
            <a:off x="3810000" y="60960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CC3016"/>
                </a:solidFill>
              </a:rPr>
              <a:t>П  </a:t>
            </a:r>
            <a:r>
              <a:rPr lang="ru-RU" sz="2400" b="1">
                <a:solidFill>
                  <a:srgbClr val="CC3016"/>
                </a:solidFill>
              </a:rPr>
              <a:t>л</a:t>
            </a:r>
            <a:r>
              <a:rPr lang="ru-RU" sz="2400">
                <a:solidFill>
                  <a:srgbClr val="CC3016"/>
                </a:solidFill>
              </a:rPr>
              <a:t>   о    т   н    о     с   т   ь.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9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9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9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9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9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99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9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9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9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9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99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99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9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9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9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9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99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99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9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9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0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99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9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9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3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3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10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99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9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9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3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3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10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99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9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9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3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3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10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99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9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9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03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03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10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99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63" grpId="0"/>
      <p:bldP spid="99368" grpId="0" build="allAtOnce"/>
      <p:bldP spid="99370" grpId="0"/>
      <p:bldP spid="99370" grpId="1"/>
      <p:bldP spid="99371" grpId="0"/>
      <p:bldP spid="99371" grpId="1"/>
      <p:bldP spid="99372" grpId="0"/>
      <p:bldP spid="99372" grpId="1"/>
      <p:bldP spid="99373" grpId="0"/>
      <p:bldP spid="99373" grpId="1"/>
      <p:bldP spid="99374" grpId="0"/>
      <p:bldP spid="99374" grpId="1"/>
      <p:bldP spid="99375" grpId="0"/>
      <p:bldP spid="99376" grpId="0"/>
      <p:bldP spid="99377" grpId="0"/>
      <p:bldP spid="103362" grpId="0"/>
      <p:bldP spid="103363" grpId="0"/>
      <p:bldP spid="103364" grpId="0"/>
      <p:bldP spid="103366" grpId="0"/>
      <p:bldP spid="10336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8825" y="152400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CC3016"/>
                </a:solidFill>
              </a:rPr>
              <a:t>Выводы</a:t>
            </a:r>
          </a:p>
        </p:txBody>
      </p:sp>
      <p:sp>
        <p:nvSpPr>
          <p:cNvPr id="768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0" y="1905000"/>
            <a:ext cx="44196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b="1" smtClean="0">
                <a:solidFill>
                  <a:schemeClr val="folHlink"/>
                </a:solidFill>
              </a:rPr>
              <a:t>Вода</a:t>
            </a:r>
            <a:r>
              <a:rPr lang="ru-RU" sz="2800" smtClean="0">
                <a:solidFill>
                  <a:schemeClr val="folHlink"/>
                </a:solidFill>
              </a:rPr>
              <a:t> - самое уникальное и универсальное вещество на Земле.</a:t>
            </a:r>
            <a:r>
              <a:rPr lang="ru-RU" sz="280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Без воды не может существовать ни один живой организм и не могут протекать ни какие биологические, химические реакции и технологические процессы. </a:t>
            </a:r>
          </a:p>
        </p:txBody>
      </p:sp>
      <p:pic>
        <p:nvPicPr>
          <p:cNvPr id="76804" name="Picture 4" descr="Питьевая-водв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1905000"/>
            <a:ext cx="36576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i="1" smtClean="0">
                <a:solidFill>
                  <a:srgbClr val="CC3016"/>
                </a:solidFill>
              </a:rPr>
              <a:t>Путин Владимир Владимирович :</a:t>
            </a:r>
          </a:p>
        </p:txBody>
      </p:sp>
      <p:sp>
        <p:nvSpPr>
          <p:cNvPr id="952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651250" y="1905000"/>
            <a:ext cx="549275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i="1" smtClean="0">
                <a:solidFill>
                  <a:schemeClr val="folHlink"/>
                </a:solidFill>
              </a:rPr>
              <a:t>«</a:t>
            </a:r>
            <a:r>
              <a:rPr lang="ru-RU" smtClean="0">
                <a:solidFill>
                  <a:schemeClr val="folHlink"/>
                </a:solidFill>
              </a:rPr>
              <a:t>Фактически вода встала в один ряд с такими ключевыми ресурсами, как нефть, газ, металлы.»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mtClean="0"/>
          </a:p>
        </p:txBody>
      </p:sp>
      <p:pic>
        <p:nvPicPr>
          <p:cNvPr id="95237" name="Picture 5" descr="3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1981200"/>
            <a:ext cx="29527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4038600" y="4630738"/>
            <a:ext cx="4953000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Давайте уважать, ценить и беречь воду - одну из главных основ нашей жизни, универсальную составляющую мироздания.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Задачи заседания: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343400" y="1447800"/>
            <a:ext cx="4419600" cy="44196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Рассмотреть воду как уникальное природное соединение, активную среду жизни; </a:t>
            </a:r>
          </a:p>
          <a:p>
            <a:pPr eaLnBrk="1" hangingPunct="1">
              <a:defRPr/>
            </a:pPr>
            <a:r>
              <a:rPr lang="ru-RU" sz="2800" smtClean="0">
                <a:solidFill>
                  <a:schemeClr val="folHlink"/>
                </a:solidFill>
              </a:rPr>
              <a:t>Повторить основные физические и химические свойства воды;</a:t>
            </a:r>
          </a:p>
          <a:p>
            <a:pPr eaLnBrk="1" hangingPunct="1">
              <a:defRPr/>
            </a:pPr>
            <a:r>
              <a:rPr lang="ru-RU" sz="2800" smtClean="0"/>
              <a:t>Оценить роль воды в жизни растений, животных и человека. </a:t>
            </a:r>
          </a:p>
        </p:txBody>
      </p:sp>
      <p:pic>
        <p:nvPicPr>
          <p:cNvPr id="7172" name="Picture 4" descr="130315128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18288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609600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/>
              <a:t>Спасибо за внимание.</a:t>
            </a:r>
          </a:p>
        </p:txBody>
      </p:sp>
      <p:pic>
        <p:nvPicPr>
          <p:cNvPr id="53251" name="Picture 5" descr="130315128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0400" y="23622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44525" y="2667000"/>
            <a:ext cx="8007350" cy="4191000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/>
              <a:t>Использованные материалы</a:t>
            </a:r>
          </a:p>
        </p:txBody>
      </p:sp>
      <p:sp>
        <p:nvSpPr>
          <p:cNvPr id="1054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1200" smtClean="0"/>
              <a:t>Бурштейн Л.М. Обыкновенное чудо -  вода. – М.: Детский экологический центр, 1997.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1200" smtClean="0"/>
              <a:t>Горский Н. Вода - чудо природы. - М.: Наука, 1962г 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1200" smtClean="0"/>
              <a:t>Гузей Л.С. и др.   Химия. 8 класс. – М.: Дрофа, 2003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1200" smtClean="0"/>
              <a:t>Журнал "Природа" . Издательство</a:t>
            </a:r>
            <a:r>
              <a:rPr lang="ru-RU" sz="1200" b="1" smtClean="0"/>
              <a:t>:</a:t>
            </a:r>
            <a:r>
              <a:rPr lang="ru-RU" sz="1200" smtClean="0"/>
              <a:t> «Наука» , 1976 г. 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1200" smtClean="0"/>
              <a:t>Масару Эмото. Послания воды - М.: София, 2005г. 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1200" smtClean="0"/>
              <a:t>Курганов А.М., Федоров Н.Ф. Гидравлические расчеты систем водоснабжения и водоотведения: Справочник. 1986 г.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1200" smtClean="0"/>
              <a:t>Петрянов И.В. Самое необыкновенное вещество в мире – М.: Педагогика, 1995.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1200" smtClean="0"/>
              <a:t>Синюков В.В. Вода известная и неизвестная. - М.: Знание, 1987г 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1200" smtClean="0"/>
              <a:t>Трохан А.М. "Таинственный мир, в котором мы живем"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1200" smtClean="0">
                <a:hlinkClick r:id="rId2"/>
              </a:rPr>
              <a:t>http://festival.1september.ru/articles/210721/</a:t>
            </a:r>
            <a:endParaRPr lang="ru-RU" sz="1200" smtClean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1200" smtClean="0"/>
              <a:t>http://ru.wikipedia.org/wiki/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1200" smtClean="0">
                <a:hlinkClick r:id="rId3"/>
              </a:rPr>
              <a:t>http://www.odnavoda.ru/txt.php?id=145</a:t>
            </a:r>
            <a:endParaRPr lang="ru-RU" sz="1200" smtClean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1200" smtClean="0">
                <a:hlinkClick r:id="rId4"/>
              </a:rPr>
              <a:t>http</a:t>
            </a:r>
            <a:r>
              <a:rPr lang="ru-RU" sz="1200" smtClean="0">
                <a:hlinkClick r:id="rId4"/>
              </a:rPr>
              <a:t>://</a:t>
            </a:r>
            <a:r>
              <a:rPr lang="en-US" sz="1200" smtClean="0">
                <a:hlinkClick r:id="rId4"/>
              </a:rPr>
              <a:t>www</a:t>
            </a:r>
            <a:r>
              <a:rPr lang="ru-RU" sz="1200" smtClean="0">
                <a:hlinkClick r:id="rId4"/>
              </a:rPr>
              <a:t>.</a:t>
            </a:r>
            <a:r>
              <a:rPr lang="en-US" sz="1200" smtClean="0">
                <a:hlinkClick r:id="rId4"/>
              </a:rPr>
              <a:t>aspkz</a:t>
            </a:r>
            <a:r>
              <a:rPr lang="ru-RU" sz="1200" smtClean="0">
                <a:hlinkClick r:id="rId4"/>
              </a:rPr>
              <a:t>.</a:t>
            </a:r>
            <a:r>
              <a:rPr lang="en-US" sz="1200" smtClean="0">
                <a:hlinkClick r:id="rId4"/>
              </a:rPr>
              <a:t>freenet</a:t>
            </a:r>
            <a:r>
              <a:rPr lang="ru-RU" sz="1200" smtClean="0">
                <a:hlinkClick r:id="rId4"/>
              </a:rPr>
              <a:t>.</a:t>
            </a:r>
            <a:r>
              <a:rPr lang="en-US" sz="1200" smtClean="0">
                <a:hlinkClick r:id="rId4"/>
              </a:rPr>
              <a:t>kz</a:t>
            </a:r>
            <a:r>
              <a:rPr lang="ru-RU" sz="1200" smtClean="0">
                <a:hlinkClick r:id="rId4"/>
              </a:rPr>
              <a:t>/</a:t>
            </a:r>
            <a:r>
              <a:rPr lang="en-US" sz="1200" smtClean="0">
                <a:hlinkClick r:id="rId4"/>
              </a:rPr>
              <a:t>memory</a:t>
            </a:r>
            <a:r>
              <a:rPr lang="ru-RU" sz="1200" smtClean="0">
                <a:hlinkClick r:id="rId4"/>
              </a:rPr>
              <a:t>.</a:t>
            </a:r>
            <a:r>
              <a:rPr lang="en-US" sz="1200" smtClean="0">
                <a:hlinkClick r:id="rId4"/>
              </a:rPr>
              <a:t>html</a:t>
            </a:r>
            <a:r>
              <a:rPr lang="ru-RU" sz="1200" smtClean="0"/>
              <a:t>.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1200" smtClean="0"/>
              <a:t>www.zivert.ru/about/docs/trohan_book/g5.php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1200" smtClean="0"/>
              <a:t>http://www.google.ru/search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1200" smtClean="0"/>
              <a:t>http://www.npl-rez.ru/litra-3/voda_2.php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ru-RU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План заседания: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191000" y="1905000"/>
            <a:ext cx="4654550" cy="4191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Выступления ученых групп.</a:t>
            </a:r>
          </a:p>
          <a:p>
            <a:pPr eaLnBrk="1" hangingPunct="1">
              <a:defRPr/>
            </a:pPr>
            <a:r>
              <a:rPr lang="ru-RU" smtClean="0">
                <a:solidFill>
                  <a:schemeClr val="folHlink"/>
                </a:solidFill>
              </a:rPr>
              <a:t>Ответы на вопросы.</a:t>
            </a:r>
          </a:p>
          <a:p>
            <a:pPr eaLnBrk="1" hangingPunct="1">
              <a:defRPr/>
            </a:pPr>
            <a:r>
              <a:rPr lang="ru-RU" smtClean="0"/>
              <a:t>Заполнение практических карт.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  <p:pic>
        <p:nvPicPr>
          <p:cNvPr id="8196" name="Picture 4" descr="930bffe1-e5e8-414c-8108-5999bc44867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1828800"/>
            <a:ext cx="3048000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Актуальность темы.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953000" y="1828800"/>
            <a:ext cx="4191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b="1" smtClean="0"/>
              <a:t>Вода</a:t>
            </a:r>
            <a:r>
              <a:rPr lang="ru-RU" smtClean="0"/>
              <a:t> - самое уникальное и универсальное вещество на Земле.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>
                <a:solidFill>
                  <a:schemeClr val="folHlink"/>
                </a:solidFill>
              </a:rPr>
              <a:t>Одно из самых распространенных соединений в природе, </a:t>
            </a:r>
          </a:p>
        </p:txBody>
      </p:sp>
      <p:pic>
        <p:nvPicPr>
          <p:cNvPr id="9220" name="Picture 4" descr="sky-and-wate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1828800"/>
            <a:ext cx="3276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152400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rgbClr val="0066FF"/>
                </a:solidFill>
              </a:rPr>
              <a:t/>
            </a:r>
            <a:br>
              <a:rPr lang="ru-RU" sz="3200" smtClean="0">
                <a:solidFill>
                  <a:srgbClr val="0066FF"/>
                </a:solidFill>
              </a:rPr>
            </a:br>
            <a:r>
              <a:rPr lang="ru-RU" sz="4000" smtClean="0">
                <a:solidFill>
                  <a:srgbClr val="66CCFF"/>
                </a:solidFill>
              </a:rPr>
              <a:t>«Вода – самое распространенное на Земле вещество».</a:t>
            </a:r>
            <a:r>
              <a:rPr lang="ru-RU" sz="4000" smtClean="0"/>
              <a:t> </a:t>
            </a:r>
          </a:p>
        </p:txBody>
      </p:sp>
      <p:sp>
        <p:nvSpPr>
          <p:cNvPr id="28677" name="PubPieSlice"/>
          <p:cNvSpPr>
            <a:spLocks noEditPoints="1" noChangeArrowheads="1"/>
          </p:cNvSpPr>
          <p:nvPr/>
        </p:nvSpPr>
        <p:spPr bwMode="auto">
          <a:xfrm>
            <a:off x="2743200" y="2286000"/>
            <a:ext cx="3886200" cy="3962400"/>
          </a:xfrm>
          <a:custGeom>
            <a:avLst/>
            <a:gdLst>
              <a:gd name="T0" fmla="*/ 349563690 w 21600"/>
              <a:gd name="T1" fmla="*/ 0 h 21600"/>
              <a:gd name="T2" fmla="*/ 349596075 w 21600"/>
              <a:gd name="T3" fmla="*/ 363440133 h 21600"/>
              <a:gd name="T4" fmla="*/ 699192150 w 21600"/>
              <a:gd name="T5" fmla="*/ 363440133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10799" y="0"/>
                </a:moveTo>
                <a:cubicBezTo>
                  <a:pt x="4834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lnTo>
                  <a:pt x="10800" y="10800"/>
                </a:lnTo>
                <a:lnTo>
                  <a:pt x="10799" y="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800600" y="25146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суша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810000" y="44958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0066FF"/>
                </a:solidFill>
              </a:rPr>
              <a:t>вода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4038600" y="510540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0066FF"/>
                </a:solidFill>
              </a:rPr>
              <a:t>3/4</a:t>
            </a:r>
          </a:p>
        </p:txBody>
      </p:sp>
      <p:sp>
        <p:nvSpPr>
          <p:cNvPr id="10247" name="Line 9"/>
          <p:cNvSpPr>
            <a:spLocks noChangeShapeType="1"/>
          </p:cNvSpPr>
          <p:nvPr/>
        </p:nvSpPr>
        <p:spPr bwMode="auto">
          <a:xfrm>
            <a:off x="4787900" y="37163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5029200" y="3200400"/>
            <a:ext cx="129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1/4</a:t>
            </a: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 rot="16200000">
            <a:off x="6992938" y="398462"/>
            <a:ext cx="195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Географы:</a:t>
            </a:r>
          </a:p>
        </p:txBody>
      </p:sp>
      <p:pic>
        <p:nvPicPr>
          <p:cNvPr id="10250" name="Picture 15" descr="PH01046J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29600" y="228600"/>
            <a:ext cx="774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86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28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  <p:bldP spid="28678" grpId="0"/>
      <p:bldP spid="28679" grpId="0"/>
      <p:bldP spid="28680" grpId="0"/>
      <p:bldP spid="286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0" smtClean="0">
                <a:solidFill>
                  <a:srgbClr val="66CCFF"/>
                </a:solidFill>
              </a:rPr>
              <a:t>Гидросфера</a:t>
            </a:r>
          </a:p>
        </p:txBody>
      </p:sp>
      <p:sp>
        <p:nvSpPr>
          <p:cNvPr id="30731" name="Rectangle 11"/>
          <p:cNvSpPr>
            <a:spLocks noRot="1" noChangeArrowheads="1"/>
          </p:cNvSpPr>
          <p:nvPr/>
        </p:nvSpPr>
        <p:spPr bwMode="auto">
          <a:xfrm>
            <a:off x="0" y="1828800"/>
            <a:ext cx="3429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  Все водные объекты на поверхности планеты связаны между собой и образуют оболочку, называемую </a:t>
            </a:r>
            <a:r>
              <a:rPr lang="ru-RU" sz="2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гидросферой.</a:t>
            </a: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11268" name="Picture 12" descr="WATER_CYCLE_ILLUSTRATION_(WEB)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9000" y="1981200"/>
            <a:ext cx="5486400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3" name="Rectangle 13"/>
          <p:cNvSpPr>
            <a:spLocks noChangeArrowheads="1"/>
          </p:cNvSpPr>
          <p:nvPr/>
        </p:nvSpPr>
        <p:spPr bwMode="auto">
          <a:xfrm rot="16200000">
            <a:off x="6992938" y="398462"/>
            <a:ext cx="195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Географы:</a:t>
            </a:r>
          </a:p>
        </p:txBody>
      </p:sp>
      <p:pic>
        <p:nvPicPr>
          <p:cNvPr id="11270" name="Picture 14" descr="PH01046J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29600" y="228600"/>
            <a:ext cx="774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1403</TotalTime>
  <Words>1779</Words>
  <Application>Microsoft Office PowerPoint</Application>
  <PresentationFormat>Экран (4:3)</PresentationFormat>
  <Paragraphs>376</Paragraphs>
  <Slides>51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7" baseType="lpstr">
      <vt:lpstr>Arial</vt:lpstr>
      <vt:lpstr>Arial Black</vt:lpstr>
      <vt:lpstr>Wingdings</vt:lpstr>
      <vt:lpstr>Calibri</vt:lpstr>
      <vt:lpstr>Times New Roman</vt:lpstr>
      <vt:lpstr>Трава</vt:lpstr>
      <vt:lpstr>«Центр психолого-медико-социального сопровождения Свердловской области «Речевой центр»</vt:lpstr>
      <vt:lpstr>Фалес Милетский, древнегреческий философ. </vt:lpstr>
      <vt:lpstr>Заседание ученого совета Академии естественных наук  </vt:lpstr>
      <vt:lpstr>Цель заседания: </vt:lpstr>
      <vt:lpstr>Задачи заседания:</vt:lpstr>
      <vt:lpstr>План заседания:</vt:lpstr>
      <vt:lpstr>Актуальность темы.</vt:lpstr>
      <vt:lpstr> «Вода – самое распространенное на Земле вещество». </vt:lpstr>
      <vt:lpstr>Гидросфера</vt:lpstr>
      <vt:lpstr>Мировые запасы воды.</vt:lpstr>
      <vt:lpstr>Вода – один из главных климатообразующих факторов. </vt:lpstr>
      <vt:lpstr>Вода является самым мощным поглотителем солнечного тепла </vt:lpstr>
      <vt:lpstr>Круговорот воды в природе.</vt:lpstr>
      <vt:lpstr>Вопросы.</vt:lpstr>
      <vt:lpstr>Ответ.</vt:lpstr>
      <vt:lpstr>Практическое задание  </vt:lpstr>
      <vt:lpstr>«Вода-источник жизни!» </vt:lpstr>
      <vt:lpstr>Содержание H2O в процентах к общему весу </vt:lpstr>
      <vt:lpstr>Слайд 19</vt:lpstr>
      <vt:lpstr> Растительный и животный мир  морей и океанов </vt:lpstr>
      <vt:lpstr>Адаптация растений к засушливым условиям среды </vt:lpstr>
      <vt:lpstr>Приспособления к засухе у животных  </vt:lpstr>
      <vt:lpstr>Солевой состав вод Мирового океана и крови человека</vt:lpstr>
      <vt:lpstr>Вопрос </vt:lpstr>
      <vt:lpstr>Ответ.</vt:lpstr>
      <vt:lpstr>Практическое задание</vt:lpstr>
      <vt:lpstr>Вода — это уникальное  вещество в природе </vt:lpstr>
      <vt:lpstr>Слайд 28</vt:lpstr>
      <vt:lpstr>Слайд 29</vt:lpstr>
      <vt:lpstr>Плотность - еще одна уникальность воды. </vt:lpstr>
      <vt:lpstr>Слайд 31</vt:lpstr>
      <vt:lpstr>Расширение воды при уменьшении температуры от +4 °С </vt:lpstr>
      <vt:lpstr>Из всех жидкостей у  воды самое высокое поверхностное натяжение.</vt:lpstr>
      <vt:lpstr>Вода – носитель информации</vt:lpstr>
      <vt:lpstr>Вопрос </vt:lpstr>
      <vt:lpstr>Ответ.</vt:lpstr>
      <vt:lpstr>Практическое задание</vt:lpstr>
      <vt:lpstr>Вода — вещество привычное и необычное. </vt:lpstr>
      <vt:lpstr>Молекула воды H2O </vt:lpstr>
      <vt:lpstr>Вода - самый сильный универсальный растворитель </vt:lpstr>
      <vt:lpstr>Тяжёлая вода D2O </vt:lpstr>
      <vt:lpstr>Окисленная вода H2O2 </vt:lpstr>
      <vt:lpstr>Жесткая вода </vt:lpstr>
      <vt:lpstr>Вопрос.</vt:lpstr>
      <vt:lpstr>Ответ</vt:lpstr>
      <vt:lpstr>Практическое задание</vt:lpstr>
      <vt:lpstr>Кроссворд</vt:lpstr>
      <vt:lpstr>Выводы</vt:lpstr>
      <vt:lpstr>Путин Владимир Владимирович :</vt:lpstr>
      <vt:lpstr>Спасибо за внимание.</vt:lpstr>
      <vt:lpstr>Использованные материалы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revaz</cp:lastModifiedBy>
  <cp:revision>33</cp:revision>
  <cp:lastPrinted>1601-01-01T00:00:00Z</cp:lastPrinted>
  <dcterms:created xsi:type="dcterms:W3CDTF">1601-01-01T00:00:00Z</dcterms:created>
  <dcterms:modified xsi:type="dcterms:W3CDTF">2013-03-13T19:14:57Z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