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rawings/legacyDiagramText8.bin" ContentType="application/vnd.ms-office.legacyDiagramText"/>
  <Override PartName="/ppt/drawings/legacyDiagramText6.bin" ContentType="application/vnd.ms-office.legacyDiagramText"/>
  <Override PartName="/ppt/drawings/legacyDiagramText4.bin" ContentType="application/vnd.ms-office.legacyDiagramText"/>
  <Override PartName="/ppt/drawings/legacyDiagramText5.bin" ContentType="application/vnd.ms-office.legacyDiagramText"/>
  <Override PartName="/ppt/drawings/legacyDiagramText10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rawings/legacyDiagramText9.bin" ContentType="application/vnd.ms-office.legacyDiagramText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rawings/legacyDiagramText7.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7" r:id="rId2"/>
    <p:sldId id="270" r:id="rId3"/>
    <p:sldId id="256" r:id="rId4"/>
    <p:sldId id="276" r:id="rId5"/>
    <p:sldId id="282" r:id="rId6"/>
    <p:sldId id="258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85" r:id="rId15"/>
    <p:sldId id="268" r:id="rId16"/>
    <p:sldId id="272" r:id="rId17"/>
    <p:sldId id="273" r:id="rId18"/>
    <p:sldId id="274" r:id="rId19"/>
    <p:sldId id="271" r:id="rId20"/>
    <p:sldId id="275" r:id="rId21"/>
    <p:sldId id="318" r:id="rId22"/>
    <p:sldId id="277" r:id="rId23"/>
    <p:sldId id="286" r:id="rId24"/>
    <p:sldId id="287" r:id="rId25"/>
    <p:sldId id="319" r:id="rId26"/>
    <p:sldId id="321" r:id="rId27"/>
    <p:sldId id="322" r:id="rId28"/>
    <p:sldId id="323" r:id="rId29"/>
    <p:sldId id="324" r:id="rId30"/>
    <p:sldId id="325" r:id="rId31"/>
    <p:sldId id="326" r:id="rId32"/>
    <p:sldId id="328" r:id="rId33"/>
    <p:sldId id="33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99"/>
    <a:srgbClr val="EFD2C9"/>
    <a:srgbClr val="100274"/>
    <a:srgbClr val="F6C2E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65269651072724"/>
          <c:y val="0.16244168497031136"/>
          <c:w val="0.77876480304599827"/>
          <c:h val="0.7085887243529011"/>
        </c:manualLayout>
      </c:layout>
      <c:lineChart>
        <c:grouping val="stacked"/>
        <c:ser>
          <c:idx val="0"/>
          <c:order val="0"/>
          <c:tx>
            <c:strRef>
              <c:f>Лист1!$B$3</c:f>
              <c:strCache>
                <c:ptCount val="1"/>
                <c:pt idx="0">
                  <c:v>лестничные пролеты</c:v>
                </c:pt>
              </c:strCache>
            </c:strRef>
          </c:tx>
          <c:spPr>
            <a:ln w="47625"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val>
            <c:numRef>
              <c:f>Лист1!$B$4:$B$15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</c:numCache>
            </c:numRef>
          </c:val>
        </c:ser>
        <c:dLbls/>
        <c:marker val="1"/>
        <c:axId val="9586944"/>
        <c:axId val="90862336"/>
      </c:lineChart>
      <c:catAx>
        <c:axId val="9586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0862336"/>
        <c:crosses val="autoZero"/>
        <c:auto val="1"/>
        <c:lblAlgn val="ctr"/>
        <c:lblOffset val="100"/>
      </c:catAx>
      <c:valAx>
        <c:axId val="90862336"/>
        <c:scaling>
          <c:orientation val="minMax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86944"/>
        <c:crosses val="autoZero"/>
        <c:crossBetween val="between"/>
      </c:valAx>
    </c:plotArea>
    <c:plotVisOnly val="1"/>
    <c:dispBlanksAs val="zero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36.wmf"/><Relationship Id="rId6" Type="http://schemas.openxmlformats.org/officeDocument/2006/relationships/image" Target="../media/image31.wmf"/><Relationship Id="rId5" Type="http://schemas.openxmlformats.org/officeDocument/2006/relationships/image" Target="../media/image37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0.32258</cdr:y>
    </cdr:from>
    <cdr:to>
      <cdr:x>0.0888</cdr:x>
      <cdr:y>0.72242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504972" y="2076345"/>
          <a:ext cx="1770948" cy="475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Количество пролетов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CB28A6-5D68-4B9B-B89B-105401505EF4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C12E82F-4CDB-4B38-86B8-173041358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управлении презентацией помогут звезды в правом углу слайда. Они показывают кол-во кликов перед возвращением на главный слайд( кнопка  снизу</a:t>
            </a:r>
            <a:r>
              <a:rPr lang="en-US" smtClean="0"/>
              <a:t>)</a:t>
            </a:r>
            <a:r>
              <a:rPr lang="ru-RU" smtClean="0"/>
              <a:t>, если их </a:t>
            </a:r>
            <a:r>
              <a:rPr lang="en-US" smtClean="0"/>
              <a:t>&gt;1</a:t>
            </a: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F88A4-043B-4F3B-BF04-848BD6544A0A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перехода к заданию нажмите на знак вопроса, а для движения девочки на нее.  Кликнув на бабочка –дом/задание.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5DA950-720D-4631-8460-A440DB96A0C7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Учащиеся выбирают цифру- выполняют задание.  Красная кнопка – историческая справка( Р. Декарт) Смайлик – возвращение домой.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6D7F2-9925-4D85-8F51-EA66EA1D9B55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7DC3-ACAD-4006-A12D-B30B73BF0C7D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6B09-F278-475C-B185-17916E20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DF22-DCD4-4872-8EA3-0134500979B6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E898-A2FD-4F15-AB9D-83D46E0E8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FBED-76A9-41D5-9778-EE6BDBEFD989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D538-1808-4722-8A45-264CBB6D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C672-492F-4A35-95D8-FEA6A46A3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0C79-3D2E-4F93-84AB-C47CD15232D1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225F-1818-412E-A627-6D81A161D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A19D-72B1-486B-ACEF-BB8B4E4F5BCD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E215-8399-40AC-95C8-FB05A2F88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8C7E-E938-4F17-94AA-414BBD2650FE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FD97-E666-48D8-A386-E782ADABB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B3B5-5890-4F08-9EA0-4E052401132C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C142-FEE5-4709-888A-906274A68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9D47-8AB2-4C13-9110-3717C7D36033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D33E-F7B6-4BA7-B64A-9390AA18B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CD6E-6CD4-4E10-9B02-615EB2D61344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EDB5-70FB-442C-8C98-6F63D16F5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5F8C-951E-4BB2-AA20-368CF9107B44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11AC-BEF6-4D90-93D2-74E26FFEF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7361-8686-4599-9C75-535759F7AAA0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42E9-16EF-4B8F-B9A5-F78E9552D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6E83D7-53A0-4C96-AA55-42DD2D83C27E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A90CD6-308F-4715-9BA6-05A0420E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5.gif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6.gi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5.gi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16.gi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Relationship Id="rId1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21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21.gif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18.xml"/><Relationship Id="rId18" Type="http://schemas.openxmlformats.org/officeDocument/2006/relationships/slide" Target="slide19.xml"/><Relationship Id="rId3" Type="http://schemas.openxmlformats.org/officeDocument/2006/relationships/audio" Target="../media/audio1.wav"/><Relationship Id="rId21" Type="http://schemas.openxmlformats.org/officeDocument/2006/relationships/image" Target="../media/image12.gif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slide" Target="slide20.xml"/><Relationship Id="rId5" Type="http://schemas.openxmlformats.org/officeDocument/2006/relationships/image" Target="../media/image3.jpeg"/><Relationship Id="rId15" Type="http://schemas.openxmlformats.org/officeDocument/2006/relationships/image" Target="../media/image10.gif"/><Relationship Id="rId23" Type="http://schemas.openxmlformats.org/officeDocument/2006/relationships/image" Target="../media/image13.gif"/><Relationship Id="rId10" Type="http://schemas.openxmlformats.org/officeDocument/2006/relationships/image" Target="../media/image8.gif"/><Relationship Id="rId19" Type="http://schemas.openxmlformats.org/officeDocument/2006/relationships/image" Target="../media/image11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slide" Target="slide22.xml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44.gif"/><Relationship Id="rId4" Type="http://schemas.openxmlformats.org/officeDocument/2006/relationships/image" Target="../media/image4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arkx.narod.ru/pic/move.gi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slide" Target="slide24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gif"/><Relationship Id="rId5" Type="http://schemas.openxmlformats.org/officeDocument/2006/relationships/slide" Target="slide24.xml"/><Relationship Id="rId4" Type="http://schemas.openxmlformats.org/officeDocument/2006/relationships/oleObject" Target="../embeddings/__________Microsoft_Office_Excel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gif"/><Relationship Id="rId5" Type="http://schemas.openxmlformats.org/officeDocument/2006/relationships/slide" Target="slide24.xml"/><Relationship Id="rId4" Type="http://schemas.openxmlformats.org/officeDocument/2006/relationships/oleObject" Target="../embeddings/__________Microsoft_Office_Excel2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_____Microsoft_Office_Excel3.xls"/><Relationship Id="rId5" Type="http://schemas.openxmlformats.org/officeDocument/2006/relationships/image" Target="../media/image20.gif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gif"/><Relationship Id="rId5" Type="http://schemas.openxmlformats.org/officeDocument/2006/relationships/slide" Target="slide24.xml"/><Relationship Id="rId4" Type="http://schemas.openxmlformats.org/officeDocument/2006/relationships/oleObject" Target="../embeddings/__________Microsoft_Office_Excel4.xls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9.xml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12" Type="http://schemas.openxmlformats.org/officeDocument/2006/relationships/slide" Target="slide8.xml"/><Relationship Id="rId1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image" Target="../media/image15.jpeg"/><Relationship Id="rId15" Type="http://schemas.openxmlformats.org/officeDocument/2006/relationships/slide" Target="slide2.xml"/><Relationship Id="rId10" Type="http://schemas.openxmlformats.org/officeDocument/2006/relationships/slide" Target="slide6.xml"/><Relationship Id="rId19" Type="http://schemas.openxmlformats.org/officeDocument/2006/relationships/image" Target="../media/image18.gif"/><Relationship Id="rId4" Type="http://schemas.openxmlformats.org/officeDocument/2006/relationships/image" Target="../media/image14.jpeg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gif"/><Relationship Id="rId5" Type="http://schemas.openxmlformats.org/officeDocument/2006/relationships/slide" Target="slide24.xml"/><Relationship Id="rId4" Type="http://schemas.openxmlformats.org/officeDocument/2006/relationships/oleObject" Target="../embeddings/__________Microsoft_Office_Excel5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gif"/><Relationship Id="rId5" Type="http://schemas.openxmlformats.org/officeDocument/2006/relationships/slide" Target="slide24.xml"/><Relationship Id="rId4" Type="http://schemas.openxmlformats.org/officeDocument/2006/relationships/oleObject" Target="../embeddings/__________Microsoft_Office_Excel6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__________Microsoft_Office_Excel7.xls"/><Relationship Id="rId5" Type="http://schemas.openxmlformats.org/officeDocument/2006/relationships/image" Target="../media/image20.gif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oleObject" Target="../embeddings/oleObject4.bin"/><Relationship Id="rId4" Type="http://schemas.openxmlformats.org/officeDocument/2006/relationships/slide" Target="slide3.xml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011594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571750"/>
            <a:ext cx="6400800" cy="1328738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Arial" charset="0"/>
              </a:rPr>
              <a:t>Обобщающий урок</a:t>
            </a:r>
          </a:p>
          <a:p>
            <a:r>
              <a:rPr lang="ru-RU" smtClean="0">
                <a:solidFill>
                  <a:schemeClr val="tx1"/>
                </a:solidFill>
                <a:latin typeface="Arial" charset="0"/>
              </a:rPr>
              <a:t>7 класс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428736"/>
            <a:ext cx="67286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Линейная функция</a:t>
            </a: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357313" y="4572000"/>
            <a:ext cx="4857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учитель:                     Мурзова</a:t>
            </a:r>
            <a:br>
              <a:rPr lang="ru-RU" sz="2800">
                <a:latin typeface="Monotype Corsiva" pitchFamily="66" charset="0"/>
              </a:rPr>
            </a:br>
            <a:r>
              <a:rPr lang="ru-RU" sz="2800">
                <a:latin typeface="Monotype Corsiva" pitchFamily="66" charset="0"/>
              </a:rPr>
              <a:t>                      Ирина Владимировна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011594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55650" y="4437063"/>
            <a:ext cx="5643563" cy="649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latin typeface="Georgia" pitchFamily="18" charset="0"/>
              </a:rPr>
              <a:t>Линейные  функции.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6" name="Object 2"/>
          <p:cNvGraphicFramePr>
            <a:graphicFrameLocks noChangeAspect="1"/>
          </p:cNvGraphicFramePr>
          <p:nvPr/>
        </p:nvGraphicFramePr>
        <p:xfrm>
          <a:off x="2786063" y="1214438"/>
          <a:ext cx="1866900" cy="650875"/>
        </p:xfrm>
        <a:graphic>
          <a:graphicData uri="http://schemas.openxmlformats.org/presentationml/2006/ole">
            <p:oleObj spid="_x0000_s13317" name="Формула" r:id="rId4" imgW="571252" imgH="203112" progId="Equation.3">
              <p:embed/>
            </p:oleObj>
          </a:graphicData>
        </a:graphic>
      </p:graphicFrame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8" name="Object 3"/>
          <p:cNvGraphicFramePr>
            <a:graphicFrameLocks noChangeAspect="1"/>
          </p:cNvGraphicFramePr>
          <p:nvPr/>
        </p:nvGraphicFramePr>
        <p:xfrm>
          <a:off x="701675" y="3071813"/>
          <a:ext cx="1609725" cy="614362"/>
        </p:xfrm>
        <a:graphic>
          <a:graphicData uri="http://schemas.openxmlformats.org/presentationml/2006/ole">
            <p:oleObj spid="_x0000_s13319" name="Формула" r:id="rId5" imgW="520474" imgH="203112" progId="Equation.3">
              <p:embed/>
            </p:oleObj>
          </a:graphicData>
        </a:graphic>
      </p:graphicFrame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0" name="Object 4"/>
          <p:cNvGraphicFramePr>
            <a:graphicFrameLocks noChangeAspect="1"/>
          </p:cNvGraphicFramePr>
          <p:nvPr/>
        </p:nvGraphicFramePr>
        <p:xfrm>
          <a:off x="5021263" y="1285875"/>
          <a:ext cx="2320925" cy="690563"/>
        </p:xfrm>
        <a:graphic>
          <a:graphicData uri="http://schemas.openxmlformats.org/presentationml/2006/ole">
            <p:oleObj spid="_x0000_s13321" name="Формула" r:id="rId6" imgW="736280" imgH="215806" progId="Equation.3">
              <p:embed/>
            </p:oleObj>
          </a:graphicData>
        </a:graphic>
      </p:graphicFrame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2" name="Object 5"/>
          <p:cNvGraphicFramePr>
            <a:graphicFrameLocks noChangeAspect="1"/>
          </p:cNvGraphicFramePr>
          <p:nvPr/>
        </p:nvGraphicFramePr>
        <p:xfrm>
          <a:off x="428625" y="928688"/>
          <a:ext cx="1185863" cy="1881187"/>
        </p:xfrm>
        <a:graphic>
          <a:graphicData uri="http://schemas.openxmlformats.org/presentationml/2006/ole">
            <p:oleObj spid="_x0000_s13323" name="Формула" r:id="rId7" imgW="393529" imgH="634725" progId="Equation.3">
              <p:embed/>
            </p:oleObj>
          </a:graphicData>
        </a:graphic>
      </p:graphicFrame>
      <p:sp>
        <p:nvSpPr>
          <p:cNvPr id="13324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4" name="Object 6"/>
          <p:cNvGraphicFramePr>
            <a:graphicFrameLocks noChangeAspect="1"/>
          </p:cNvGraphicFramePr>
          <p:nvPr/>
        </p:nvGraphicFramePr>
        <p:xfrm>
          <a:off x="5378450" y="1857375"/>
          <a:ext cx="1976438" cy="1292225"/>
        </p:xfrm>
        <a:graphic>
          <a:graphicData uri="http://schemas.openxmlformats.org/presentationml/2006/ole">
            <p:oleObj spid="_x0000_s13325" name="Формула" r:id="rId8" imgW="596641" imgH="393529" progId="Equation.3">
              <p:embed/>
            </p:oleObj>
          </a:graphicData>
        </a:graphic>
      </p:graphicFrame>
      <p:sp>
        <p:nvSpPr>
          <p:cNvPr id="13326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6" name="Object 7"/>
          <p:cNvGraphicFramePr>
            <a:graphicFrameLocks noChangeAspect="1"/>
          </p:cNvGraphicFramePr>
          <p:nvPr/>
        </p:nvGraphicFramePr>
        <p:xfrm>
          <a:off x="857250" y="2143125"/>
          <a:ext cx="1390650" cy="754063"/>
        </p:xfrm>
        <a:graphic>
          <a:graphicData uri="http://schemas.openxmlformats.org/presentationml/2006/ole">
            <p:oleObj spid="_x0000_s13327" name="Формула" r:id="rId9" imgW="419100" imgH="228600" progId="Equation.3">
              <p:embed/>
            </p:oleObj>
          </a:graphicData>
        </a:graphic>
      </p:graphicFrame>
      <p:graphicFrame>
        <p:nvGraphicFramePr>
          <p:cNvPr id="7188" name="Object 8"/>
          <p:cNvGraphicFramePr>
            <a:graphicFrameLocks noChangeAspect="1"/>
          </p:cNvGraphicFramePr>
          <p:nvPr/>
        </p:nvGraphicFramePr>
        <p:xfrm>
          <a:off x="3286125" y="2214563"/>
          <a:ext cx="1392238" cy="644525"/>
        </p:xfrm>
        <a:graphic>
          <a:graphicData uri="http://schemas.openxmlformats.org/presentationml/2006/ole">
            <p:oleObj spid="_x0000_s13328" name="Формула" r:id="rId10" imgW="431613" imgH="203112" progId="Equation.3">
              <p:embed/>
            </p:oleObj>
          </a:graphicData>
        </a:graphic>
      </p:graphicFrame>
      <p:sp>
        <p:nvSpPr>
          <p:cNvPr id="1332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0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92" name="Object 9"/>
          <p:cNvGraphicFramePr>
            <a:graphicFrameLocks noChangeAspect="1"/>
          </p:cNvGraphicFramePr>
          <p:nvPr/>
        </p:nvGraphicFramePr>
        <p:xfrm>
          <a:off x="2846388" y="3000375"/>
          <a:ext cx="2327275" cy="736600"/>
        </p:xfrm>
        <a:graphic>
          <a:graphicData uri="http://schemas.openxmlformats.org/presentationml/2006/ole">
            <p:oleObj spid="_x0000_s13331" name="Формула" r:id="rId11" imgW="723586" imgH="228501" progId="Equation.3">
              <p:embed/>
            </p:oleObj>
          </a:graphicData>
        </a:graphic>
      </p:graphicFrame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3" name="Text Box 28"/>
          <p:cNvSpPr txBox="1">
            <a:spLocks noChangeArrowheads="1"/>
          </p:cNvSpPr>
          <p:nvPr/>
        </p:nvSpPr>
        <p:spPr bwMode="auto">
          <a:xfrm>
            <a:off x="2339975" y="5373688"/>
            <a:ext cx="225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0070C0"/>
                </a:solidFill>
                <a:latin typeface="Times New Roman" pitchFamily="18" charset="0"/>
              </a:rPr>
              <a:t>y</a:t>
            </a:r>
            <a:r>
              <a:rPr lang="ru-RU" sz="4000" b="1" i="1">
                <a:solidFill>
                  <a:srgbClr val="0070C0"/>
                </a:solidFill>
                <a:latin typeface="Times New Roman" pitchFamily="18" charset="0"/>
              </a:rPr>
              <a:t> = </a:t>
            </a:r>
            <a:r>
              <a:rPr lang="en-US" sz="4000" b="1" i="1">
                <a:solidFill>
                  <a:srgbClr val="0070C0"/>
                </a:solidFill>
                <a:latin typeface="Times New Roman" pitchFamily="18" charset="0"/>
              </a:rPr>
              <a:t>k</a:t>
            </a:r>
            <a:r>
              <a:rPr lang="ru-RU" sz="4000" b="1" i="1">
                <a:solidFill>
                  <a:srgbClr val="0070C0"/>
                </a:solidFill>
                <a:latin typeface="Times New Roman" pitchFamily="18" charset="0"/>
              </a:rPr>
              <a:t>х + </a:t>
            </a:r>
            <a:r>
              <a:rPr lang="en-US" sz="4000" b="1" i="1">
                <a:solidFill>
                  <a:srgbClr val="0070C0"/>
                </a:solidFill>
                <a:latin typeface="Times New Roman" pitchFamily="18" charset="0"/>
              </a:rPr>
              <a:t>b</a:t>
            </a:r>
            <a:endParaRPr lang="ru-RU" sz="40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3334" name="Rectangle 3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97" name="Object 11"/>
          <p:cNvGraphicFramePr>
            <a:graphicFrameLocks noChangeAspect="1"/>
          </p:cNvGraphicFramePr>
          <p:nvPr/>
        </p:nvGraphicFramePr>
        <p:xfrm>
          <a:off x="5715000" y="3143250"/>
          <a:ext cx="2160588" cy="657225"/>
        </p:xfrm>
        <a:graphic>
          <a:graphicData uri="http://schemas.openxmlformats.org/presentationml/2006/ole">
            <p:oleObj spid="_x0000_s13335" name="Формула" r:id="rId12" imgW="660113" imgH="203112" progId="Equation.3">
              <p:embed/>
            </p:oleObj>
          </a:graphicData>
        </a:graphic>
      </p:graphicFrame>
      <p:pic>
        <p:nvPicPr>
          <p:cNvPr id="13336" name="Рисунок 26" descr="003.g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9388" y="188913"/>
            <a:ext cx="9286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Содержимое 3" descr="002.gi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0" y="200025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3000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378618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73100" y="673100"/>
            <a:ext cx="8229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0070C0"/>
                </a:solidFill>
                <a:latin typeface="Georgia" pitchFamily="18" charset="0"/>
              </a:rPr>
              <a:t>Определить линейные функции</a:t>
            </a:r>
            <a:r>
              <a:rPr lang="ru-RU" sz="3600" b="1" i="1">
                <a:solidFill>
                  <a:srgbClr val="0070C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33" name="5-конечная звезда 32"/>
          <p:cNvSpPr/>
          <p:nvPr/>
        </p:nvSpPr>
        <p:spPr>
          <a:xfrm>
            <a:off x="8553450" y="3333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8705850" y="4857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8858250" y="6381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01159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9850" y="71438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/>
              <a:t>Задание 6</a:t>
            </a:r>
          </a:p>
        </p:txBody>
      </p:sp>
      <p:pic>
        <p:nvPicPr>
          <p:cNvPr id="14340" name="Содержимое 3" descr="00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6072188"/>
            <a:ext cx="4857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0" y="1643063"/>
            <a:ext cx="6000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Что является графиком линейной функции?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25" y="29289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ПРЯМАЯ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0" y="476250"/>
            <a:ext cx="3983038" cy="2665413"/>
            <a:chOff x="204" y="210"/>
            <a:chExt cx="5581" cy="3702"/>
          </a:xfrm>
        </p:grpSpPr>
        <p:grpSp>
          <p:nvGrpSpPr>
            <p:cNvPr id="14694" name="Group 118"/>
            <p:cNvGrpSpPr>
              <a:grpSpLocks/>
            </p:cNvGrpSpPr>
            <p:nvPr/>
          </p:nvGrpSpPr>
          <p:grpSpPr bwMode="auto">
            <a:xfrm>
              <a:off x="204" y="210"/>
              <a:ext cx="5581" cy="3702"/>
              <a:chOff x="204" y="210"/>
              <a:chExt cx="5581" cy="3702"/>
            </a:xfrm>
          </p:grpSpPr>
          <p:grpSp>
            <p:nvGrpSpPr>
              <p:cNvPr id="14696" name="Group 115"/>
              <p:cNvGrpSpPr>
                <a:grpSpLocks/>
              </p:cNvGrpSpPr>
              <p:nvPr/>
            </p:nvGrpSpPr>
            <p:grpSpPr bwMode="auto">
              <a:xfrm>
                <a:off x="204" y="210"/>
                <a:ext cx="5125" cy="3702"/>
                <a:chOff x="204" y="210"/>
                <a:chExt cx="5125" cy="3702"/>
              </a:xfrm>
            </p:grpSpPr>
            <p:grpSp>
              <p:nvGrpSpPr>
                <p:cNvPr id="14698" name="Group 112"/>
                <p:cNvGrpSpPr>
                  <a:grpSpLocks/>
                </p:cNvGrpSpPr>
                <p:nvPr/>
              </p:nvGrpSpPr>
              <p:grpSpPr bwMode="auto">
                <a:xfrm>
                  <a:off x="930" y="210"/>
                  <a:ext cx="3810" cy="3702"/>
                  <a:chOff x="748" y="0"/>
                  <a:chExt cx="3810" cy="3702"/>
                </a:xfrm>
              </p:grpSpPr>
              <p:sp>
                <p:nvSpPr>
                  <p:cNvPr id="14700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1" y="0"/>
                    <a:ext cx="0" cy="34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4701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381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801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02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03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0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653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98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99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00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03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925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9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9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97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04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198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9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9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94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0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470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8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9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0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742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86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87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88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0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014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83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84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85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0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4286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80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81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82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09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109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77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78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7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0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837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74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75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7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565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71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72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73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292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68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69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70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3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020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65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66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67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748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62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63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6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5" name="Group 6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386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59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6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61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6" name="Group 6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659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56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57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58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7" name="Group 7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93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53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54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55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8" name="Group 7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3203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50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51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52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19" name="Group 8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3475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47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48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49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20" name="Group 8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114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44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45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46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" name="Group 8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842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41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42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43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22" name="Group 9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570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38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39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40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23" name="Group 9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298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35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36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37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24" name="Group 10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026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32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33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34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725" name="Group 10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754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72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30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3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726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6" y="2342"/>
                    <a:ext cx="454" cy="5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  <a:endParaRPr lang="ru-RU"/>
                  </a:p>
                </p:txBody>
              </p:sp>
              <p:sp>
                <p:nvSpPr>
                  <p:cNvPr id="14727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5" y="2357"/>
                    <a:ext cx="258" cy="5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728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4" y="1934"/>
                    <a:ext cx="402" cy="5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  <a:endParaRPr lang="ru-RU"/>
                  </a:p>
                </p:txBody>
              </p:sp>
            </p:grpSp>
            <p:sp>
              <p:nvSpPr>
                <p:cNvPr id="14699" name="Line 114"/>
                <p:cNvSpPr>
                  <a:spLocks noChangeShapeType="1"/>
                </p:cNvSpPr>
                <p:nvPr/>
              </p:nvSpPr>
              <p:spPr bwMode="auto">
                <a:xfrm>
                  <a:off x="204" y="2568"/>
                  <a:ext cx="51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697" name="Text Box 116"/>
              <p:cNvSpPr txBox="1">
                <a:spLocks noChangeArrowheads="1"/>
              </p:cNvSpPr>
              <p:nvPr/>
            </p:nvSpPr>
            <p:spPr bwMode="auto">
              <a:xfrm>
                <a:off x="5318" y="2525"/>
                <a:ext cx="467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x</a:t>
                </a:r>
                <a:endParaRPr lang="ru-RU" sz="2000" b="1"/>
              </a:p>
            </p:txBody>
          </p:sp>
        </p:grpSp>
        <p:sp>
          <p:nvSpPr>
            <p:cNvPr id="14695" name="Text Box 117"/>
            <p:cNvSpPr txBox="1">
              <a:spLocks noChangeArrowheads="1"/>
            </p:cNvSpPr>
            <p:nvPr/>
          </p:nvSpPr>
          <p:spPr bwMode="auto">
            <a:xfrm>
              <a:off x="2609" y="210"/>
              <a:ext cx="436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y</a:t>
              </a:r>
              <a:endParaRPr lang="ru-RU" b="1"/>
            </a:p>
          </p:txBody>
        </p:sp>
      </p:grpSp>
      <p:grpSp>
        <p:nvGrpSpPr>
          <p:cNvPr id="14721" name="Group 120"/>
          <p:cNvGrpSpPr>
            <a:grpSpLocks/>
          </p:cNvGrpSpPr>
          <p:nvPr/>
        </p:nvGrpSpPr>
        <p:grpSpPr bwMode="auto">
          <a:xfrm>
            <a:off x="2916238" y="2636838"/>
            <a:ext cx="3127375" cy="2332037"/>
            <a:chOff x="204" y="210"/>
            <a:chExt cx="5725" cy="3702"/>
          </a:xfrm>
        </p:grpSpPr>
        <p:grpSp>
          <p:nvGrpSpPr>
            <p:cNvPr id="14584" name="Group 121"/>
            <p:cNvGrpSpPr>
              <a:grpSpLocks/>
            </p:cNvGrpSpPr>
            <p:nvPr/>
          </p:nvGrpSpPr>
          <p:grpSpPr bwMode="auto">
            <a:xfrm>
              <a:off x="204" y="210"/>
              <a:ext cx="5725" cy="3702"/>
              <a:chOff x="204" y="210"/>
              <a:chExt cx="5725" cy="3702"/>
            </a:xfrm>
          </p:grpSpPr>
          <p:grpSp>
            <p:nvGrpSpPr>
              <p:cNvPr id="14586" name="Group 122"/>
              <p:cNvGrpSpPr>
                <a:grpSpLocks/>
              </p:cNvGrpSpPr>
              <p:nvPr/>
            </p:nvGrpSpPr>
            <p:grpSpPr bwMode="auto">
              <a:xfrm>
                <a:off x="204" y="210"/>
                <a:ext cx="5125" cy="3702"/>
                <a:chOff x="204" y="210"/>
                <a:chExt cx="5125" cy="3702"/>
              </a:xfrm>
            </p:grpSpPr>
            <p:grpSp>
              <p:nvGrpSpPr>
                <p:cNvPr id="14588" name="Group 123"/>
                <p:cNvGrpSpPr>
                  <a:grpSpLocks/>
                </p:cNvGrpSpPr>
                <p:nvPr/>
              </p:nvGrpSpPr>
              <p:grpSpPr bwMode="auto">
                <a:xfrm>
                  <a:off x="930" y="210"/>
                  <a:ext cx="3810" cy="3702"/>
                  <a:chOff x="748" y="0"/>
                  <a:chExt cx="3810" cy="3702"/>
                </a:xfrm>
              </p:grpSpPr>
              <p:sp>
                <p:nvSpPr>
                  <p:cNvPr id="14590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1" y="0"/>
                    <a:ext cx="0" cy="34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459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2381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91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92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93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92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2653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88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89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9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9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2925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85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86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87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94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3198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8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83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8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95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3470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79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80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81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96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3742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76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77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78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97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014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73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74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75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98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286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70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71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72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99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2109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67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68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69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0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1837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64" name="Line 1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65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66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1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1565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61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62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63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2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1292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58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59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60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3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1020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55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56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57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4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748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5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53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5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5" name="Group 18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386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49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50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51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6" name="Group 18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659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46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47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48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7" name="Group 18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93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43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44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45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8" name="Group 19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3203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40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4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42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09" name="Group 19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3475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37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38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39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10" name="Group 20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114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34" name="Line 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35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36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11" name="Group 20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842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31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32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33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12" name="Group 20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570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28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29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30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13" name="Group 21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298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25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26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27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14" name="Group 21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026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2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23" name="Line 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24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615" name="Group 22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754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619" name="Line 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20" name="Line 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21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616" name="Text Box 2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5" y="2341"/>
                    <a:ext cx="593" cy="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  <a:endParaRPr lang="ru-RU"/>
                  </a:p>
                </p:txBody>
              </p:sp>
              <p:sp>
                <p:nvSpPr>
                  <p:cNvPr id="14617" name="Text Box 2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4" y="2359"/>
                    <a:ext cx="337" cy="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618" name="Text Box 2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" y="1933"/>
                    <a:ext cx="526" cy="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  <a:endParaRPr lang="ru-RU"/>
                  </a:p>
                </p:txBody>
              </p:sp>
            </p:grpSp>
            <p:sp>
              <p:nvSpPr>
                <p:cNvPr id="14589" name="Line 228"/>
                <p:cNvSpPr>
                  <a:spLocks noChangeShapeType="1"/>
                </p:cNvSpPr>
                <p:nvPr/>
              </p:nvSpPr>
              <p:spPr bwMode="auto">
                <a:xfrm>
                  <a:off x="204" y="2568"/>
                  <a:ext cx="51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587" name="Text Box 229"/>
              <p:cNvSpPr txBox="1">
                <a:spLocks noChangeArrowheads="1"/>
              </p:cNvSpPr>
              <p:nvPr/>
            </p:nvSpPr>
            <p:spPr bwMode="auto">
              <a:xfrm>
                <a:off x="5318" y="2526"/>
                <a:ext cx="611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x</a:t>
                </a:r>
                <a:endParaRPr lang="ru-RU" sz="2000" b="1"/>
              </a:p>
            </p:txBody>
          </p:sp>
        </p:grpSp>
        <p:sp>
          <p:nvSpPr>
            <p:cNvPr id="14585" name="Text Box 230"/>
            <p:cNvSpPr txBox="1">
              <a:spLocks noChangeArrowheads="1"/>
            </p:cNvSpPr>
            <p:nvPr/>
          </p:nvSpPr>
          <p:spPr bwMode="auto">
            <a:xfrm>
              <a:off x="2607" y="210"/>
              <a:ext cx="57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y</a:t>
              </a:r>
              <a:endParaRPr lang="ru-RU" b="1"/>
            </a:p>
          </p:txBody>
        </p:sp>
      </p:grpSp>
      <p:grpSp>
        <p:nvGrpSpPr>
          <p:cNvPr id="14809" name="Group 231"/>
          <p:cNvGrpSpPr>
            <a:grpSpLocks/>
          </p:cNvGrpSpPr>
          <p:nvPr/>
        </p:nvGrpSpPr>
        <p:grpSpPr bwMode="auto">
          <a:xfrm>
            <a:off x="0" y="3789363"/>
            <a:ext cx="3649663" cy="2376487"/>
            <a:chOff x="204" y="210"/>
            <a:chExt cx="5628" cy="3702"/>
          </a:xfrm>
        </p:grpSpPr>
        <p:grpSp>
          <p:nvGrpSpPr>
            <p:cNvPr id="14474" name="Group 232"/>
            <p:cNvGrpSpPr>
              <a:grpSpLocks/>
            </p:cNvGrpSpPr>
            <p:nvPr/>
          </p:nvGrpSpPr>
          <p:grpSpPr bwMode="auto">
            <a:xfrm>
              <a:off x="204" y="210"/>
              <a:ext cx="5628" cy="3702"/>
              <a:chOff x="204" y="210"/>
              <a:chExt cx="5628" cy="3702"/>
            </a:xfrm>
          </p:grpSpPr>
          <p:grpSp>
            <p:nvGrpSpPr>
              <p:cNvPr id="14476" name="Group 233"/>
              <p:cNvGrpSpPr>
                <a:grpSpLocks/>
              </p:cNvGrpSpPr>
              <p:nvPr/>
            </p:nvGrpSpPr>
            <p:grpSpPr bwMode="auto">
              <a:xfrm>
                <a:off x="204" y="210"/>
                <a:ext cx="5125" cy="3702"/>
                <a:chOff x="204" y="210"/>
                <a:chExt cx="5125" cy="3702"/>
              </a:xfrm>
            </p:grpSpPr>
            <p:grpSp>
              <p:nvGrpSpPr>
                <p:cNvPr id="14478" name="Group 234"/>
                <p:cNvGrpSpPr>
                  <a:grpSpLocks/>
                </p:cNvGrpSpPr>
                <p:nvPr/>
              </p:nvGrpSpPr>
              <p:grpSpPr bwMode="auto">
                <a:xfrm>
                  <a:off x="930" y="210"/>
                  <a:ext cx="3810" cy="3702"/>
                  <a:chOff x="748" y="0"/>
                  <a:chExt cx="3810" cy="3702"/>
                </a:xfrm>
              </p:grpSpPr>
              <p:sp>
                <p:nvSpPr>
                  <p:cNvPr id="14480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1" y="0"/>
                    <a:ext cx="0" cy="34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4481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2381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81" name="Line 2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82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83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82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2653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78" name="Line 2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79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80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83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2925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75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76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77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84" name="Group 248"/>
                  <p:cNvGrpSpPr>
                    <a:grpSpLocks/>
                  </p:cNvGrpSpPr>
                  <p:nvPr/>
                </p:nvGrpSpPr>
                <p:grpSpPr bwMode="auto">
                  <a:xfrm>
                    <a:off x="3198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72" name="Line 2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73" name="Line 2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74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85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470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69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70" name="Line 2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71" name="Line 2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86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3742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66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67" name="Line 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68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87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014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63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64" name="Line 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65" name="Line 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8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4286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60" name="Line 2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61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62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89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2109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57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8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9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0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1837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54" name="Line 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5" name="Line 2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6" name="Line 2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1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1565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51" name="Line 2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2" name="Line 2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3" name="Line 2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2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1292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48" name="Line 2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9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0" name="Line 2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3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1020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45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6" name="Line 2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7" name="Line 2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4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748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42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3" name="Line 2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4" name="Line 2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5" name="Group 29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386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39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0" name="Line 2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1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6" name="Group 29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659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36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37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38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7" name="Group 30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93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33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34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35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8" name="Group 30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3203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30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31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32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99" name="Group 30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3475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2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2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2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00" name="Group 31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114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24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25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26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01" name="Group 31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842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21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22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23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02" name="Group 32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570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18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19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20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03" name="Group 32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298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15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16" name="Line 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17" name="Line 3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04" name="Group 32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026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12" name="Line 3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13" name="Line 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14" name="Line 3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05" name="Group 33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754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509" name="Line 3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10" name="Line 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11" name="Line 3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506" name="Text Box 3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7" y="2342"/>
                    <a:ext cx="500" cy="5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  <a:endParaRPr lang="ru-RU"/>
                  </a:p>
                </p:txBody>
              </p:sp>
              <p:sp>
                <p:nvSpPr>
                  <p:cNvPr id="14507" name="Text Box 3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5" y="2359"/>
                    <a:ext cx="284" cy="5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508" name="Text Box 3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" y="1934"/>
                    <a:ext cx="443" cy="5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  <a:endParaRPr lang="ru-RU"/>
                  </a:p>
                </p:txBody>
              </p:sp>
            </p:grpSp>
            <p:sp>
              <p:nvSpPr>
                <p:cNvPr id="14479" name="Line 339"/>
                <p:cNvSpPr>
                  <a:spLocks noChangeShapeType="1"/>
                </p:cNvSpPr>
                <p:nvPr/>
              </p:nvSpPr>
              <p:spPr bwMode="auto">
                <a:xfrm>
                  <a:off x="204" y="2568"/>
                  <a:ext cx="51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477" name="Text Box 340"/>
              <p:cNvSpPr txBox="1">
                <a:spLocks noChangeArrowheads="1"/>
              </p:cNvSpPr>
              <p:nvPr/>
            </p:nvSpPr>
            <p:spPr bwMode="auto">
              <a:xfrm>
                <a:off x="5318" y="2525"/>
                <a:ext cx="514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x</a:t>
                </a:r>
                <a:endParaRPr lang="ru-RU" sz="2000" b="1"/>
              </a:p>
            </p:txBody>
          </p:sp>
        </p:grpSp>
        <p:sp>
          <p:nvSpPr>
            <p:cNvPr id="14475" name="Text Box 341"/>
            <p:cNvSpPr txBox="1">
              <a:spLocks noChangeArrowheads="1"/>
            </p:cNvSpPr>
            <p:nvPr/>
          </p:nvSpPr>
          <p:spPr bwMode="auto">
            <a:xfrm>
              <a:off x="2608" y="210"/>
              <a:ext cx="480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y</a:t>
              </a:r>
              <a:endParaRPr lang="ru-RU" b="1"/>
            </a:p>
          </p:txBody>
        </p:sp>
      </p:grpSp>
      <p:grpSp>
        <p:nvGrpSpPr>
          <p:cNvPr id="14362" name="Group 453"/>
          <p:cNvGrpSpPr>
            <a:grpSpLocks/>
          </p:cNvGrpSpPr>
          <p:nvPr/>
        </p:nvGrpSpPr>
        <p:grpSpPr bwMode="auto">
          <a:xfrm>
            <a:off x="5148263" y="549275"/>
            <a:ext cx="3497262" cy="2403475"/>
            <a:chOff x="204" y="210"/>
            <a:chExt cx="5654" cy="3702"/>
          </a:xfrm>
        </p:grpSpPr>
        <p:grpSp>
          <p:nvGrpSpPr>
            <p:cNvPr id="14364" name="Group 454"/>
            <p:cNvGrpSpPr>
              <a:grpSpLocks/>
            </p:cNvGrpSpPr>
            <p:nvPr/>
          </p:nvGrpSpPr>
          <p:grpSpPr bwMode="auto">
            <a:xfrm>
              <a:off x="204" y="210"/>
              <a:ext cx="5654" cy="3702"/>
              <a:chOff x="204" y="210"/>
              <a:chExt cx="5654" cy="3702"/>
            </a:xfrm>
          </p:grpSpPr>
          <p:grpSp>
            <p:nvGrpSpPr>
              <p:cNvPr id="14366" name="Group 455"/>
              <p:cNvGrpSpPr>
                <a:grpSpLocks/>
              </p:cNvGrpSpPr>
              <p:nvPr/>
            </p:nvGrpSpPr>
            <p:grpSpPr bwMode="auto">
              <a:xfrm>
                <a:off x="204" y="210"/>
                <a:ext cx="5125" cy="3702"/>
                <a:chOff x="204" y="210"/>
                <a:chExt cx="5125" cy="3702"/>
              </a:xfrm>
            </p:grpSpPr>
            <p:grpSp>
              <p:nvGrpSpPr>
                <p:cNvPr id="14368" name="Group 456"/>
                <p:cNvGrpSpPr>
                  <a:grpSpLocks/>
                </p:cNvGrpSpPr>
                <p:nvPr/>
              </p:nvGrpSpPr>
              <p:grpSpPr bwMode="auto">
                <a:xfrm>
                  <a:off x="930" y="210"/>
                  <a:ext cx="3810" cy="3702"/>
                  <a:chOff x="748" y="0"/>
                  <a:chExt cx="3810" cy="3702"/>
                </a:xfrm>
              </p:grpSpPr>
              <p:sp>
                <p:nvSpPr>
                  <p:cNvPr id="14370" name="Line 4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1" y="0"/>
                    <a:ext cx="0" cy="34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4371" name="Group 458"/>
                  <p:cNvGrpSpPr>
                    <a:grpSpLocks/>
                  </p:cNvGrpSpPr>
                  <p:nvPr/>
                </p:nvGrpSpPr>
                <p:grpSpPr bwMode="auto">
                  <a:xfrm>
                    <a:off x="2381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71" name="Line 4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72" name="Line 4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73" name="Line 4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72" name="Group 462"/>
                  <p:cNvGrpSpPr>
                    <a:grpSpLocks/>
                  </p:cNvGrpSpPr>
                  <p:nvPr/>
                </p:nvGrpSpPr>
                <p:grpSpPr bwMode="auto">
                  <a:xfrm>
                    <a:off x="2653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68" name="Line 4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69" name="Line 4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70" name="Line 4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73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2925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65" name="Line 4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66" name="Line 4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67" name="Line 4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74" name="Group 470"/>
                  <p:cNvGrpSpPr>
                    <a:grpSpLocks/>
                  </p:cNvGrpSpPr>
                  <p:nvPr/>
                </p:nvGrpSpPr>
                <p:grpSpPr bwMode="auto">
                  <a:xfrm>
                    <a:off x="3198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62" name="Line 4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63" name="Line 4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64" name="Line 4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75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3470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59" name="Line 4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60" name="Line 4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61" name="Line 4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76" name="Group 478"/>
                  <p:cNvGrpSpPr>
                    <a:grpSpLocks/>
                  </p:cNvGrpSpPr>
                  <p:nvPr/>
                </p:nvGrpSpPr>
                <p:grpSpPr bwMode="auto">
                  <a:xfrm>
                    <a:off x="3742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56" name="Line 4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57" name="Line 4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58" name="Line 4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77" name="Group 482"/>
                  <p:cNvGrpSpPr>
                    <a:grpSpLocks/>
                  </p:cNvGrpSpPr>
                  <p:nvPr/>
                </p:nvGrpSpPr>
                <p:grpSpPr bwMode="auto">
                  <a:xfrm>
                    <a:off x="4014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53" name="Line 4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54" name="Line 4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55" name="Line 4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78" name="Group 486"/>
                  <p:cNvGrpSpPr>
                    <a:grpSpLocks/>
                  </p:cNvGrpSpPr>
                  <p:nvPr/>
                </p:nvGrpSpPr>
                <p:grpSpPr bwMode="auto">
                  <a:xfrm>
                    <a:off x="4286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50" name="Line 4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51" name="Line 4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52" name="Line 4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79" name="Group 490"/>
                  <p:cNvGrpSpPr>
                    <a:grpSpLocks/>
                  </p:cNvGrpSpPr>
                  <p:nvPr/>
                </p:nvGrpSpPr>
                <p:grpSpPr bwMode="auto">
                  <a:xfrm>
                    <a:off x="2109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47" name="Line 4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8" name="Line 4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9" name="Line 4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0" name="Group 494"/>
                  <p:cNvGrpSpPr>
                    <a:grpSpLocks/>
                  </p:cNvGrpSpPr>
                  <p:nvPr/>
                </p:nvGrpSpPr>
                <p:grpSpPr bwMode="auto">
                  <a:xfrm>
                    <a:off x="1837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44" name="Line 4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5" name="Line 4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6" name="Line 4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1" name="Group 498"/>
                  <p:cNvGrpSpPr>
                    <a:grpSpLocks/>
                  </p:cNvGrpSpPr>
                  <p:nvPr/>
                </p:nvGrpSpPr>
                <p:grpSpPr bwMode="auto">
                  <a:xfrm>
                    <a:off x="1565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41" name="Line 4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2" name="Line 5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3" name="Line 5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2" name="Group 502"/>
                  <p:cNvGrpSpPr>
                    <a:grpSpLocks/>
                  </p:cNvGrpSpPr>
                  <p:nvPr/>
                </p:nvGrpSpPr>
                <p:grpSpPr bwMode="auto">
                  <a:xfrm>
                    <a:off x="1292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38" name="Line 5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39" name="Line 5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0" name="Line 5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3" name="Group 506"/>
                  <p:cNvGrpSpPr>
                    <a:grpSpLocks/>
                  </p:cNvGrpSpPr>
                  <p:nvPr/>
                </p:nvGrpSpPr>
                <p:grpSpPr bwMode="auto">
                  <a:xfrm>
                    <a:off x="1020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35" name="Line 5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36" name="Line 5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37" name="Line 5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4" name="Group 510"/>
                  <p:cNvGrpSpPr>
                    <a:grpSpLocks/>
                  </p:cNvGrpSpPr>
                  <p:nvPr/>
                </p:nvGrpSpPr>
                <p:grpSpPr bwMode="auto">
                  <a:xfrm>
                    <a:off x="748" y="225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32" name="Line 5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33" name="Line 5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34" name="Line 5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5" name="Group 51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386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29" name="Line 5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30" name="Line 5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31" name="Line 5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6" name="Group 51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659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26" name="Line 5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27" name="Line 5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28" name="Line 5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7" name="Group 52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931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23" name="Line 5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24" name="Line 5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25" name="Line 5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8" name="Group 52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3203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20" name="Line 5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21" name="Line 5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22" name="Line 5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89" name="Group 53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3475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17" name="Line 5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18" name="Line 5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19" name="Line 5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90" name="Group 53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114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14" name="Line 5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15" name="Line 5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16" name="Line 5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91" name="Group 53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842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11" name="Line 5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12" name="Line 5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13" name="Line 5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92" name="Group 54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570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08" name="Line 5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09" name="Line 5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10" name="Line 5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93" name="Group 54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298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05" name="Line 5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06" name="Line 5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07" name="Line 5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94" name="Group 55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1026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402" name="Line 5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03" name="Line 5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04" name="Line 5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95" name="Group 55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754"/>
                    <a:ext cx="272" cy="182"/>
                    <a:chOff x="3969" y="3566"/>
                    <a:chExt cx="272" cy="182"/>
                  </a:xfrm>
                </p:grpSpPr>
                <p:sp>
                  <p:nvSpPr>
                    <p:cNvPr id="14399" name="Line 5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657"/>
                      <a:ext cx="2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00" name="Line 5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3566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01" name="Line 5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3566"/>
                      <a:ext cx="0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396" name="Text Box 5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7" y="2340"/>
                    <a:ext cx="524" cy="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  <a:endParaRPr lang="ru-RU"/>
                  </a:p>
                </p:txBody>
              </p:sp>
              <p:sp>
                <p:nvSpPr>
                  <p:cNvPr id="14397" name="Text Box 5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5" y="2357"/>
                    <a:ext cx="298" cy="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398" name="Text Box 5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3" y="1934"/>
                    <a:ext cx="465" cy="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  <a:endParaRPr lang="ru-RU"/>
                  </a:p>
                </p:txBody>
              </p:sp>
            </p:grpSp>
            <p:sp>
              <p:nvSpPr>
                <p:cNvPr id="14369" name="Line 561"/>
                <p:cNvSpPr>
                  <a:spLocks noChangeShapeType="1"/>
                </p:cNvSpPr>
                <p:nvPr/>
              </p:nvSpPr>
              <p:spPr bwMode="auto">
                <a:xfrm>
                  <a:off x="204" y="2568"/>
                  <a:ext cx="51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367" name="Text Box 562"/>
              <p:cNvSpPr txBox="1">
                <a:spLocks noChangeArrowheads="1"/>
              </p:cNvSpPr>
              <p:nvPr/>
            </p:nvSpPr>
            <p:spPr bwMode="auto">
              <a:xfrm>
                <a:off x="5319" y="2526"/>
                <a:ext cx="539" cy="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x</a:t>
                </a:r>
                <a:endParaRPr lang="ru-RU" sz="2000" b="1"/>
              </a:p>
            </p:txBody>
          </p:sp>
        </p:grpSp>
        <p:sp>
          <p:nvSpPr>
            <p:cNvPr id="14365" name="Text Box 563"/>
            <p:cNvSpPr txBox="1">
              <a:spLocks noChangeArrowheads="1"/>
            </p:cNvSpPr>
            <p:nvPr/>
          </p:nvSpPr>
          <p:spPr bwMode="auto">
            <a:xfrm>
              <a:off x="2609" y="210"/>
              <a:ext cx="503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y</a:t>
              </a:r>
              <a:endParaRPr lang="ru-RU" b="1"/>
            </a:p>
          </p:txBody>
        </p:sp>
      </p:grpSp>
      <p:sp>
        <p:nvSpPr>
          <p:cNvPr id="804" name="Text Box 564"/>
          <p:cNvSpPr txBox="1">
            <a:spLocks noChangeArrowheads="1"/>
          </p:cNvSpPr>
          <p:nvPr/>
        </p:nvSpPr>
        <p:spPr bwMode="auto">
          <a:xfrm>
            <a:off x="303213" y="2127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1)</a:t>
            </a:r>
            <a:endParaRPr lang="ru-RU"/>
          </a:p>
        </p:txBody>
      </p:sp>
      <p:sp>
        <p:nvSpPr>
          <p:cNvPr id="805" name="Text Box 565"/>
          <p:cNvSpPr txBox="1">
            <a:spLocks noChangeArrowheads="1"/>
          </p:cNvSpPr>
          <p:nvPr/>
        </p:nvSpPr>
        <p:spPr bwMode="auto">
          <a:xfrm>
            <a:off x="5848350" y="212725"/>
            <a:ext cx="407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2)</a:t>
            </a:r>
            <a:endParaRPr lang="ru-RU"/>
          </a:p>
        </p:txBody>
      </p:sp>
      <p:sp>
        <p:nvSpPr>
          <p:cNvPr id="806" name="Text Box 566"/>
          <p:cNvSpPr txBox="1">
            <a:spLocks noChangeArrowheads="1"/>
          </p:cNvSpPr>
          <p:nvPr/>
        </p:nvSpPr>
        <p:spPr bwMode="auto">
          <a:xfrm>
            <a:off x="3471863" y="2660650"/>
            <a:ext cx="407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3)</a:t>
            </a:r>
            <a:endParaRPr lang="ru-RU"/>
          </a:p>
        </p:txBody>
      </p:sp>
      <p:sp>
        <p:nvSpPr>
          <p:cNvPr id="807" name="Text Box 567"/>
          <p:cNvSpPr txBox="1">
            <a:spLocks noChangeArrowheads="1"/>
          </p:cNvSpPr>
          <p:nvPr/>
        </p:nvSpPr>
        <p:spPr bwMode="auto">
          <a:xfrm>
            <a:off x="879475" y="3525838"/>
            <a:ext cx="407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4)</a:t>
            </a:r>
            <a:endParaRPr lang="ru-RU"/>
          </a:p>
        </p:txBody>
      </p:sp>
      <p:sp>
        <p:nvSpPr>
          <p:cNvPr id="809" name="Line 570"/>
          <p:cNvSpPr>
            <a:spLocks noChangeShapeType="1"/>
          </p:cNvSpPr>
          <p:nvPr/>
        </p:nvSpPr>
        <p:spPr bwMode="auto">
          <a:xfrm rot="1556637">
            <a:off x="5580063" y="981075"/>
            <a:ext cx="2087562" cy="2160588"/>
          </a:xfrm>
          <a:prstGeom prst="line">
            <a:avLst/>
          </a:prstGeom>
          <a:noFill/>
          <a:ln w="57150">
            <a:solidFill>
              <a:srgbClr val="C60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0" name="Line 571"/>
          <p:cNvSpPr>
            <a:spLocks noChangeShapeType="1"/>
          </p:cNvSpPr>
          <p:nvPr/>
        </p:nvSpPr>
        <p:spPr bwMode="auto">
          <a:xfrm flipH="1">
            <a:off x="2771775" y="3141663"/>
            <a:ext cx="1871663" cy="1439862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2" name="Arc 576"/>
          <p:cNvSpPr>
            <a:spLocks/>
          </p:cNvSpPr>
          <p:nvPr/>
        </p:nvSpPr>
        <p:spPr bwMode="auto">
          <a:xfrm rot="-5400000" flipH="1" flipV="1">
            <a:off x="623888" y="3703638"/>
            <a:ext cx="1774825" cy="1368425"/>
          </a:xfrm>
          <a:custGeom>
            <a:avLst/>
            <a:gdLst>
              <a:gd name="T0" fmla="*/ 2147483647 w 21600"/>
              <a:gd name="T1" fmla="*/ 0 h 43189"/>
              <a:gd name="T2" fmla="*/ 2147483647 w 21600"/>
              <a:gd name="T3" fmla="*/ 2147483647 h 43189"/>
              <a:gd name="T4" fmla="*/ 0 w 21600"/>
              <a:gd name="T5" fmla="*/ 2147483647 h 43189"/>
              <a:gd name="T6" fmla="*/ 0 60000 65536"/>
              <a:gd name="T7" fmla="*/ 0 60000 65536"/>
              <a:gd name="T8" fmla="*/ 0 60000 65536"/>
              <a:gd name="T9" fmla="*/ 0 w 21600"/>
              <a:gd name="T10" fmla="*/ 0 h 43189"/>
              <a:gd name="T11" fmla="*/ 21600 w 21600"/>
              <a:gd name="T12" fmla="*/ 43189 h 43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9" fill="none" extrusionOk="0">
                <a:moveTo>
                  <a:pt x="598" y="0"/>
                </a:moveTo>
                <a:cubicBezTo>
                  <a:pt x="12290" y="324"/>
                  <a:pt x="21600" y="9895"/>
                  <a:pt x="21600" y="21592"/>
                </a:cubicBezTo>
                <a:cubicBezTo>
                  <a:pt x="21600" y="33391"/>
                  <a:pt x="12131" y="43007"/>
                  <a:pt x="333" y="43189"/>
                </a:cubicBezTo>
              </a:path>
              <a:path w="21600" h="43189" stroke="0" extrusionOk="0">
                <a:moveTo>
                  <a:pt x="598" y="0"/>
                </a:moveTo>
                <a:cubicBezTo>
                  <a:pt x="12290" y="324"/>
                  <a:pt x="21600" y="9895"/>
                  <a:pt x="21600" y="21592"/>
                </a:cubicBezTo>
                <a:cubicBezTo>
                  <a:pt x="21600" y="33391"/>
                  <a:pt x="12131" y="43007"/>
                  <a:pt x="333" y="43189"/>
                </a:cubicBezTo>
                <a:lnTo>
                  <a:pt x="0" y="21592"/>
                </a:lnTo>
                <a:lnTo>
                  <a:pt x="598" y="0"/>
                </a:lnTo>
                <a:close/>
              </a:path>
            </a:pathLst>
          </a:custGeom>
          <a:noFill/>
          <a:ln w="5715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3" name="Text Box 577"/>
          <p:cNvSpPr txBox="1">
            <a:spLocks noChangeArrowheads="1"/>
          </p:cNvSpPr>
          <p:nvPr/>
        </p:nvSpPr>
        <p:spPr bwMode="auto">
          <a:xfrm>
            <a:off x="6711950" y="172561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ru-RU"/>
          </a:p>
        </p:txBody>
      </p:sp>
      <p:sp>
        <p:nvSpPr>
          <p:cNvPr id="814" name="Text Box 579"/>
          <p:cNvSpPr txBox="1">
            <a:spLocks noChangeArrowheads="1"/>
          </p:cNvSpPr>
          <p:nvPr/>
        </p:nvSpPr>
        <p:spPr bwMode="auto">
          <a:xfrm>
            <a:off x="6156325" y="220503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-2</a:t>
            </a:r>
            <a:endParaRPr lang="ru-RU"/>
          </a:p>
        </p:txBody>
      </p:sp>
      <p:sp>
        <p:nvSpPr>
          <p:cNvPr id="815" name="Arc 580"/>
          <p:cNvSpPr>
            <a:spLocks/>
          </p:cNvSpPr>
          <p:nvPr/>
        </p:nvSpPr>
        <p:spPr bwMode="auto">
          <a:xfrm>
            <a:off x="1835150" y="1844675"/>
            <a:ext cx="504825" cy="3603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7" name="Arc 582"/>
          <p:cNvSpPr>
            <a:spLocks/>
          </p:cNvSpPr>
          <p:nvPr/>
        </p:nvSpPr>
        <p:spPr bwMode="auto">
          <a:xfrm>
            <a:off x="3851275" y="3789363"/>
            <a:ext cx="288925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8" name="Arc 583"/>
          <p:cNvSpPr>
            <a:spLocks/>
          </p:cNvSpPr>
          <p:nvPr/>
        </p:nvSpPr>
        <p:spPr bwMode="auto">
          <a:xfrm>
            <a:off x="6443663" y="1700213"/>
            <a:ext cx="504825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" name="Line 585"/>
          <p:cNvSpPr>
            <a:spLocks noChangeShapeType="1"/>
          </p:cNvSpPr>
          <p:nvPr/>
        </p:nvSpPr>
        <p:spPr bwMode="auto">
          <a:xfrm flipH="1" flipV="1">
            <a:off x="971550" y="765175"/>
            <a:ext cx="1800225" cy="2087563"/>
          </a:xfrm>
          <a:prstGeom prst="line">
            <a:avLst/>
          </a:prstGeom>
          <a:noFill/>
          <a:ln w="57150">
            <a:solidFill>
              <a:srgbClr val="9327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4" name="5-конечная звезда 463"/>
          <p:cNvSpPr/>
          <p:nvPr/>
        </p:nvSpPr>
        <p:spPr>
          <a:xfrm>
            <a:off x="8553450" y="3333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5" name="5-конечная звезда 464"/>
          <p:cNvSpPr/>
          <p:nvPr/>
        </p:nvSpPr>
        <p:spPr>
          <a:xfrm>
            <a:off x="8705850" y="4857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6" name="5-конечная звезда 465"/>
          <p:cNvSpPr/>
          <p:nvPr/>
        </p:nvSpPr>
        <p:spPr>
          <a:xfrm>
            <a:off x="8858250" y="6381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7" name="5-конечная звезда 466"/>
          <p:cNvSpPr/>
          <p:nvPr/>
        </p:nvSpPr>
        <p:spPr>
          <a:xfrm>
            <a:off x="8418513" y="212725"/>
            <a:ext cx="246062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804" grpId="0"/>
      <p:bldP spid="805" grpId="0"/>
      <p:bldP spid="806" grpId="0"/>
      <p:bldP spid="807" grpId="0"/>
      <p:bldP spid="809" grpId="0" animBg="1"/>
      <p:bldP spid="810" grpId="0" animBg="1"/>
      <p:bldP spid="812" grpId="0" animBg="1"/>
      <p:bldP spid="812" grpId="1" animBg="1"/>
      <p:bldP spid="813" grpId="0"/>
      <p:bldP spid="814" grpId="0"/>
      <p:bldP spid="815" grpId="0" animBg="1"/>
      <p:bldP spid="817" grpId="0" animBg="1"/>
      <p:bldP spid="818" grpId="0" animBg="1"/>
      <p:bldP spid="8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01159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788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714375"/>
          </a:xfrm>
        </p:spPr>
        <p:txBody>
          <a:bodyPr/>
          <a:lstStyle/>
          <a:p>
            <a:pPr eaLnBrk="1" hangingPunct="1"/>
            <a:r>
              <a:rPr lang="ru-RU" b="1" i="1" u="sng" smtClean="0">
                <a:latin typeface="Arial" charset="0"/>
              </a:rPr>
              <a:t>Задание 7</a:t>
            </a:r>
            <a:r>
              <a:rPr lang="ru-RU" b="1" smtClean="0">
                <a:latin typeface="Arial" charset="0"/>
              </a:rPr>
              <a:t>.</a:t>
            </a:r>
            <a:endParaRPr lang="ru-RU" smtClean="0"/>
          </a:p>
        </p:txBody>
      </p:sp>
      <p:pic>
        <p:nvPicPr>
          <p:cNvPr id="15364" name="Содержимое 3" descr="00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58175" cy="1200150"/>
          </a:xfrm>
        </p:spPr>
        <p:txBody>
          <a:bodyPr>
            <a:spAutoFit/>
          </a:bodyPr>
          <a:lstStyle/>
          <a:p>
            <a:pPr eaLnBrk="1" hangingPunct="1"/>
            <a:r>
              <a:rPr lang="ru-RU" sz="3600" smtClean="0">
                <a:latin typeface="Monotype Corsiva" pitchFamily="66" charset="0"/>
              </a:rPr>
              <a:t>В словах буквы переставлены  местами. </a:t>
            </a:r>
            <a:br>
              <a:rPr lang="ru-RU" sz="3600" smtClean="0">
                <a:latin typeface="Monotype Corsiva" pitchFamily="66" charset="0"/>
              </a:rPr>
            </a:br>
            <a:r>
              <a:rPr lang="ru-RU" sz="3600" smtClean="0">
                <a:latin typeface="Monotype Corsiva" pitchFamily="66" charset="0"/>
              </a:rPr>
              <a:t>Необходимо составить  правильные слова.    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3000375"/>
            <a:ext cx="20716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цираф </a:t>
            </a:r>
          </a:p>
          <a:p>
            <a:r>
              <a:rPr lang="ru-RU" sz="2400" b="1">
                <a:solidFill>
                  <a:srgbClr val="0070C0"/>
                </a:solidFill>
              </a:rPr>
              <a:t>конидаатро </a:t>
            </a:r>
          </a:p>
          <a:p>
            <a:r>
              <a:rPr lang="ru-RU" sz="2400" b="1">
                <a:solidFill>
                  <a:srgbClr val="0070C0"/>
                </a:solidFill>
              </a:rPr>
              <a:t>нукцияф</a:t>
            </a:r>
          </a:p>
          <a:p>
            <a:r>
              <a:rPr lang="ru-RU" sz="2400" b="1">
                <a:solidFill>
                  <a:srgbClr val="0070C0"/>
                </a:solidFill>
              </a:rPr>
              <a:t>гафкир </a:t>
            </a:r>
          </a:p>
          <a:p>
            <a:r>
              <a:rPr lang="ru-RU" sz="2400" b="1">
                <a:solidFill>
                  <a:srgbClr val="0070C0"/>
                </a:solidFill>
              </a:rPr>
              <a:t>котач</a:t>
            </a:r>
          </a:p>
          <a:p>
            <a:r>
              <a:rPr lang="ru-RU" sz="2400" b="1">
                <a:solidFill>
                  <a:srgbClr val="0070C0"/>
                </a:solidFill>
              </a:rPr>
              <a:t>мярпая </a:t>
            </a:r>
          </a:p>
          <a:p>
            <a:r>
              <a:rPr lang="ru-RU" sz="2400" b="1">
                <a:solidFill>
                  <a:srgbClr val="0070C0"/>
                </a:solidFill>
              </a:rPr>
              <a:t>сасбисца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0070C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00563" y="3071813"/>
            <a:ext cx="1873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цифра</a:t>
            </a: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координата</a:t>
            </a: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функция</a:t>
            </a: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график</a:t>
            </a: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точка</a:t>
            </a: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прямая</a:t>
            </a: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абсцисса</a:t>
            </a:r>
          </a:p>
        </p:txBody>
      </p:sp>
      <p:pic>
        <p:nvPicPr>
          <p:cNvPr id="15368" name="Рисунок 9" descr="CAT3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8575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01159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788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/>
              <a:t>Задание 8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285875" y="1285875"/>
            <a:ext cx="5143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Определение прямой пропорциональности: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2643188"/>
            <a:ext cx="6500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Функция вида </a:t>
            </a:r>
            <a:r>
              <a:rPr lang="en-US" sz="3600" i="1">
                <a:solidFill>
                  <a:srgbClr val="0070C0"/>
                </a:solidFill>
                <a:latin typeface="Monotype Corsiva" pitchFamily="66" charset="0"/>
              </a:rPr>
              <a:t>y = kx </a:t>
            </a: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, </a:t>
            </a:r>
            <a:br>
              <a:rPr lang="ru-RU" sz="3600" i="1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где </a:t>
            </a:r>
            <a:r>
              <a:rPr lang="en-US" sz="3600" i="1">
                <a:solidFill>
                  <a:srgbClr val="0070C0"/>
                </a:solidFill>
                <a:latin typeface="Monotype Corsiva" pitchFamily="66" charset="0"/>
              </a:rPr>
              <a:t>k</a:t>
            </a: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 любое число,</a:t>
            </a:r>
            <a:r>
              <a:rPr lang="en-US" sz="3600" i="1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кроме нуля, называется </a:t>
            </a:r>
            <a:r>
              <a:rPr lang="ru-RU" sz="3600" i="1" u="sng">
                <a:solidFill>
                  <a:srgbClr val="0070C0"/>
                </a:solidFill>
                <a:latin typeface="Monotype Corsiva" pitchFamily="66" charset="0"/>
              </a:rPr>
              <a:t>прямой пропорциональностью</a:t>
            </a:r>
          </a:p>
        </p:txBody>
      </p:sp>
      <p:pic>
        <p:nvPicPr>
          <p:cNvPr id="16390" name="Рисунок 10" descr="CAT31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5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011594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7788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42938" y="4000500"/>
            <a:ext cx="6143625" cy="78581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latin typeface="Georgia" pitchFamily="18" charset="0"/>
              </a:rPr>
              <a:t>Прямая пропорциональность.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6" name="Object 2"/>
          <p:cNvGraphicFramePr>
            <a:graphicFrameLocks noChangeAspect="1"/>
          </p:cNvGraphicFramePr>
          <p:nvPr/>
        </p:nvGraphicFramePr>
        <p:xfrm>
          <a:off x="3117850" y="1274763"/>
          <a:ext cx="1203325" cy="528637"/>
        </p:xfrm>
        <a:graphic>
          <a:graphicData uri="http://schemas.openxmlformats.org/presentationml/2006/ole">
            <p:oleObj spid="_x0000_s17413" name="Формула" r:id="rId4" imgW="368140" imgH="165028" progId="Equation.3">
              <p:embed/>
            </p:oleObj>
          </a:graphicData>
        </a:graphic>
      </p:graphicFrame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8" name="Object 3"/>
          <p:cNvGraphicFramePr>
            <a:graphicFrameLocks noChangeAspect="1"/>
          </p:cNvGraphicFramePr>
          <p:nvPr/>
        </p:nvGraphicFramePr>
        <p:xfrm>
          <a:off x="701675" y="3071813"/>
          <a:ext cx="1609725" cy="614362"/>
        </p:xfrm>
        <a:graphic>
          <a:graphicData uri="http://schemas.openxmlformats.org/presentationml/2006/ole">
            <p:oleObj spid="_x0000_s17415" name="Формула" r:id="rId5" imgW="520474" imgH="203112" progId="Equation.3">
              <p:embed/>
            </p:oleObj>
          </a:graphicData>
        </a:graphic>
      </p:graphicFrame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0" name="Object 4"/>
          <p:cNvGraphicFramePr>
            <a:graphicFrameLocks noChangeAspect="1"/>
          </p:cNvGraphicFramePr>
          <p:nvPr/>
        </p:nvGraphicFramePr>
        <p:xfrm>
          <a:off x="5021263" y="1285875"/>
          <a:ext cx="2320925" cy="690563"/>
        </p:xfrm>
        <a:graphic>
          <a:graphicData uri="http://schemas.openxmlformats.org/presentationml/2006/ole">
            <p:oleObj spid="_x0000_s17417" name="Формула" r:id="rId6" imgW="736280" imgH="215806" progId="Equation.3">
              <p:embed/>
            </p:oleObj>
          </a:graphicData>
        </a:graphic>
      </p:graphicFrame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2" name="Object 5"/>
          <p:cNvGraphicFramePr>
            <a:graphicFrameLocks noChangeAspect="1"/>
          </p:cNvGraphicFramePr>
          <p:nvPr/>
        </p:nvGraphicFramePr>
        <p:xfrm>
          <a:off x="428625" y="928688"/>
          <a:ext cx="1185863" cy="1881187"/>
        </p:xfrm>
        <a:graphic>
          <a:graphicData uri="http://schemas.openxmlformats.org/presentationml/2006/ole">
            <p:oleObj spid="_x0000_s17419" name="Формула" r:id="rId7" imgW="393529" imgH="634725" progId="Equation.3">
              <p:embed/>
            </p:oleObj>
          </a:graphicData>
        </a:graphic>
      </p:graphicFrame>
      <p:sp>
        <p:nvSpPr>
          <p:cNvPr id="17420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4" name="Object 6"/>
          <p:cNvGraphicFramePr>
            <a:graphicFrameLocks noChangeAspect="1"/>
          </p:cNvGraphicFramePr>
          <p:nvPr/>
        </p:nvGraphicFramePr>
        <p:xfrm>
          <a:off x="5357813" y="1858963"/>
          <a:ext cx="2017712" cy="1290637"/>
        </p:xfrm>
        <a:graphic>
          <a:graphicData uri="http://schemas.openxmlformats.org/presentationml/2006/ole">
            <p:oleObj spid="_x0000_s17421" name="Формула" r:id="rId8" imgW="609336" imgH="393529" progId="Equation.3">
              <p:embed/>
            </p:oleObj>
          </a:graphicData>
        </a:graphic>
      </p:graphicFrame>
      <p:sp>
        <p:nvSpPr>
          <p:cNvPr id="17422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6" name="Object 7"/>
          <p:cNvGraphicFramePr>
            <a:graphicFrameLocks noChangeAspect="1"/>
          </p:cNvGraphicFramePr>
          <p:nvPr/>
        </p:nvGraphicFramePr>
        <p:xfrm>
          <a:off x="857250" y="2143125"/>
          <a:ext cx="1390650" cy="754063"/>
        </p:xfrm>
        <a:graphic>
          <a:graphicData uri="http://schemas.openxmlformats.org/presentationml/2006/ole">
            <p:oleObj spid="_x0000_s17423" name="Формула" r:id="rId9" imgW="419100" imgH="228600" progId="Equation.3">
              <p:embed/>
            </p:oleObj>
          </a:graphicData>
        </a:graphic>
      </p:graphicFrame>
      <p:graphicFrame>
        <p:nvGraphicFramePr>
          <p:cNvPr id="7188" name="Object 8"/>
          <p:cNvGraphicFramePr>
            <a:graphicFrameLocks noChangeAspect="1"/>
          </p:cNvGraphicFramePr>
          <p:nvPr/>
        </p:nvGraphicFramePr>
        <p:xfrm>
          <a:off x="3286125" y="2214563"/>
          <a:ext cx="1392238" cy="644525"/>
        </p:xfrm>
        <a:graphic>
          <a:graphicData uri="http://schemas.openxmlformats.org/presentationml/2006/ole">
            <p:oleObj spid="_x0000_s17424" name="Формула" r:id="rId10" imgW="431613" imgH="203112" progId="Equation.3">
              <p:embed/>
            </p:oleObj>
          </a:graphicData>
        </a:graphic>
      </p:graphicFrame>
      <p:sp>
        <p:nvSpPr>
          <p:cNvPr id="174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6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92" name="Object 9"/>
          <p:cNvGraphicFramePr>
            <a:graphicFrameLocks noChangeAspect="1"/>
          </p:cNvGraphicFramePr>
          <p:nvPr/>
        </p:nvGraphicFramePr>
        <p:xfrm>
          <a:off x="2846388" y="3000375"/>
          <a:ext cx="2327275" cy="736600"/>
        </p:xfrm>
        <a:graphic>
          <a:graphicData uri="http://schemas.openxmlformats.org/presentationml/2006/ole">
            <p:oleObj spid="_x0000_s17427" name="Формула" r:id="rId11" imgW="723586" imgH="228501" progId="Equation.3">
              <p:embed/>
            </p:oleObj>
          </a:graphicData>
        </a:graphic>
      </p:graphicFrame>
      <p:sp>
        <p:nvSpPr>
          <p:cNvPr id="17428" name="Rectangle 2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9" name="Text Box 28"/>
          <p:cNvSpPr txBox="1">
            <a:spLocks noChangeArrowheads="1"/>
          </p:cNvSpPr>
          <p:nvPr/>
        </p:nvSpPr>
        <p:spPr bwMode="auto">
          <a:xfrm>
            <a:off x="3071813" y="5072063"/>
            <a:ext cx="147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0070C0"/>
                </a:solidFill>
                <a:latin typeface="Times New Roman" pitchFamily="18" charset="0"/>
              </a:rPr>
              <a:t>y</a:t>
            </a:r>
            <a:r>
              <a:rPr lang="ru-RU" sz="4000" b="1" i="1">
                <a:solidFill>
                  <a:srgbClr val="0070C0"/>
                </a:solidFill>
                <a:latin typeface="Times New Roman" pitchFamily="18" charset="0"/>
              </a:rPr>
              <a:t> = </a:t>
            </a:r>
            <a:r>
              <a:rPr lang="en-US" sz="4000" b="1" i="1">
                <a:solidFill>
                  <a:srgbClr val="0070C0"/>
                </a:solidFill>
                <a:latin typeface="Times New Roman" pitchFamily="18" charset="0"/>
              </a:rPr>
              <a:t>k</a:t>
            </a:r>
            <a:r>
              <a:rPr lang="ru-RU" sz="4000" b="1" i="1">
                <a:solidFill>
                  <a:srgbClr val="0070C0"/>
                </a:solidFill>
                <a:latin typeface="Times New Roman" pitchFamily="18" charset="0"/>
              </a:rPr>
              <a:t>х</a:t>
            </a:r>
          </a:p>
        </p:txBody>
      </p:sp>
      <p:sp>
        <p:nvSpPr>
          <p:cNvPr id="17430" name="Rectangle 3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97" name="Object 10"/>
          <p:cNvGraphicFramePr>
            <a:graphicFrameLocks noChangeAspect="1"/>
          </p:cNvGraphicFramePr>
          <p:nvPr/>
        </p:nvGraphicFramePr>
        <p:xfrm>
          <a:off x="5715000" y="3143250"/>
          <a:ext cx="2160588" cy="657225"/>
        </p:xfrm>
        <a:graphic>
          <a:graphicData uri="http://schemas.openxmlformats.org/presentationml/2006/ole">
            <p:oleObj spid="_x0000_s17431" name="Формула" r:id="rId12" imgW="660113" imgH="203112" progId="Equation.3">
              <p:embed/>
            </p:oleObj>
          </a:graphicData>
        </a:graphic>
      </p:graphicFrame>
      <p:pic>
        <p:nvPicPr>
          <p:cNvPr id="17432" name="Рисунок 26" descr="003.g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285750"/>
            <a:ext cx="9286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Содержимое 3" descr="002.gi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0" y="200025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3000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378618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9750" y="333375"/>
            <a:ext cx="8229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0070C0"/>
                </a:solidFill>
                <a:latin typeface="Georgia" pitchFamily="18" charset="0"/>
              </a:rPr>
              <a:t>Определить прямую пропорциональность</a:t>
            </a:r>
            <a:r>
              <a:rPr lang="ru-RU" sz="3600" b="1" i="1">
                <a:solidFill>
                  <a:srgbClr val="0070C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33" name="5-конечная звезда 32"/>
          <p:cNvSpPr/>
          <p:nvPr/>
        </p:nvSpPr>
        <p:spPr>
          <a:xfrm>
            <a:off x="8553450" y="3333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8705850" y="4857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8858250" y="6381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01159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788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i="1" u="sng" smtClean="0"/>
              <a:t>Задание 9</a:t>
            </a:r>
          </a:p>
        </p:txBody>
      </p:sp>
      <p:pic>
        <p:nvPicPr>
          <p:cNvPr id="18436" name="Содержимое 3" descr="00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1428750"/>
            <a:ext cx="6715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Условие параллельности графиков линейных функций: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24075" y="1341438"/>
            <a:ext cx="671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Условие совпадения графиков линейных функций: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6375" y="1916113"/>
            <a:ext cx="6143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Условие пересечения графиков линейных функций:</a:t>
            </a:r>
          </a:p>
        </p:txBody>
      </p:sp>
      <p:pic>
        <p:nvPicPr>
          <p:cNvPr id="18440" name="Рисунок 18" descr="CAT3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8575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042988" y="3429000"/>
            <a:ext cx="5214937" cy="1190625"/>
            <a:chOff x="884" y="2160"/>
            <a:chExt cx="3285" cy="750"/>
          </a:xfrm>
        </p:grpSpPr>
        <p:sp>
          <p:nvSpPr>
            <p:cNvPr id="18465" name="TextBox 16"/>
            <p:cNvSpPr txBox="1">
              <a:spLocks noChangeArrowheads="1"/>
            </p:cNvSpPr>
            <p:nvPr/>
          </p:nvSpPr>
          <p:spPr bwMode="auto">
            <a:xfrm>
              <a:off x="884" y="2160"/>
              <a:ext cx="3285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i="1">
                  <a:solidFill>
                    <a:srgbClr val="0070C0"/>
                  </a:solidFill>
                </a:rPr>
                <a:t>   </a:t>
              </a:r>
              <a:r>
                <a:rPr lang="en-US" sz="3600" i="1">
                  <a:solidFill>
                    <a:srgbClr val="0070C0"/>
                  </a:solidFill>
                </a:rPr>
                <a:t>y =k</a:t>
              </a:r>
              <a:r>
                <a:rPr lang="en-US" sz="3600" i="1" baseline="-25000">
                  <a:solidFill>
                    <a:srgbClr val="0070C0"/>
                  </a:solidFill>
                </a:rPr>
                <a:t>1</a:t>
              </a:r>
              <a:r>
                <a:rPr lang="en-US" sz="3600" i="1">
                  <a:solidFill>
                    <a:srgbClr val="0070C0"/>
                  </a:solidFill>
                </a:rPr>
                <a:t>x +</a:t>
              </a:r>
              <a:r>
                <a:rPr lang="ru-RU" sz="3600" i="1">
                  <a:solidFill>
                    <a:srgbClr val="0070C0"/>
                  </a:solidFill>
                </a:rPr>
                <a:t> </a:t>
              </a:r>
              <a:r>
                <a:rPr lang="en-US" sz="3600" i="1">
                  <a:solidFill>
                    <a:srgbClr val="0070C0"/>
                  </a:solidFill>
                </a:rPr>
                <a:t>b</a:t>
              </a:r>
              <a:r>
                <a:rPr lang="en-US" sz="3600" i="1" baseline="-25000">
                  <a:solidFill>
                    <a:srgbClr val="0070C0"/>
                  </a:solidFill>
                </a:rPr>
                <a:t>1</a:t>
              </a:r>
              <a:r>
                <a:rPr lang="ru-RU" sz="3600" i="1">
                  <a:solidFill>
                    <a:srgbClr val="0070C0"/>
                  </a:solidFill>
                </a:rPr>
                <a:t>,</a:t>
              </a:r>
              <a:r>
                <a:rPr lang="en-US" sz="3600" i="1">
                  <a:solidFill>
                    <a:srgbClr val="0070C0"/>
                  </a:solidFill>
                </a:rPr>
                <a:t> y = k</a:t>
              </a:r>
              <a:r>
                <a:rPr lang="en-US" sz="3600" i="1" baseline="-25000">
                  <a:solidFill>
                    <a:srgbClr val="0070C0"/>
                  </a:solidFill>
                </a:rPr>
                <a:t>2</a:t>
              </a:r>
              <a:r>
                <a:rPr lang="en-US" sz="3600" i="1">
                  <a:solidFill>
                    <a:srgbClr val="0070C0"/>
                  </a:solidFill>
                </a:rPr>
                <a:t>x +b</a:t>
              </a:r>
              <a:r>
                <a:rPr lang="en-US" sz="3600" i="1" baseline="-25000">
                  <a:solidFill>
                    <a:srgbClr val="0070C0"/>
                  </a:solidFill>
                </a:rPr>
                <a:t>2</a:t>
              </a:r>
              <a:r>
                <a:rPr lang="en-US" sz="3600" i="1">
                  <a:solidFill>
                    <a:srgbClr val="0070C0"/>
                  </a:solidFill>
                </a:rPr>
                <a:t>   k</a:t>
              </a:r>
              <a:r>
                <a:rPr lang="en-US" sz="3600" i="1" baseline="-25000">
                  <a:solidFill>
                    <a:srgbClr val="0070C0"/>
                  </a:solidFill>
                </a:rPr>
                <a:t>1</a:t>
              </a:r>
              <a:r>
                <a:rPr lang="en-US" sz="3600" i="1">
                  <a:solidFill>
                    <a:srgbClr val="0070C0"/>
                  </a:solidFill>
                </a:rPr>
                <a:t> = k</a:t>
              </a:r>
              <a:r>
                <a:rPr lang="en-US" sz="3600" i="1" baseline="-25000">
                  <a:solidFill>
                    <a:srgbClr val="0070C0"/>
                  </a:solidFill>
                </a:rPr>
                <a:t>2</a:t>
              </a:r>
              <a:r>
                <a:rPr lang="ru-RU" sz="3600" i="1">
                  <a:solidFill>
                    <a:srgbClr val="0070C0"/>
                  </a:solidFill>
                </a:rPr>
                <a:t>, </a:t>
              </a:r>
              <a:r>
                <a:rPr lang="en-US" sz="3600" i="1">
                  <a:solidFill>
                    <a:srgbClr val="0070C0"/>
                  </a:solidFill>
                </a:rPr>
                <a:t>b</a:t>
              </a:r>
              <a:r>
                <a:rPr lang="en-US" sz="3600" i="1" baseline="-25000">
                  <a:solidFill>
                    <a:srgbClr val="0070C0"/>
                  </a:solidFill>
                </a:rPr>
                <a:t>1</a:t>
              </a:r>
              <a:r>
                <a:rPr lang="en-US" sz="3600" i="1">
                  <a:solidFill>
                    <a:srgbClr val="0070C0"/>
                  </a:solidFill>
                </a:rPr>
                <a:t>=b</a:t>
              </a:r>
              <a:r>
                <a:rPr lang="en-US" sz="3600" i="1" baseline="-25000">
                  <a:solidFill>
                    <a:srgbClr val="0070C0"/>
                  </a:solidFill>
                </a:rPr>
                <a:t>2</a:t>
              </a:r>
              <a:r>
                <a:rPr lang="en-US" sz="3600" i="1">
                  <a:solidFill>
                    <a:srgbClr val="0070C0"/>
                  </a:solidFill>
                </a:rPr>
                <a:t> </a:t>
              </a:r>
              <a:endParaRPr lang="ru-RU" sz="3600" i="1">
                <a:solidFill>
                  <a:srgbClr val="0070C0"/>
                </a:solidFill>
              </a:endParaRPr>
            </a:p>
          </p:txBody>
        </p:sp>
        <p:grpSp>
          <p:nvGrpSpPr>
            <p:cNvPr id="18466" name="Group 41"/>
            <p:cNvGrpSpPr>
              <a:grpSpLocks/>
            </p:cNvGrpSpPr>
            <p:nvPr/>
          </p:nvGrpSpPr>
          <p:grpSpPr bwMode="auto">
            <a:xfrm>
              <a:off x="1519" y="2160"/>
              <a:ext cx="2631" cy="499"/>
              <a:chOff x="1519" y="2160"/>
              <a:chExt cx="2631" cy="499"/>
            </a:xfrm>
          </p:grpSpPr>
          <p:sp>
            <p:nvSpPr>
              <p:cNvPr id="18467" name="Oval 16"/>
              <p:cNvSpPr>
                <a:spLocks noChangeArrowheads="1"/>
              </p:cNvSpPr>
              <p:nvPr/>
            </p:nvSpPr>
            <p:spPr bwMode="auto">
              <a:xfrm>
                <a:off x="3198" y="2160"/>
                <a:ext cx="317" cy="45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8" name="Oval 17"/>
              <p:cNvSpPr>
                <a:spLocks noChangeArrowheads="1"/>
              </p:cNvSpPr>
              <p:nvPr/>
            </p:nvSpPr>
            <p:spPr bwMode="auto">
              <a:xfrm>
                <a:off x="3833" y="2205"/>
                <a:ext cx="317" cy="45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9" name="Oval 20"/>
              <p:cNvSpPr>
                <a:spLocks noChangeArrowheads="1"/>
              </p:cNvSpPr>
              <p:nvPr/>
            </p:nvSpPr>
            <p:spPr bwMode="auto">
              <a:xfrm>
                <a:off x="2245" y="2160"/>
                <a:ext cx="317" cy="45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0" name="Oval 21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317" cy="45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116013" y="3716338"/>
            <a:ext cx="5214937" cy="1190625"/>
            <a:chOff x="703" y="2115"/>
            <a:chExt cx="3285" cy="750"/>
          </a:xfrm>
        </p:grpSpPr>
        <p:sp>
          <p:nvSpPr>
            <p:cNvPr id="18459" name="Oval 15"/>
            <p:cNvSpPr>
              <a:spLocks noChangeArrowheads="1"/>
            </p:cNvSpPr>
            <p:nvPr/>
          </p:nvSpPr>
          <p:spPr bwMode="auto">
            <a:xfrm>
              <a:off x="2925" y="2115"/>
              <a:ext cx="317" cy="4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60" name="Group 48"/>
            <p:cNvGrpSpPr>
              <a:grpSpLocks/>
            </p:cNvGrpSpPr>
            <p:nvPr/>
          </p:nvGrpSpPr>
          <p:grpSpPr bwMode="auto">
            <a:xfrm>
              <a:off x="703" y="2115"/>
              <a:ext cx="3285" cy="750"/>
              <a:chOff x="793" y="1888"/>
              <a:chExt cx="3285" cy="750"/>
            </a:xfrm>
          </p:grpSpPr>
          <p:grpSp>
            <p:nvGrpSpPr>
              <p:cNvPr id="18461" name="Group 47"/>
              <p:cNvGrpSpPr>
                <a:grpSpLocks/>
              </p:cNvGrpSpPr>
              <p:nvPr/>
            </p:nvGrpSpPr>
            <p:grpSpPr bwMode="auto">
              <a:xfrm>
                <a:off x="793" y="1888"/>
                <a:ext cx="3285" cy="750"/>
                <a:chOff x="793" y="1888"/>
                <a:chExt cx="3285" cy="750"/>
              </a:xfrm>
            </p:grpSpPr>
            <p:sp>
              <p:nvSpPr>
                <p:cNvPr id="1846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793" y="1888"/>
                  <a:ext cx="3285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3600" i="1">
                      <a:solidFill>
                        <a:srgbClr val="0070C0"/>
                      </a:solidFill>
                    </a:rPr>
                    <a:t>   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y=k</a:t>
                  </a:r>
                  <a:r>
                    <a:rPr lang="en-US" sz="3600" i="1" baseline="-25000">
                      <a:solidFill>
                        <a:srgbClr val="0070C0"/>
                      </a:solidFill>
                    </a:rPr>
                    <a:t>1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x +</a:t>
                  </a:r>
                  <a:r>
                    <a:rPr lang="ru-RU" sz="3600" i="1">
                      <a:solidFill>
                        <a:srgbClr val="0070C0"/>
                      </a:solidFill>
                    </a:rPr>
                    <a:t> 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b</a:t>
                  </a:r>
                  <a:r>
                    <a:rPr lang="en-US" sz="3600" i="1" baseline="-25000">
                      <a:solidFill>
                        <a:srgbClr val="0070C0"/>
                      </a:solidFill>
                    </a:rPr>
                    <a:t>1</a:t>
                  </a:r>
                  <a:r>
                    <a:rPr lang="ru-RU" sz="3600" i="1">
                      <a:solidFill>
                        <a:srgbClr val="0070C0"/>
                      </a:solidFill>
                    </a:rPr>
                    <a:t>,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 y = k</a:t>
                  </a:r>
                  <a:r>
                    <a:rPr lang="en-US" sz="3600" i="1" baseline="-25000">
                      <a:solidFill>
                        <a:srgbClr val="0070C0"/>
                      </a:solidFill>
                    </a:rPr>
                    <a:t>2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x +b</a:t>
                  </a:r>
                  <a:r>
                    <a:rPr lang="en-US" sz="3600" i="1" baseline="-25000">
                      <a:solidFill>
                        <a:srgbClr val="0070C0"/>
                      </a:solidFill>
                    </a:rPr>
                    <a:t>2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   </a:t>
                  </a:r>
                  <a:r>
                    <a:rPr lang="ru-RU" sz="3600" i="1">
                      <a:solidFill>
                        <a:srgbClr val="0070C0"/>
                      </a:solidFill>
                    </a:rPr>
                    <a:t>       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k</a:t>
                  </a:r>
                  <a:r>
                    <a:rPr lang="en-US" sz="3600" i="1" baseline="-25000">
                      <a:solidFill>
                        <a:srgbClr val="0070C0"/>
                      </a:solidFill>
                    </a:rPr>
                    <a:t>1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 = k</a:t>
                  </a:r>
                  <a:r>
                    <a:rPr lang="en-US" sz="3600" i="1" baseline="-25000">
                      <a:solidFill>
                        <a:srgbClr val="0070C0"/>
                      </a:solidFill>
                    </a:rPr>
                    <a:t>2</a:t>
                  </a:r>
                  <a:r>
                    <a:rPr lang="ru-RU" sz="3600" i="1">
                      <a:solidFill>
                        <a:srgbClr val="0070C0"/>
                      </a:solidFill>
                    </a:rPr>
                    <a:t>, 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b</a:t>
                  </a:r>
                  <a:r>
                    <a:rPr lang="en-US" sz="3600" i="1" baseline="-25000">
                      <a:solidFill>
                        <a:srgbClr val="0070C0"/>
                      </a:solidFill>
                    </a:rPr>
                    <a:t>1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=b</a:t>
                  </a:r>
                  <a:r>
                    <a:rPr lang="en-US" sz="3600" i="1" baseline="-25000">
                      <a:solidFill>
                        <a:srgbClr val="0070C0"/>
                      </a:solidFill>
                    </a:rPr>
                    <a:t>2</a:t>
                  </a:r>
                  <a:r>
                    <a:rPr lang="en-US" sz="3600" i="1">
                      <a:solidFill>
                        <a:srgbClr val="0070C0"/>
                      </a:solidFill>
                    </a:rPr>
                    <a:t>  </a:t>
                  </a:r>
                  <a:endParaRPr lang="ru-RU" sz="3600" i="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8464" name="Oval 14"/>
                <p:cNvSpPr>
                  <a:spLocks noChangeArrowheads="1"/>
                </p:cNvSpPr>
                <p:nvPr/>
              </p:nvSpPr>
              <p:spPr bwMode="auto">
                <a:xfrm>
                  <a:off x="1383" y="1933"/>
                  <a:ext cx="317" cy="454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8462" name="Line 25"/>
              <p:cNvSpPr>
                <a:spLocks noChangeShapeType="1"/>
              </p:cNvSpPr>
              <p:nvPr/>
            </p:nvSpPr>
            <p:spPr bwMode="auto">
              <a:xfrm flipH="1">
                <a:off x="2880" y="2341"/>
                <a:ext cx="91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042988" y="4365625"/>
            <a:ext cx="5214937" cy="1368425"/>
            <a:chOff x="612" y="3458"/>
            <a:chExt cx="3285" cy="862"/>
          </a:xfrm>
        </p:grpSpPr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1973" y="3866"/>
              <a:ext cx="317" cy="45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53" name="Group 46"/>
            <p:cNvGrpSpPr>
              <a:grpSpLocks/>
            </p:cNvGrpSpPr>
            <p:nvPr/>
          </p:nvGrpSpPr>
          <p:grpSpPr bwMode="auto">
            <a:xfrm>
              <a:off x="612" y="3458"/>
              <a:ext cx="3285" cy="862"/>
              <a:chOff x="748" y="2659"/>
              <a:chExt cx="3285" cy="862"/>
            </a:xfrm>
          </p:grpSpPr>
          <p:sp>
            <p:nvSpPr>
              <p:cNvPr id="18454" name="TextBox 17"/>
              <p:cNvSpPr txBox="1">
                <a:spLocks noChangeArrowheads="1"/>
              </p:cNvSpPr>
              <p:nvPr/>
            </p:nvSpPr>
            <p:spPr bwMode="auto">
              <a:xfrm>
                <a:off x="748" y="2659"/>
                <a:ext cx="3285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600" i="1">
                    <a:solidFill>
                      <a:srgbClr val="0070C0"/>
                    </a:solidFill>
                  </a:rPr>
                  <a:t>   </a:t>
                </a:r>
                <a:r>
                  <a:rPr lang="en-US" sz="3600" i="1">
                    <a:solidFill>
                      <a:srgbClr val="0070C0"/>
                    </a:solidFill>
                  </a:rPr>
                  <a:t>y =k</a:t>
                </a:r>
                <a:r>
                  <a:rPr lang="en-US" sz="3600" i="1" baseline="-25000">
                    <a:solidFill>
                      <a:srgbClr val="0070C0"/>
                    </a:solidFill>
                  </a:rPr>
                  <a:t>1</a:t>
                </a:r>
                <a:r>
                  <a:rPr lang="en-US" sz="3600" i="1">
                    <a:solidFill>
                      <a:srgbClr val="0070C0"/>
                    </a:solidFill>
                  </a:rPr>
                  <a:t>x +</a:t>
                </a:r>
                <a:r>
                  <a:rPr lang="ru-RU" sz="3600" i="1">
                    <a:solidFill>
                      <a:srgbClr val="0070C0"/>
                    </a:solidFill>
                  </a:rPr>
                  <a:t> </a:t>
                </a:r>
                <a:r>
                  <a:rPr lang="en-US" sz="3600" i="1">
                    <a:solidFill>
                      <a:srgbClr val="0070C0"/>
                    </a:solidFill>
                  </a:rPr>
                  <a:t>b</a:t>
                </a:r>
                <a:r>
                  <a:rPr lang="en-US" sz="3600" i="1" baseline="-25000">
                    <a:solidFill>
                      <a:srgbClr val="0070C0"/>
                    </a:solidFill>
                  </a:rPr>
                  <a:t>1</a:t>
                </a:r>
                <a:r>
                  <a:rPr lang="ru-RU" sz="3600" i="1">
                    <a:solidFill>
                      <a:srgbClr val="0070C0"/>
                    </a:solidFill>
                  </a:rPr>
                  <a:t>,</a:t>
                </a:r>
                <a:r>
                  <a:rPr lang="en-US" sz="3600" i="1">
                    <a:solidFill>
                      <a:srgbClr val="0070C0"/>
                    </a:solidFill>
                  </a:rPr>
                  <a:t> y = k</a:t>
                </a:r>
                <a:r>
                  <a:rPr lang="en-US" sz="3600" i="1" baseline="-25000">
                    <a:solidFill>
                      <a:srgbClr val="0070C0"/>
                    </a:solidFill>
                  </a:rPr>
                  <a:t>2</a:t>
                </a:r>
                <a:r>
                  <a:rPr lang="en-US" sz="3600" i="1">
                    <a:solidFill>
                      <a:srgbClr val="0070C0"/>
                    </a:solidFill>
                  </a:rPr>
                  <a:t>x +b</a:t>
                </a:r>
                <a:r>
                  <a:rPr lang="en-US" sz="3600" i="1" baseline="-25000">
                    <a:solidFill>
                      <a:srgbClr val="0070C0"/>
                    </a:solidFill>
                  </a:rPr>
                  <a:t>2</a:t>
                </a:r>
                <a:r>
                  <a:rPr lang="en-US" sz="3600" i="1">
                    <a:solidFill>
                      <a:srgbClr val="0070C0"/>
                    </a:solidFill>
                  </a:rPr>
                  <a:t>   k</a:t>
                </a:r>
                <a:r>
                  <a:rPr lang="en-US" sz="3600" i="1" baseline="-25000">
                    <a:solidFill>
                      <a:srgbClr val="0070C0"/>
                    </a:solidFill>
                  </a:rPr>
                  <a:t>1</a:t>
                </a:r>
                <a:r>
                  <a:rPr lang="en-US" sz="3600" i="1">
                    <a:solidFill>
                      <a:srgbClr val="0070C0"/>
                    </a:solidFill>
                  </a:rPr>
                  <a:t> = k</a:t>
                </a:r>
                <a:r>
                  <a:rPr lang="en-US" sz="3600" i="1" baseline="-25000">
                    <a:solidFill>
                      <a:srgbClr val="0070C0"/>
                    </a:solidFill>
                  </a:rPr>
                  <a:t>2</a:t>
                </a:r>
                <a:r>
                  <a:rPr lang="ru-RU" sz="3600" i="1">
                    <a:solidFill>
                      <a:srgbClr val="0070C0"/>
                    </a:solidFill>
                  </a:rPr>
                  <a:t>, </a:t>
                </a:r>
                <a:r>
                  <a:rPr lang="en-US" sz="3600" i="1">
                    <a:solidFill>
                      <a:srgbClr val="0070C0"/>
                    </a:solidFill>
                  </a:rPr>
                  <a:t>b</a:t>
                </a:r>
                <a:r>
                  <a:rPr lang="en-US" sz="3600" i="1" baseline="-25000">
                    <a:solidFill>
                      <a:srgbClr val="0070C0"/>
                    </a:solidFill>
                  </a:rPr>
                  <a:t>1</a:t>
                </a:r>
                <a:r>
                  <a:rPr lang="ru-RU" sz="3600" i="1" baseline="-25000">
                    <a:solidFill>
                      <a:srgbClr val="0070C0"/>
                    </a:solidFill>
                  </a:rPr>
                  <a:t> </a:t>
                </a:r>
                <a:r>
                  <a:rPr lang="en-US" sz="3600" i="1">
                    <a:solidFill>
                      <a:srgbClr val="0070C0"/>
                    </a:solidFill>
                  </a:rPr>
                  <a:t>=</a:t>
                </a:r>
                <a:r>
                  <a:rPr lang="ru-RU" sz="3600" i="1">
                    <a:solidFill>
                      <a:srgbClr val="0070C0"/>
                    </a:solidFill>
                  </a:rPr>
                  <a:t> </a:t>
                </a:r>
                <a:r>
                  <a:rPr lang="en-US" sz="3600" i="1">
                    <a:solidFill>
                      <a:srgbClr val="0070C0"/>
                    </a:solidFill>
                  </a:rPr>
                  <a:t>b</a:t>
                </a:r>
                <a:r>
                  <a:rPr lang="en-US" sz="3600" i="1" baseline="-25000">
                    <a:solidFill>
                      <a:srgbClr val="0070C0"/>
                    </a:solidFill>
                  </a:rPr>
                  <a:t>2</a:t>
                </a:r>
                <a:r>
                  <a:rPr lang="en-US" sz="3600" i="1">
                    <a:solidFill>
                      <a:srgbClr val="0070C0"/>
                    </a:solidFill>
                  </a:rPr>
                  <a:t> </a:t>
                </a:r>
                <a:endParaRPr lang="ru-RU" sz="3600" i="1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8455" name="Group 45"/>
              <p:cNvGrpSpPr>
                <a:grpSpLocks/>
              </p:cNvGrpSpPr>
              <p:nvPr/>
            </p:nvGrpSpPr>
            <p:grpSpPr bwMode="auto">
              <a:xfrm>
                <a:off x="1066" y="3067"/>
                <a:ext cx="1179" cy="454"/>
                <a:chOff x="1066" y="3067"/>
                <a:chExt cx="1179" cy="454"/>
              </a:xfrm>
            </p:grpSpPr>
            <p:sp>
              <p:nvSpPr>
                <p:cNvPr id="18456" name="Oval 19"/>
                <p:cNvSpPr>
                  <a:spLocks noChangeArrowheads="1"/>
                </p:cNvSpPr>
                <p:nvPr/>
              </p:nvSpPr>
              <p:spPr bwMode="auto">
                <a:xfrm>
                  <a:off x="1066" y="3067"/>
                  <a:ext cx="317" cy="454"/>
                </a:xfrm>
                <a:prstGeom prst="ellips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7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202" y="3113"/>
                  <a:ext cx="91" cy="22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154" y="3113"/>
                  <a:ext cx="91" cy="22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1" name="5-конечная звезда 30"/>
          <p:cNvSpPr/>
          <p:nvPr/>
        </p:nvSpPr>
        <p:spPr>
          <a:xfrm>
            <a:off x="8553450" y="3333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705850" y="4857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8858250" y="6381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8458200" y="836613"/>
            <a:ext cx="247650" cy="287337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8675688" y="958850"/>
            <a:ext cx="247650" cy="288925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8858250" y="1141413"/>
            <a:ext cx="246063" cy="287337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8553450" y="1390650"/>
            <a:ext cx="246063" cy="288925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8828088" y="1543050"/>
            <a:ext cx="247650" cy="288925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101932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Задание № 383 (а, в) </a:t>
            </a:r>
            <a:r>
              <a:rPr lang="ru-RU" sz="2000" b="1" smtClean="0">
                <a:solidFill>
                  <a:srgbClr val="C00000"/>
                </a:solidFill>
                <a:latin typeface="Monotype Corsiva" pitchFamily="66" charset="0"/>
              </a:rPr>
              <a:t>стр. 69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1400175"/>
          </a:xfrm>
        </p:spPr>
        <p:txBody>
          <a:bodyPr/>
          <a:lstStyle/>
          <a:p>
            <a:pPr eaLnBrk="1" hangingPunct="1"/>
            <a:r>
              <a:rPr lang="ru-RU" sz="2800" smtClean="0"/>
              <a:t>Не выполняя построения , найдите координаты точек пересечения графиков функций</a:t>
            </a:r>
          </a:p>
        </p:txBody>
      </p:sp>
      <p:pic>
        <p:nvPicPr>
          <p:cNvPr id="19461" name="Содержимое 3" descr="00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2643188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002060"/>
                </a:solidFill>
              </a:rPr>
              <a:t>а) у = 4х +9 и  у = 6х -5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50" y="3143250"/>
            <a:ext cx="700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Ответ: точка пересечения (7; 37)</a:t>
            </a:r>
          </a:p>
        </p:txBody>
      </p:sp>
      <p:pic>
        <p:nvPicPr>
          <p:cNvPr id="19464" name="Рисунок 7" descr="CAT3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1285875" y="4286250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00125" y="4071938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002060"/>
                </a:solidFill>
              </a:rPr>
              <a:t>в) у = 10х -7 и  у = 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0125" y="4714875"/>
            <a:ext cx="700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Ответ: точка пересечения (1,2; 5)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8553450" y="3333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705850" y="4857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858250" y="6381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12175" y="9175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101932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600" b="1" smtClean="0">
                <a:solidFill>
                  <a:srgbClr val="C00000"/>
                </a:solidFill>
                <a:latin typeface="Monotype Corsiva" pitchFamily="66" charset="0"/>
              </a:rPr>
              <a:t> Задание: </a:t>
            </a:r>
            <a:r>
              <a:rPr lang="ru-RU" sz="3600" b="1" smtClean="0">
                <a:solidFill>
                  <a:srgbClr val="00B050"/>
                </a:solidFill>
                <a:latin typeface="Monotype Corsiva" pitchFamily="66" charset="0"/>
              </a:rPr>
              <a:t>В одной и той же системе координат построить графики функций</a:t>
            </a:r>
          </a:p>
        </p:txBody>
      </p:sp>
      <p:pic>
        <p:nvPicPr>
          <p:cNvPr id="20484" name="Содержимое 3" descr="00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CAT3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Группа 21"/>
          <p:cNvGrpSpPr>
            <a:grpSpLocks/>
          </p:cNvGrpSpPr>
          <p:nvPr/>
        </p:nvGrpSpPr>
        <p:grpSpPr bwMode="auto">
          <a:xfrm>
            <a:off x="2928938" y="1643063"/>
            <a:ext cx="5643562" cy="4500562"/>
            <a:chOff x="2786050" y="1643050"/>
            <a:chExt cx="5643602" cy="4500594"/>
          </a:xfrm>
        </p:grpSpPr>
        <p:sp>
          <p:nvSpPr>
            <p:cNvPr id="20505" name="TextBox 15"/>
            <p:cNvSpPr txBox="1">
              <a:spLocks noChangeArrowheads="1"/>
            </p:cNvSpPr>
            <p:nvPr/>
          </p:nvSpPr>
          <p:spPr bwMode="auto">
            <a:xfrm>
              <a:off x="5143504" y="3643314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1</a:t>
              </a:r>
            </a:p>
          </p:txBody>
        </p:sp>
        <p:sp>
          <p:nvSpPr>
            <p:cNvPr id="20506" name="TextBox 16"/>
            <p:cNvSpPr txBox="1">
              <a:spLocks noChangeArrowheads="1"/>
            </p:cNvSpPr>
            <p:nvPr/>
          </p:nvSpPr>
          <p:spPr bwMode="auto">
            <a:xfrm>
              <a:off x="5072066" y="3429000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1</a:t>
              </a:r>
            </a:p>
          </p:txBody>
        </p:sp>
        <p:sp>
          <p:nvSpPr>
            <p:cNvPr id="20507" name="TextBox 17"/>
            <p:cNvSpPr txBox="1">
              <a:spLocks noChangeArrowheads="1"/>
            </p:cNvSpPr>
            <p:nvPr/>
          </p:nvSpPr>
          <p:spPr bwMode="auto">
            <a:xfrm>
              <a:off x="4857752" y="3714752"/>
              <a:ext cx="4286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О</a:t>
              </a:r>
            </a:p>
          </p:txBody>
        </p:sp>
        <p:grpSp>
          <p:nvGrpSpPr>
            <p:cNvPr id="20508" name="Группа 20"/>
            <p:cNvGrpSpPr>
              <a:grpSpLocks/>
            </p:cNvGrpSpPr>
            <p:nvPr/>
          </p:nvGrpSpPr>
          <p:grpSpPr bwMode="auto">
            <a:xfrm>
              <a:off x="2786050" y="1643050"/>
              <a:ext cx="5643602" cy="4500594"/>
              <a:chOff x="2786050" y="1643050"/>
              <a:chExt cx="5643602" cy="4500594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rot="5400000">
                <a:off x="2929719" y="3928272"/>
                <a:ext cx="4429156" cy="1588"/>
              </a:xfrm>
              <a:prstGeom prst="line">
                <a:avLst/>
              </a:prstGeom>
              <a:ln cmpd="sng">
                <a:solidFill>
                  <a:schemeClr val="tx1"/>
                </a:solidFill>
                <a:headEnd type="arrow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2786050" y="3714752"/>
                <a:ext cx="528641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11" name="TextBox 18"/>
              <p:cNvSpPr txBox="1">
                <a:spLocks noChangeArrowheads="1"/>
              </p:cNvSpPr>
              <p:nvPr/>
            </p:nvSpPr>
            <p:spPr bwMode="auto">
              <a:xfrm>
                <a:off x="7715272" y="3786190"/>
                <a:ext cx="71438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 i="1"/>
                  <a:t>х</a:t>
                </a:r>
              </a:p>
            </p:txBody>
          </p:sp>
          <p:sp>
            <p:nvSpPr>
              <p:cNvPr id="20512" name="TextBox 19"/>
              <p:cNvSpPr txBox="1">
                <a:spLocks noChangeArrowheads="1"/>
              </p:cNvSpPr>
              <p:nvPr/>
            </p:nvSpPr>
            <p:spPr bwMode="auto">
              <a:xfrm>
                <a:off x="5214942" y="1643050"/>
                <a:ext cx="71438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 i="1"/>
                  <a:t>у</a:t>
                </a:r>
              </a:p>
            </p:txBody>
          </p:sp>
        </p:grp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2938" y="2000250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100274"/>
                </a:solidFill>
              </a:rPr>
              <a:t>у = - х +6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000500" y="1785938"/>
            <a:ext cx="4071938" cy="37147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14688" y="2214563"/>
            <a:ext cx="4000500" cy="364331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29000" y="2000250"/>
            <a:ext cx="4143375" cy="3786188"/>
          </a:xfrm>
          <a:prstGeom prst="line">
            <a:avLst/>
          </a:prstGeom>
          <a:ln w="444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00063" y="3214688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100274"/>
                </a:solidFill>
              </a:rPr>
              <a:t>у = - х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0063" y="4143375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100274"/>
                </a:solidFill>
              </a:rPr>
              <a:t>у = - х -3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 rot="2638521">
            <a:off x="6442075" y="4097338"/>
            <a:ext cx="12588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solidFill>
                  <a:srgbClr val="100274"/>
                </a:solidFill>
              </a:rPr>
              <a:t>у = - х +6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2456268">
            <a:off x="5708650" y="4295775"/>
            <a:ext cx="1398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100274"/>
                </a:solidFill>
              </a:rPr>
              <a:t>у = - х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2487966">
            <a:off x="5424488" y="5048250"/>
            <a:ext cx="2643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100274"/>
                </a:solidFill>
              </a:rPr>
              <a:t>у = - х -3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143000" y="5072063"/>
            <a:ext cx="25003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i="1">
                <a:solidFill>
                  <a:srgbClr val="FF0000"/>
                </a:solidFill>
              </a:rPr>
              <a:t>у = 5х</a:t>
            </a:r>
          </a:p>
        </p:txBody>
      </p:sp>
      <p:pic>
        <p:nvPicPr>
          <p:cNvPr id="46" name="Рисунок 45" descr="000044.gif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472" y="5143512"/>
            <a:ext cx="571504" cy="571504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26" name="5-конечная звезда 25"/>
          <p:cNvSpPr/>
          <p:nvPr/>
        </p:nvSpPr>
        <p:spPr>
          <a:xfrm>
            <a:off x="8553450" y="3333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8705850" y="4857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8858250" y="6381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8458200" y="757238"/>
            <a:ext cx="247650" cy="287337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8680450" y="887413"/>
            <a:ext cx="246063" cy="288925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8582025" y="1227138"/>
            <a:ext cx="246063" cy="287337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8818563" y="1347788"/>
            <a:ext cx="246062" cy="288925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101932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714375" y="2714625"/>
            <a:ext cx="3570288" cy="3811588"/>
          </a:xfrm>
        </p:spPr>
        <p:txBody>
          <a:bodyPr/>
          <a:lstStyle/>
          <a:p>
            <a:pPr eaLnBrk="1" hangingPunct="1"/>
            <a:r>
              <a:rPr lang="ru-RU" smtClean="0"/>
              <a:t>А (2; 5)</a:t>
            </a:r>
          </a:p>
          <a:p>
            <a:pPr eaLnBrk="1" hangingPunct="1"/>
            <a:r>
              <a:rPr lang="ru-RU" smtClean="0"/>
              <a:t>В (10; 19)</a:t>
            </a:r>
          </a:p>
          <a:p>
            <a:pPr eaLnBrk="1" hangingPunct="1"/>
            <a:r>
              <a:rPr lang="ru-RU" smtClean="0"/>
              <a:t>С (0,4; - 0,2)</a:t>
            </a:r>
          </a:p>
        </p:txBody>
      </p:sp>
      <p:pic>
        <p:nvPicPr>
          <p:cNvPr id="21508" name="Содержимое 3" descr="00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CAT3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15240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pPr algn="r" eaLnBrk="1" hangingPunct="1"/>
            <a:r>
              <a:rPr lang="ru-RU" sz="3600" b="1" smtClean="0">
                <a:solidFill>
                  <a:srgbClr val="C00000"/>
                </a:solidFill>
                <a:latin typeface="Monotype Corsiva" pitchFamily="66" charset="0"/>
              </a:rPr>
              <a:t> Задание:( устно) </a:t>
            </a:r>
            <a:br>
              <a:rPr lang="ru-RU" sz="3600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smtClean="0">
                <a:solidFill>
                  <a:srgbClr val="00B050"/>
                </a:solidFill>
                <a:latin typeface="Monotype Corsiva" pitchFamily="66" charset="0"/>
              </a:rPr>
              <a:t>Не выполняя построения , выясните проходит ли график функции , заданной формулой у = 2х – 1 , через точку: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7625" y="3000375"/>
            <a:ext cx="3357563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у = 2 х   – 1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7625" y="3000375"/>
            <a:ext cx="500063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7813" y="3000375"/>
            <a:ext cx="500062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57813" y="3000375"/>
            <a:ext cx="10001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57813" y="3143250"/>
            <a:ext cx="85725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7030A0"/>
                </a:solidFill>
              </a:rPr>
              <a:t>0,4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86563" y="3857625"/>
            <a:ext cx="1785937" cy="584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Monotype Corsiva" pitchFamily="66" charset="0"/>
              </a:rPr>
              <a:t> неверно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6563" y="3857625"/>
            <a:ext cx="1785937" cy="584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Monotype Corsiva" pitchFamily="66" charset="0"/>
              </a:rPr>
              <a:t>верно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00438" y="3000375"/>
            <a:ext cx="8572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19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3857625"/>
            <a:ext cx="1785938" cy="584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Monotype Corsiva" pitchFamily="66" charset="0"/>
              </a:rPr>
              <a:t>верно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14688" y="3071813"/>
            <a:ext cx="107156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-0,2</a:t>
            </a:r>
          </a:p>
        </p:txBody>
      </p:sp>
      <p:pic>
        <p:nvPicPr>
          <p:cNvPr id="20" name="Рисунок 19" descr="SMILE8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" y="3429000"/>
            <a:ext cx="476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SMILE8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4000500"/>
            <a:ext cx="476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5286375" y="3429000"/>
            <a:ext cx="460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8" grpId="0" animBg="1"/>
      <p:bldP spid="18" grpId="1" animBg="1"/>
      <p:bldP spid="19" grpId="0" animBg="1"/>
      <p:bldP spid="9" grpId="0" animBg="1"/>
      <p:bldP spid="9" grpId="1" animBg="1"/>
      <p:bldP spid="12" grpId="0" animBg="1"/>
      <p:bldP spid="12" grpId="1" animBg="1"/>
      <p:bldP spid="14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mtClean="0"/>
              <a:t>«Стихотворная» минутка</a:t>
            </a:r>
          </a:p>
        </p:txBody>
      </p:sp>
      <p:pic>
        <p:nvPicPr>
          <p:cNvPr id="22531" name="Содержимое 3" descr="00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ANTN0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3214688"/>
            <a:ext cx="4071937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 flipH="1">
            <a:off x="571500" y="1000125"/>
            <a:ext cx="5143500" cy="3071813"/>
          </a:xfrm>
          <a:prstGeom prst="cloudCallout">
            <a:avLst>
              <a:gd name="adj1" fmla="val -35907"/>
              <a:gd name="adj2" fmla="val 54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1143000" y="1357313"/>
            <a:ext cx="4143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Ее роль всегда прекрасна, </a:t>
            </a:r>
            <a:br>
              <a:rPr lang="ru-RU" sz="2400"/>
            </a:br>
            <a:r>
              <a:rPr lang="ru-RU" sz="2400"/>
              <a:t>Пусть она мала... </a:t>
            </a:r>
          </a:p>
          <a:p>
            <a:r>
              <a:rPr lang="ru-RU" sz="2400"/>
              <a:t>Но построить много линий</a:t>
            </a:r>
            <a:endParaRPr lang="en-US" sz="2400"/>
          </a:p>
          <a:p>
            <a:r>
              <a:rPr lang="ru-RU" sz="2400"/>
              <a:t>            ……         помогла !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1625" y="2357438"/>
            <a:ext cx="186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Точка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8553450" y="3333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705850" y="4857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2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2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" grpId="0" animBg="1"/>
      <p:bldP spid="215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1" descr="FIREWRK6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3" y="0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125" name="Рисунок 5" descr="MAP_NEWWORLD_CAVE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8" descr="7A2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90738" y="2797175"/>
            <a:ext cx="4794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0" descr="CASTLE10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3" y="0"/>
            <a:ext cx="114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1" descr="BALL51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21100" y="2214563"/>
            <a:ext cx="349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4-7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 flipH="1">
            <a:off x="6643688" y="56435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GIRL8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86688" y="6089650"/>
            <a:ext cx="395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000044.gif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929313" y="6429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000044.gif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500313" y="30718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00044.gi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86625" y="3857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000044.gif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429000" y="45005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000044.gif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72313" y="57864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000044.gif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00688" y="16430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14-7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4307400">
            <a:off x="6008688" y="1436688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14-7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202889">
            <a:off x="3727450" y="315595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14-7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8915920">
            <a:off x="3827463" y="4970463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14-7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9399034">
            <a:off x="6880225" y="4237038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FIREWRK6.gif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084763" y="0"/>
            <a:ext cx="18208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Рисунок 36" descr="14A6.gif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305800" y="0"/>
            <a:ext cx="838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WordArt 24"/>
          <p:cNvSpPr>
            <a:spLocks noChangeArrowheads="1" noChangeShapeType="1" noTextEdit="1"/>
          </p:cNvSpPr>
          <p:nvPr/>
        </p:nvSpPr>
        <p:spPr bwMode="auto">
          <a:xfrm rot="-1356039">
            <a:off x="341313" y="927100"/>
            <a:ext cx="3944937" cy="6556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9109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Страна </a:t>
            </a:r>
            <a:b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Линейной  функции</a:t>
            </a:r>
          </a:p>
        </p:txBody>
      </p:sp>
      <p:pic>
        <p:nvPicPr>
          <p:cNvPr id="15384" name="Рисунок 26" descr="FACE.gif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651500" y="404813"/>
            <a:ext cx="9286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1503E-6 C -0.02309 0.01966 -0.05799 0.00347 -0.08316 -0.00763 C -0.08438 -0.01017 -0.08525 -0.01317 -0.08681 -0.01526 C -0.08837 -0.01734 -0.09098 -0.0178 -0.09254 -0.02011 C -0.09896 -0.03005 -0.10052 -0.04 -0.10573 -0.0504 C -0.10868 -0.08948 -0.12188 -0.14104 -0.09445 -0.16601 C -0.08334 -0.18751 -0.09861 -0.15976 -0.0849 -0.17849 C -0.08334 -0.18057 -0.08334 -0.1852 -0.08125 -0.18612 C -0.07292 -0.18959 -0.04289 -0.19167 -0.03212 -0.19352 C -0.03021 -0.19445 -0.0283 -0.19468 -0.02657 -0.19606 C -0.02257 -0.19907 -0.01511 -0.20624 -0.01511 -0.20624 C -0.00591 -0.22474 -0.00764 -0.21526 -0.00764 -0.23375 " pathEditMode="relative" ptsTypes="fffffffffff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23376 C -0.05278 -0.20347 -0.12934 -0.22867 -0.16702 -0.22937 C -0.1882 -0.23099 -0.2033 -0.23399 -0.22309 -0.23168 C -0.23247 -0.22821 -0.2323 -0.22382 -0.24028 -0.21758 C -0.24532 -0.20995 -0.25035 -0.20486 -0.25764 -0.19954 C -0.26789 -0.18359 -0.27674 -0.17966 -0.29428 -0.17665 C -0.32952 -0.15052 -0.25938 -0.1637 -0.37605 -0.1674 C -0.3783 -0.1681 -0.38039 -0.16879 -0.38247 -0.16971 C -0.3849 -0.1711 -0.38889 -0.17434 -0.38889 -0.17411 " pathEditMode="relative" rAng="0" ptsTypes="ffffffff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89 -0.18126 C -0.40157 -0.15583 -0.41424 -0.16069 -0.43611 -0.1586 C -0.45938 -0.15953 -0.48264 -0.15884 -0.50591 -0.16115 C -0.51459 -0.16207 -0.5158 -0.17988 -0.52483 -0.18381 C -0.5316 -0.19745 -0.53872 -0.20993 -0.5474 -0.2215 C -0.54809 -0.22658 -0.54844 -0.23167 -0.54931 -0.23652 C -0.55035 -0.24161 -0.55313 -0.25155 -0.55313 -0.25155 C -0.55313 -0.25294 -0.55729 -0.31999 -0.55313 -0.32693 C -0.54913 -0.33363 -0.54045 -0.32855 -0.5342 -0.32947 C -0.5158 -0.33756 -0.48264 -0.33756 -0.4625 -0.33941 C -0.46129 -0.34288 -0.46059 -0.34681 -0.45868 -0.34959 C -0.45729 -0.35144 -0.45452 -0.35028 -0.45313 -0.35213 C -0.45052 -0.3556 -0.45122 -0.36323 -0.45122 -0.36716 " pathEditMode="relative" ptsTypes="ffffffffffff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122 -0.36717 C -0.46372 -0.40023 -0.42153 -0.3963 -0.41354 -0.39723 C -0.39879 -0.3963 -0.38403 -0.39838 -0.36945 -0.39445 C -0.36545 -0.39353 -0.35955 -0.38358 -0.35955 -0.38335 C -0.35382 -0.35538 -0.31823 -0.37503 -0.31059 -0.37549 C -0.3 -0.37896 -0.29532 -0.38497 -0.28941 -0.39977 C -0.28785 -0.41457 -0.29115 -0.44486 -0.28108 -0.45156 C -0.27743 -0.4541 -0.27344 -0.45341 -0.26962 -0.45434 C -0.25695 -0.46173 -0.25764 -0.47445 -0.24844 -0.48694 C -0.24306 -0.49434 -0.23681 -0.49457 -0.23038 -0.49803 C -0.22813 -0.51029 -0.22535 -0.50728 -0.2191 -0.51422 C -0.21094 -0.53549 -0.22136 -0.51052 -0.21094 -0.52786 C -0.20955 -0.52994 -0.20903 -0.5341 -0.20764 -0.53595 C -0.20469 -0.53988 -0.20087 -0.54081 -0.19775 -0.54405 C -0.19948 -0.58867 -0.19948 -0.57318 -0.19948 -0.59029 " pathEditMode="relative" rAng="0" ptsTypes="ffffffffffffff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48 -0.59028 C -0.19896 -0.59352 -0.19913 -0.59745 -0.19774 -0.60023 C -0.19583 -0.60416 -0.18455 -0.61364 -0.18073 -0.61526 C -0.15156 -0.64161 -0.13507 -0.64046 -0.09774 -0.643 C -0.08941 -0.6467 -0.0908 -0.65179 -0.08264 -0.65549 C -0.07899 -0.67005 -0.08351 -0.65711 -0.075 -0.6682 C -0.06181 -0.68554 -0.08125 -0.66635 -0.06563 -0.68069 C -0.06441 -0.68578 -0.06302 -0.69063 -0.06181 -0.69572 C -0.06111 -0.69826 -0.0599 -0.70335 -0.0599 -0.70335 C -0.06059 -0.7126 -0.05851 -0.72277 -0.06181 -0.73086 C -0.06372 -0.73549 -0.07309 -0.73595 -0.07309 -0.73595 C -0.08194 -0.73502 -0.0908 -0.73479 -0.09948 -0.73341 C -0.10608 -0.73248 -0.11007 -0.72531 -0.11649 -0.72346 C -0.12483 -0.72115 -0.14115 -0.7193 -0.14861 -0.71838 C -0.16319 -0.7119 -0.18507 -0.71028 -0.19948 -0.71583 C -0.20139 -0.71653 -0.19948 -0.72092 -0.19948 -0.72346 " pathEditMode="relative" ptsTypes="fffffffffffffffA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лавные  фанфар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1069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Контроль знаний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428750" y="1571625"/>
            <a:ext cx="5072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Нужно нам сейчас узнать:</a:t>
            </a:r>
            <a:br>
              <a:rPr lang="ru-RU" sz="2800">
                <a:latin typeface="Monotype Corsiva" pitchFamily="66" charset="0"/>
              </a:rPr>
            </a:br>
            <a:r>
              <a:rPr lang="ru-RU" sz="2800">
                <a:latin typeface="Monotype Corsiva" pitchFamily="66" charset="0"/>
              </a:rPr>
              <a:t>Знаешь тему ты на «5»?</a:t>
            </a:r>
          </a:p>
          <a:p>
            <a:r>
              <a:rPr lang="ru-RU" sz="2800">
                <a:latin typeface="Monotype Corsiva" pitchFamily="66" charset="0"/>
              </a:rPr>
              <a:t>Ты к работе приступай,</a:t>
            </a:r>
          </a:p>
          <a:p>
            <a:r>
              <a:rPr lang="ru-RU" sz="2800">
                <a:latin typeface="Monotype Corsiva" pitchFamily="66" charset="0"/>
              </a:rPr>
              <a:t>Правильный ответ давай.</a:t>
            </a:r>
          </a:p>
          <a:p>
            <a:endParaRPr lang="ru-RU" sz="2800">
              <a:latin typeface="Monotype Corsiva" pitchFamily="66" charset="0"/>
            </a:endParaRPr>
          </a:p>
          <a:p>
            <a:r>
              <a:rPr lang="ru-RU" sz="2800">
                <a:latin typeface="Monotype Corsiva" pitchFamily="66" charset="0"/>
              </a:rPr>
              <a:t>Только лучше не спеши,</a:t>
            </a:r>
          </a:p>
          <a:p>
            <a:r>
              <a:rPr lang="ru-RU" sz="2800">
                <a:latin typeface="Monotype Corsiva" pitchFamily="66" charset="0"/>
              </a:rPr>
              <a:t>А внимательно пиши.</a:t>
            </a:r>
          </a:p>
          <a:p>
            <a:r>
              <a:rPr lang="ru-RU" sz="2800">
                <a:latin typeface="Monotype Corsiva" pitchFamily="66" charset="0"/>
              </a:rPr>
              <a:t>Время будет 5 минут,</a:t>
            </a:r>
          </a:p>
          <a:p>
            <a:r>
              <a:rPr lang="ru-RU" sz="2800">
                <a:latin typeface="Monotype Corsiva" pitchFamily="66" charset="0"/>
              </a:rPr>
              <a:t>И   проверит все твой друг!!!</a:t>
            </a:r>
          </a:p>
          <a:p>
            <a:endParaRPr lang="ru-RU" sz="2800">
              <a:latin typeface="Monotype Corsiva" pitchFamily="66" charset="0"/>
            </a:endParaRPr>
          </a:p>
        </p:txBody>
      </p:sp>
      <p:pic>
        <p:nvPicPr>
          <p:cNvPr id="23557" name="Рисунок 8" descr="arg-5-50-trans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3357563"/>
            <a:ext cx="81438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9" descr="04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85750"/>
            <a:ext cx="476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611188" y="476250"/>
            <a:ext cx="216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 rot="16200000">
            <a:off x="1215232" y="-138906"/>
            <a:ext cx="347662" cy="1657350"/>
          </a:xfrm>
          <a:prstGeom prst="up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186738" cy="428625"/>
          </a:xfrm>
        </p:spPr>
        <p:txBody>
          <a:bodyPr/>
          <a:lstStyle/>
          <a:p>
            <a:r>
              <a:rPr lang="ru-RU" sz="3200" i="1" smtClean="0"/>
              <a:t>                      </a:t>
            </a:r>
            <a:r>
              <a:rPr lang="ru-RU" sz="3600" i="1" smtClean="0"/>
              <a:t>Контроль знаний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24579" name="Рисунок 7" descr="04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67750" y="1285875"/>
            <a:ext cx="476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102" name="Group 358"/>
          <p:cNvGraphicFramePr>
            <a:graphicFrameLocks noGrp="1"/>
          </p:cNvGraphicFramePr>
          <p:nvPr/>
        </p:nvGraphicFramePr>
        <p:xfrm>
          <a:off x="357188" y="1928813"/>
          <a:ext cx="4143375" cy="4733925"/>
        </p:xfrm>
        <a:graphic>
          <a:graphicData uri="http://schemas.openxmlformats.org/drawingml/2006/table">
            <a:tbl>
              <a:tblPr/>
              <a:tblGrid>
                <a:gridCol w="946150"/>
                <a:gridCol w="1911350"/>
                <a:gridCol w="1285875"/>
              </a:tblGrid>
              <a:tr h="716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Задание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Ответ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Метка о 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выполнении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98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5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396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976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90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sp>
        <p:nvSpPr>
          <p:cNvPr id="24610" name="TextBox 6"/>
          <p:cNvSpPr txBox="1">
            <a:spLocks noChangeArrowheads="1"/>
          </p:cNvSpPr>
          <p:nvPr/>
        </p:nvSpPr>
        <p:spPr bwMode="auto">
          <a:xfrm>
            <a:off x="428625" y="857250"/>
            <a:ext cx="3500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Тема «Линейная функция</a:t>
            </a:r>
            <a:r>
              <a:rPr lang="ru-RU"/>
              <a:t>»</a:t>
            </a:r>
            <a:br>
              <a:rPr lang="ru-RU"/>
            </a:br>
            <a:r>
              <a:rPr lang="ru-RU"/>
              <a:t>ФИ___________________</a:t>
            </a:r>
          </a:p>
          <a:p>
            <a:r>
              <a:rPr lang="ru-RU"/>
              <a:t>1 вариант</a:t>
            </a:r>
          </a:p>
        </p:txBody>
      </p:sp>
      <p:sp>
        <p:nvSpPr>
          <p:cNvPr id="24611" name="TextBox 7"/>
          <p:cNvSpPr txBox="1">
            <a:spLocks noChangeArrowheads="1"/>
          </p:cNvSpPr>
          <p:nvPr/>
        </p:nvSpPr>
        <p:spPr bwMode="auto">
          <a:xfrm>
            <a:off x="4857750" y="857250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Тема « Линейная функция</a:t>
            </a:r>
            <a:r>
              <a:rPr lang="ru-RU"/>
              <a:t>»</a:t>
            </a:r>
            <a:br>
              <a:rPr lang="ru-RU"/>
            </a:br>
            <a:r>
              <a:rPr lang="ru-RU"/>
              <a:t>ФИ___________________</a:t>
            </a:r>
          </a:p>
          <a:p>
            <a:r>
              <a:rPr lang="ru-RU"/>
              <a:t>2 вариант</a:t>
            </a:r>
          </a:p>
        </p:txBody>
      </p:sp>
      <p:graphicFrame>
        <p:nvGraphicFramePr>
          <p:cNvPr id="32103" name="Group 359"/>
          <p:cNvGraphicFramePr>
            <a:graphicFrameLocks noGrp="1"/>
          </p:cNvGraphicFramePr>
          <p:nvPr/>
        </p:nvGraphicFramePr>
        <p:xfrm>
          <a:off x="4714875" y="1928813"/>
          <a:ext cx="3876675" cy="4733925"/>
        </p:xfrm>
        <a:graphic>
          <a:graphicData uri="http://schemas.openxmlformats.org/drawingml/2006/table">
            <a:tbl>
              <a:tblPr/>
              <a:tblGrid>
                <a:gridCol w="946150"/>
                <a:gridCol w="1839913"/>
                <a:gridCol w="1090612"/>
              </a:tblGrid>
              <a:tr h="716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Задание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Ответ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Метка о 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выполнении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98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5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396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976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90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00188" y="4071938"/>
          <a:ext cx="1625600" cy="1844678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1500188" y="4929188"/>
            <a:ext cx="1643062" cy="1587"/>
          </a:xfrm>
          <a:prstGeom prst="straightConnector1">
            <a:avLst/>
          </a:prstGeom>
          <a:ln w="38100">
            <a:solidFill>
              <a:srgbClr val="100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2284413" y="4071938"/>
            <a:ext cx="858837" cy="1858962"/>
            <a:chOff x="2070082" y="4071942"/>
            <a:chExt cx="858844" cy="1858182"/>
          </a:xfrm>
        </p:grpSpPr>
        <p:cxnSp>
          <p:nvCxnSpPr>
            <p:cNvPr id="15" name="Прямая со стрелкой 14"/>
            <p:cNvCxnSpPr/>
            <p:nvPr/>
          </p:nvCxnSpPr>
          <p:spPr>
            <a:xfrm rot="5400000" flipH="1" flipV="1">
              <a:off x="1178282" y="5036737"/>
              <a:ext cx="1785188" cy="1587"/>
            </a:xfrm>
            <a:prstGeom prst="straightConnector1">
              <a:avLst/>
            </a:prstGeom>
            <a:ln w="38100">
              <a:solidFill>
                <a:srgbClr val="10027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32" name="TextBox 18"/>
            <p:cNvSpPr txBox="1">
              <a:spLocks noChangeArrowheads="1"/>
            </p:cNvSpPr>
            <p:nvPr/>
          </p:nvSpPr>
          <p:spPr bwMode="auto">
            <a:xfrm>
              <a:off x="2714612" y="5000636"/>
              <a:ext cx="214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х</a:t>
              </a:r>
            </a:p>
          </p:txBody>
        </p:sp>
        <p:sp>
          <p:nvSpPr>
            <p:cNvPr id="24933" name="TextBox 19"/>
            <p:cNvSpPr txBox="1">
              <a:spLocks noChangeArrowheads="1"/>
            </p:cNvSpPr>
            <p:nvPr/>
          </p:nvSpPr>
          <p:spPr bwMode="auto">
            <a:xfrm>
              <a:off x="2214546" y="4071942"/>
              <a:ext cx="214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у</a:t>
              </a:r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1500187" y="4500563"/>
            <a:ext cx="1643063" cy="9286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857875" y="4071938"/>
          <a:ext cx="1625600" cy="1844678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>
            <a:off x="5857875" y="4929188"/>
            <a:ext cx="1643063" cy="1587"/>
          </a:xfrm>
          <a:prstGeom prst="straightConnector1">
            <a:avLst/>
          </a:prstGeom>
          <a:ln w="38100">
            <a:solidFill>
              <a:srgbClr val="100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6643688" y="4071938"/>
            <a:ext cx="858837" cy="1785937"/>
            <a:chOff x="2070876" y="4071942"/>
            <a:chExt cx="858050" cy="1785950"/>
          </a:xfrm>
        </p:grpSpPr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1178694" y="4964124"/>
              <a:ext cx="1785950" cy="1586"/>
            </a:xfrm>
            <a:prstGeom prst="straightConnector1">
              <a:avLst/>
            </a:prstGeom>
            <a:ln w="38100">
              <a:solidFill>
                <a:srgbClr val="10027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29" name="TextBox 30"/>
            <p:cNvSpPr txBox="1">
              <a:spLocks noChangeArrowheads="1"/>
            </p:cNvSpPr>
            <p:nvPr/>
          </p:nvSpPr>
          <p:spPr bwMode="auto">
            <a:xfrm>
              <a:off x="2714612" y="5000636"/>
              <a:ext cx="214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х</a:t>
              </a:r>
            </a:p>
          </p:txBody>
        </p:sp>
        <p:sp>
          <p:nvSpPr>
            <p:cNvPr id="24930" name="TextBox 31"/>
            <p:cNvSpPr txBox="1">
              <a:spLocks noChangeArrowheads="1"/>
            </p:cNvSpPr>
            <p:nvPr/>
          </p:nvSpPr>
          <p:spPr bwMode="auto">
            <a:xfrm>
              <a:off x="2214546" y="4071942"/>
              <a:ext cx="214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у</a:t>
              </a: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 rot="16200000" flipV="1">
            <a:off x="5715000" y="4572000"/>
            <a:ext cx="1643063" cy="7858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-3404273">
            <a:off x="1456532" y="5207794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У=2х-1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6675443">
            <a:off x="5919788" y="5151438"/>
            <a:ext cx="101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У=-2х-2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57313" y="2571750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Линейная функция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429250" y="2643188"/>
            <a:ext cx="250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Прямая пропорциональн.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357313" y="3214688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Острый угол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86438" y="32146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Тупой угол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357313" y="3643313"/>
            <a:ext cx="178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пересекаются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72125" y="357187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параллельны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500188" y="61436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( 0; -1 )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786438" y="61436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( - 1 ; 0 )</a:t>
            </a:r>
          </a:p>
        </p:txBody>
      </p:sp>
      <p:pic>
        <p:nvPicPr>
          <p:cNvPr id="24926" name="Содержимое 3" descr="00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5-конечная звезда 33"/>
          <p:cNvSpPr/>
          <p:nvPr/>
        </p:nvSpPr>
        <p:spPr>
          <a:xfrm>
            <a:off x="8553450" y="3333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5" descr="Рисунок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3929063" y="1214438"/>
            <a:ext cx="13573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857250" y="1571625"/>
            <a:ext cx="3071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2060"/>
                </a:solidFill>
                <a:latin typeface="Monotype Corsiva" pitchFamily="66" charset="0"/>
              </a:rPr>
              <a:t>Осталось 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5286375" y="1571625"/>
            <a:ext cx="314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2060"/>
                </a:solidFill>
                <a:latin typeface="Monotype Corsiva" pitchFamily="66" charset="0"/>
              </a:rPr>
              <a:t>мин</a:t>
            </a:r>
            <a:r>
              <a:rPr lang="ru-RU" sz="5400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25607" name="Рисунок 8" descr="09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3052763"/>
            <a:ext cx="60721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14750" y="1214438"/>
            <a:ext cx="1357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7625" y="1285875"/>
            <a:ext cx="13573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3313" y="1285875"/>
            <a:ext cx="13573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0" y="1357313"/>
            <a:ext cx="1357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3313" y="1143000"/>
            <a:ext cx="13573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pic>
        <p:nvPicPr>
          <p:cNvPr id="15" name="Рисунок 14" descr="04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43875" y="428625"/>
            <a:ext cx="476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17" descr="00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15313" y="5929313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30" presetID="2" presetClass="exit" presetSubtype="4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40" presetID="2" presetClass="exit" presetSubtype="4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44500"/>
                            </p:stCondLst>
                            <p:childTnLst>
                              <p:par>
                                <p:cTn id="50" presetID="2" presetClass="exit" presetSubtype="4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5000"/>
                            </p:stCondLst>
                            <p:childTnLst>
                              <p:par>
                                <p:cTn id="5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4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61" descr="CBIZ0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393700"/>
            <a:ext cx="7704137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1857375" y="928688"/>
            <a:ext cx="2257425" cy="108267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Задание на дом: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 rot="245125">
            <a:off x="1571625" y="2071688"/>
            <a:ext cx="2571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№№   378а б</a:t>
            </a:r>
            <a:br>
              <a:rPr lang="ru-RU" sz="2800" b="1" i="1"/>
            </a:br>
            <a:r>
              <a:rPr lang="ru-RU" sz="2800" b="1" i="1"/>
              <a:t>           383 б</a:t>
            </a:r>
          </a:p>
          <a:p>
            <a:r>
              <a:rPr lang="ru-RU" sz="2800" b="1" i="1"/>
              <a:t>           380</a:t>
            </a:r>
          </a:p>
          <a:p>
            <a:r>
              <a:rPr lang="ru-RU" sz="2800" b="1" i="1"/>
              <a:t>           350  </a:t>
            </a:r>
          </a:p>
        </p:txBody>
      </p:sp>
      <p:pic>
        <p:nvPicPr>
          <p:cNvPr id="26629" name="Содержимое 3" descr="00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9625" y="6000750"/>
            <a:ext cx="4857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8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47" name="Содержимое 3" descr="002.gif">
            <a:hlinkClick r:id="rId3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  <p:sp>
        <p:nvSpPr>
          <p:cNvPr id="1048" name="Text Box 5"/>
          <p:cNvSpPr txBox="1">
            <a:spLocks noChangeArrowheads="1"/>
          </p:cNvSpPr>
          <p:nvPr/>
        </p:nvSpPr>
        <p:spPr bwMode="auto">
          <a:xfrm>
            <a:off x="3924300" y="9810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Линейная функция в физике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7652" name="Picture 6" descr="Картинка 1 из 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75" y="1357313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Содержимое 3" descr="002.gif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Линейная функция в анатомии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3554413" y="1500188"/>
          <a:ext cx="5097462" cy="3500437"/>
        </p:xfrm>
        <a:graphic>
          <a:graphicData uri="http://schemas.openxmlformats.org/presentationml/2006/ole">
            <p:oleObj spid="_x0000_s28676" r:id="rId4" imgW="5096698" imgH="3499407" progId="Excel.Chart.8">
              <p:embed/>
            </p:oleObj>
          </a:graphicData>
        </a:graphic>
      </p:graphicFrame>
      <p:pic>
        <p:nvPicPr>
          <p:cNvPr id="28677" name="Содержимое 3" descr="002.gif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Линейная функция в криминологии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2922588" y="1500188"/>
          <a:ext cx="5754687" cy="3786187"/>
        </p:xfrm>
        <a:graphic>
          <a:graphicData uri="http://schemas.openxmlformats.org/presentationml/2006/ole">
            <p:oleObj spid="_x0000_s29700" r:id="rId4" imgW="5755123" imgH="3785944" progId="Excel.Chart.8">
              <p:embed/>
            </p:oleObj>
          </a:graphicData>
        </a:graphic>
      </p:graphicFrame>
      <p:pic>
        <p:nvPicPr>
          <p:cNvPr id="29701" name="Содержимое 3" descr="002.gif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Линейная функция в экономике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24" name="Содержимое 3" descr="002.gif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  <p:graphicFrame>
        <p:nvGraphicFramePr>
          <p:cNvPr id="30725" name="Object 7"/>
          <p:cNvGraphicFramePr>
            <a:graphicFrameLocks noChangeAspect="1"/>
          </p:cNvGraphicFramePr>
          <p:nvPr/>
        </p:nvGraphicFramePr>
        <p:xfrm>
          <a:off x="2771775" y="2133600"/>
          <a:ext cx="6030913" cy="3997325"/>
        </p:xfrm>
        <a:graphic>
          <a:graphicData uri="http://schemas.openxmlformats.org/presentationml/2006/ole">
            <p:oleObj spid="_x0000_s30725" name="Диаграмма" r:id="rId6" imgW="3676782" imgH="2438506" progId="Excel.Chart.8">
              <p:embed/>
            </p:oleObj>
          </a:graphicData>
        </a:graphic>
      </p:graphicFrame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3851275" y="5229225"/>
            <a:ext cx="720725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2002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4716463" y="5229225"/>
            <a:ext cx="720725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2003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5724525" y="5229225"/>
            <a:ext cx="720725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2004</a:t>
            </a: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6659563" y="5229225"/>
            <a:ext cx="720725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2005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7524750" y="5229225"/>
            <a:ext cx="720725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2006</a:t>
            </a:r>
          </a:p>
        </p:txBody>
      </p:sp>
      <p:sp>
        <p:nvSpPr>
          <p:cNvPr id="30731" name="Rectangle 5"/>
          <p:cNvSpPr>
            <a:spLocks noChangeArrowheads="1"/>
          </p:cNvSpPr>
          <p:nvPr/>
        </p:nvSpPr>
        <p:spPr bwMode="auto">
          <a:xfrm>
            <a:off x="2843213" y="1725613"/>
            <a:ext cx="5832475" cy="641350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Динамика</a:t>
            </a:r>
            <a:r>
              <a:rPr lang="ru-RU">
                <a:solidFill>
                  <a:srgbClr val="002060"/>
                </a:solidFill>
              </a:rPr>
              <a:t> денежных средств, направленных страховыми организациями на </a:t>
            </a:r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оплату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труда</a:t>
            </a:r>
            <a:r>
              <a:rPr lang="ru-RU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Линейная функция в  психологии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2630488" y="1500188"/>
          <a:ext cx="6513512" cy="4286250"/>
        </p:xfrm>
        <a:graphic>
          <a:graphicData uri="http://schemas.openxmlformats.org/presentationml/2006/ole">
            <p:oleObj spid="_x0000_s31748" r:id="rId4" imgW="6511092" imgH="4285859" progId="Excel.Chart.8">
              <p:embed/>
            </p:oleObj>
          </a:graphicData>
        </a:graphic>
      </p:graphicFrame>
      <p:pic>
        <p:nvPicPr>
          <p:cNvPr id="31749" name="Содержимое 3" descr="002.gif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9" descr="dekart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75" y="285750"/>
            <a:ext cx="4643438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00438" y="501650"/>
          <a:ext cx="4833936" cy="542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312"/>
                <a:gridCol w="1611312"/>
                <a:gridCol w="1611312"/>
              </a:tblGrid>
              <a:tr h="168784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177224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196915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165" name="TextBox 5"/>
          <p:cNvSpPr txBox="1">
            <a:spLocks noChangeArrowheads="1"/>
          </p:cNvSpPr>
          <p:nvPr/>
        </p:nvSpPr>
        <p:spPr bwMode="auto">
          <a:xfrm>
            <a:off x="3571875" y="644525"/>
            <a:ext cx="135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Мало</a:t>
            </a:r>
          </a:p>
        </p:txBody>
      </p:sp>
      <p:sp>
        <p:nvSpPr>
          <p:cNvPr id="6166" name="TextBox 6"/>
          <p:cNvSpPr txBox="1">
            <a:spLocks noChangeArrowheads="1"/>
          </p:cNvSpPr>
          <p:nvPr/>
        </p:nvSpPr>
        <p:spPr bwMode="auto">
          <a:xfrm>
            <a:off x="5143500" y="644525"/>
            <a:ext cx="135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иметь</a:t>
            </a:r>
          </a:p>
        </p:txBody>
      </p:sp>
      <p:sp>
        <p:nvSpPr>
          <p:cNvPr id="6167" name="TextBox 7"/>
          <p:cNvSpPr txBox="1">
            <a:spLocks noChangeArrowheads="1"/>
          </p:cNvSpPr>
          <p:nvPr/>
        </p:nvSpPr>
        <p:spPr bwMode="auto">
          <a:xfrm>
            <a:off x="6715125" y="6445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хороший</a:t>
            </a:r>
          </a:p>
        </p:txBody>
      </p:sp>
      <p:sp>
        <p:nvSpPr>
          <p:cNvPr id="6168" name="TextBox 8"/>
          <p:cNvSpPr txBox="1">
            <a:spLocks noChangeArrowheads="1"/>
          </p:cNvSpPr>
          <p:nvPr/>
        </p:nvSpPr>
        <p:spPr bwMode="auto">
          <a:xfrm>
            <a:off x="3786188" y="3073400"/>
            <a:ext cx="1357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ум,</a:t>
            </a:r>
          </a:p>
        </p:txBody>
      </p:sp>
      <p:sp>
        <p:nvSpPr>
          <p:cNvPr id="6169" name="TextBox 9"/>
          <p:cNvSpPr txBox="1">
            <a:spLocks noChangeArrowheads="1"/>
          </p:cNvSpPr>
          <p:nvPr/>
        </p:nvSpPr>
        <p:spPr bwMode="auto">
          <a:xfrm>
            <a:off x="5143500" y="307340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главное</a:t>
            </a:r>
          </a:p>
        </p:txBody>
      </p:sp>
      <p:sp>
        <p:nvSpPr>
          <p:cNvPr id="6170" name="TextBox 10"/>
          <p:cNvSpPr txBox="1">
            <a:spLocks noChangeArrowheads="1"/>
          </p:cNvSpPr>
          <p:nvPr/>
        </p:nvSpPr>
        <p:spPr bwMode="auto">
          <a:xfrm>
            <a:off x="6786563" y="3073400"/>
            <a:ext cx="1357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хорошо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7625" y="4216400"/>
            <a:ext cx="1285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его</a:t>
            </a:r>
          </a:p>
        </p:txBody>
      </p:sp>
      <p:sp>
        <p:nvSpPr>
          <p:cNvPr id="6172" name="TextBox 12"/>
          <p:cNvSpPr txBox="1">
            <a:spLocks noChangeArrowheads="1"/>
          </p:cNvSpPr>
          <p:nvPr/>
        </p:nvSpPr>
        <p:spPr bwMode="auto">
          <a:xfrm>
            <a:off x="5214938" y="428783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применять</a:t>
            </a:r>
          </a:p>
        </p:txBody>
      </p:sp>
      <p:sp>
        <p:nvSpPr>
          <p:cNvPr id="6173" name="TextBox 13"/>
          <p:cNvSpPr txBox="1">
            <a:spLocks noChangeArrowheads="1"/>
          </p:cNvSpPr>
          <p:nvPr/>
        </p:nvSpPr>
        <p:spPr bwMode="auto">
          <a:xfrm>
            <a:off x="6715125" y="4502150"/>
            <a:ext cx="164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chemeClr val="bg1"/>
                </a:solidFill>
                <a:latin typeface="Monotype Corsiva" pitchFamily="66" charset="0"/>
              </a:rPr>
              <a:t>Рене Декарт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71875" y="287338"/>
            <a:ext cx="1500188" cy="19383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solidFill>
                  <a:srgbClr val="002060"/>
                </a:solidFill>
                <a:latin typeface="+mn-lt"/>
                <a:hlinkClick r:id="rId6" action="ppaction://hlinksldjump"/>
              </a:rPr>
              <a:t>1</a:t>
            </a:r>
            <a:endParaRPr lang="ru-RU" sz="1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786563" y="4002088"/>
            <a:ext cx="1571625" cy="19288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0" b="1">
                <a:solidFill>
                  <a:srgbClr val="0070C0"/>
                </a:solidFill>
                <a:latin typeface="Calibri" pitchFamily="34" charset="0"/>
                <a:hlinkClick r:id="rId7" action="ppaction://hlinksldjump"/>
              </a:rPr>
              <a:t>9</a:t>
            </a:r>
            <a:endParaRPr lang="ru-RU" sz="120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72063" y="4002088"/>
            <a:ext cx="1714500" cy="193833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solidFill>
                  <a:schemeClr val="accent6">
                    <a:lumMod val="75000"/>
                  </a:schemeClr>
                </a:solidFill>
                <a:latin typeface="+mn-lt"/>
                <a:hlinkClick r:id="rId8" action="ppaction://hlinksldjump"/>
              </a:rPr>
              <a:t>8</a:t>
            </a:r>
            <a:endParaRPr lang="ru-RU" sz="1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15125" y="287338"/>
            <a:ext cx="1571625" cy="19383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solidFill>
                  <a:schemeClr val="accent4">
                    <a:lumMod val="75000"/>
                  </a:schemeClr>
                </a:solidFill>
                <a:latin typeface="+mn-lt"/>
                <a:hlinkClick r:id="rId9" action="ppaction://hlinksldjump"/>
              </a:rPr>
              <a:t>3</a:t>
            </a:r>
            <a:endParaRPr lang="ru-RU" sz="1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72063" y="287338"/>
            <a:ext cx="1643062" cy="1938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solidFill>
                  <a:schemeClr val="accent2">
                    <a:lumMod val="50000"/>
                  </a:schemeClr>
                </a:solidFill>
                <a:latin typeface="+mn-lt"/>
                <a:hlinkClick r:id="rId10" action="ppaction://hlinksldjump"/>
              </a:rPr>
              <a:t>2</a:t>
            </a:r>
            <a:endParaRPr lang="ru-RU" sz="12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500438" y="4002088"/>
            <a:ext cx="1643062" cy="193833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0" b="1">
                <a:solidFill>
                  <a:srgbClr val="FF0000"/>
                </a:solidFill>
                <a:latin typeface="Calibri" pitchFamily="34" charset="0"/>
                <a:hlinkClick r:id="rId11" action="ppaction://hlinksldjump"/>
              </a:rPr>
              <a:t>7</a:t>
            </a:r>
            <a:endParaRPr lang="ru-RU" sz="1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hlinkClick r:id="rId12" action="ppaction://hlinksldjump"/>
          </p:cNvPr>
          <p:cNvSpPr txBox="1"/>
          <p:nvPr/>
        </p:nvSpPr>
        <p:spPr>
          <a:xfrm>
            <a:off x="3500438" y="2073275"/>
            <a:ext cx="1643062" cy="193833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12" action="ppaction://hlinksldjump"/>
              </a:rPr>
              <a:t>4</a:t>
            </a:r>
            <a:endParaRPr lang="ru-RU" sz="1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143500" y="2073275"/>
            <a:ext cx="1571625" cy="19383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0" b="1">
                <a:latin typeface="Calibri" pitchFamily="34" charset="0"/>
                <a:hlinkClick r:id="rId13" action="ppaction://hlinksldjump"/>
              </a:rPr>
              <a:t>5</a:t>
            </a:r>
            <a:endParaRPr lang="ru-RU" sz="12000" b="1">
              <a:latin typeface="Calibri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715125" y="2073275"/>
            <a:ext cx="1571625" cy="1938338"/>
          </a:xfrm>
          <a:prstGeom prst="rect">
            <a:avLst/>
          </a:prstGeom>
          <a:solidFill>
            <a:srgbClr val="EFD2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0" b="1">
                <a:solidFill>
                  <a:srgbClr val="00B050"/>
                </a:solidFill>
                <a:latin typeface="Calibri" pitchFamily="34" charset="0"/>
                <a:hlinkClick r:id="rId14" action="ppaction://hlinksldjump"/>
              </a:rPr>
              <a:t>6</a:t>
            </a:r>
            <a:endParaRPr lang="ru-RU" sz="12000" b="1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6183" name="Содержимое 3" descr="002.gif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4" name="Рисунок 22" descr="CAT31.gif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0"/>
            <a:ext cx="25019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" name="TextBox 26"/>
          <p:cNvSpPr txBox="1">
            <a:spLocks noChangeArrowheads="1"/>
          </p:cNvSpPr>
          <p:nvPr/>
        </p:nvSpPr>
        <p:spPr bwMode="auto">
          <a:xfrm rot="-1464412">
            <a:off x="30163" y="2071688"/>
            <a:ext cx="36083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Чтоб в игру начать играть,</a:t>
            </a:r>
            <a:br>
              <a:rPr lang="ru-RU" sz="3600">
                <a:latin typeface="Monotype Corsiva" pitchFamily="66" charset="0"/>
              </a:rPr>
            </a:br>
            <a:r>
              <a:rPr lang="ru-RU" sz="3600">
                <a:latin typeface="Monotype Corsiva" pitchFamily="66" charset="0"/>
              </a:rPr>
              <a:t>Теорию ты должен знать!!!!</a:t>
            </a:r>
          </a:p>
        </p:txBody>
      </p:sp>
      <p:pic>
        <p:nvPicPr>
          <p:cNvPr id="6186" name="Рисунок 27" descr="005.gif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358188" y="4857750"/>
            <a:ext cx="52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Линейная функция в  астрономии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1838325" y="1500188"/>
          <a:ext cx="7305675" cy="4357687"/>
        </p:xfrm>
        <a:graphic>
          <a:graphicData uri="http://schemas.openxmlformats.org/presentationml/2006/ole">
            <p:oleObj spid="_x0000_s32772" r:id="rId4" imgW="7303641" imgH="4359018" progId="Excel.Chart.8">
              <p:embed/>
            </p:oleObj>
          </a:graphicData>
        </a:graphic>
      </p:graphicFrame>
      <p:pic>
        <p:nvPicPr>
          <p:cNvPr id="32773" name="Содержимое 3" descr="002.gif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Линейная функция в быту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1571625" y="1500188"/>
          <a:ext cx="7110413" cy="4376737"/>
        </p:xfrm>
        <a:graphic>
          <a:graphicData uri="http://schemas.openxmlformats.org/presentationml/2006/ole">
            <p:oleObj spid="_x0000_s33796" r:id="rId4" imgW="7108552" imgH="4377307" progId="Excel.Chart.8">
              <p:embed/>
            </p:oleObj>
          </a:graphicData>
        </a:graphic>
      </p:graphicFrame>
      <p:pic>
        <p:nvPicPr>
          <p:cNvPr id="33797" name="Содержимое 3" descr="002.gif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Линейная функция в строительстве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643174" y="1357298"/>
          <a:ext cx="535785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2714625" y="1357313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</a:rPr>
              <a:t>Зависимость количества лестничных пролетов  от высоты здания 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7215188" y="542925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этажи</a:t>
            </a:r>
          </a:p>
        </p:txBody>
      </p:sp>
      <p:pic>
        <p:nvPicPr>
          <p:cNvPr id="34823" name="Содержимое 3" descr="002.gif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13" y="285750"/>
            <a:ext cx="5114925" cy="1143000"/>
          </a:xfrm>
        </p:spPr>
        <p:txBody>
          <a:bodyPr/>
          <a:lstStyle/>
          <a:p>
            <a:pPr algn="r"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Линейная функция в сельском  хозяйстве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5844" name="Содержимое 3" descr="002.gif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  <p:graphicFrame>
        <p:nvGraphicFramePr>
          <p:cNvPr id="35845" name="Object 7"/>
          <p:cNvGraphicFramePr>
            <a:graphicFrameLocks noChangeAspect="1"/>
          </p:cNvGraphicFramePr>
          <p:nvPr/>
        </p:nvGraphicFramePr>
        <p:xfrm>
          <a:off x="2555875" y="1628775"/>
          <a:ext cx="6192838" cy="4381500"/>
        </p:xfrm>
        <a:graphic>
          <a:graphicData uri="http://schemas.openxmlformats.org/presentationml/2006/ole">
            <p:oleObj spid="_x0000_s35845" name="Диаграмма" r:id="rId6" imgW="3590950" imgH="2371715" progId="Excel.Chart.8">
              <p:embed/>
            </p:oleObj>
          </a:graphicData>
        </a:graphic>
      </p:graphicFrame>
      <p:sp>
        <p:nvSpPr>
          <p:cNvPr id="35846" name="TextBox 4"/>
          <p:cNvSpPr txBox="1">
            <a:spLocks noChangeArrowheads="1"/>
          </p:cNvSpPr>
          <p:nvPr/>
        </p:nvSpPr>
        <p:spPr bwMode="auto">
          <a:xfrm>
            <a:off x="2627313" y="1341438"/>
            <a:ext cx="5976937" cy="7016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</a:rPr>
              <a:t>Расход посевов озимой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ru-RU" sz="2000">
                <a:solidFill>
                  <a:srgbClr val="002060"/>
                </a:solidFill>
              </a:rPr>
              <a:t>пшеницы при норме высевов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071563"/>
          </a:xfrm>
        </p:spPr>
        <p:txBody>
          <a:bodyPr/>
          <a:lstStyle/>
          <a:p>
            <a:pPr eaLnBrk="1" hangingPunct="1"/>
            <a:r>
              <a:rPr lang="ru-RU" b="1" smtClean="0"/>
              <a:t>Рене́ Дека́рт (1596-1650)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286375" cy="4525963"/>
          </a:xfrm>
        </p:spPr>
        <p:txBody>
          <a:bodyPr/>
          <a:lstStyle/>
          <a:p>
            <a:pPr eaLnBrk="1" hangingPunct="1"/>
            <a:r>
              <a:rPr lang="ru-RU" sz="2400" smtClean="0"/>
              <a:t>Декарту принадлежит заслуга создания современных систем обозначений: он ввел знаки переменных величин (x, y, z...), коэффициентов (a, b, c...), обозначение степеней (a</a:t>
            </a:r>
            <a:r>
              <a:rPr lang="ru-RU" sz="2400" baseline="30000" smtClean="0"/>
              <a:t>2</a:t>
            </a:r>
            <a:r>
              <a:rPr lang="ru-RU" sz="2400" smtClean="0"/>
              <a:t>, x</a:t>
            </a:r>
            <a:r>
              <a:rPr lang="ru-RU" sz="2400" baseline="30000" smtClean="0"/>
              <a:t>-1</a:t>
            </a:r>
            <a:r>
              <a:rPr lang="ru-RU" sz="2400" smtClean="0"/>
              <a:t>...). </a:t>
            </a:r>
          </a:p>
          <a:p>
            <a:pPr eaLnBrk="1" hangingPunct="1"/>
            <a:r>
              <a:rPr lang="ru-RU" sz="2400" smtClean="0"/>
              <a:t>Декарт является одним из авторов теории уравнений.</a:t>
            </a:r>
          </a:p>
          <a:p>
            <a:pPr eaLnBrk="1" hangingPunct="1"/>
            <a:r>
              <a:rPr lang="ru-RU" sz="2400" smtClean="0"/>
              <a:t> Декарт ввел впервые понятия переменной величины и функции.</a:t>
            </a:r>
          </a:p>
        </p:txBody>
      </p:sp>
      <p:pic>
        <p:nvPicPr>
          <p:cNvPr id="7172" name="Рисунок 3" descr="Frans_Hals_-_Portret_van_Ren%C3%A9_Descarte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1357313"/>
            <a:ext cx="35607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005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6750" y="6000750"/>
            <a:ext cx="52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1159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/>
              <a:t>Задание 1</a:t>
            </a:r>
          </a:p>
        </p:txBody>
      </p:sp>
      <p:pic>
        <p:nvPicPr>
          <p:cNvPr id="8196" name="Содержимое 3" descr="002.gif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643063" y="1785938"/>
            <a:ext cx="664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Определение функции: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2428875"/>
            <a:ext cx="5500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Функция – зависимость , где </a:t>
            </a:r>
            <a:r>
              <a:rPr lang="ru-RU" sz="3600" i="1" u="sng">
                <a:solidFill>
                  <a:srgbClr val="0070C0"/>
                </a:solidFill>
                <a:latin typeface="Monotype Corsiva" pitchFamily="66" charset="0"/>
              </a:rPr>
              <a:t>каждому з</a:t>
            </a: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начению  независимой переменной соответствует </a:t>
            </a:r>
            <a:r>
              <a:rPr lang="ru-RU" sz="3600" i="1" u="sng">
                <a:solidFill>
                  <a:srgbClr val="0070C0"/>
                </a:solidFill>
                <a:latin typeface="Monotype Corsiva" pitchFamily="66" charset="0"/>
              </a:rPr>
              <a:t>единственное </a:t>
            </a: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значение зависимой переменной</a:t>
            </a:r>
          </a:p>
        </p:txBody>
      </p:sp>
      <p:pic>
        <p:nvPicPr>
          <p:cNvPr id="8199" name="Рисунок 7" descr="CAT3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8575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011594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/>
              <a:t>Задание </a:t>
            </a:r>
            <a:r>
              <a:rPr lang="ru-RU" smtClean="0"/>
              <a:t>2</a:t>
            </a:r>
          </a:p>
        </p:txBody>
      </p:sp>
      <p:pic>
        <p:nvPicPr>
          <p:cNvPr id="9220" name="Содержимое 3" descr="002.gif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429625" y="6000750"/>
            <a:ext cx="485775" cy="500063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5938" y="1571625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Определение графика функции: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8" y="2071688"/>
            <a:ext cx="67865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Monotype Corsiva" pitchFamily="66" charset="0"/>
              </a:rPr>
              <a:t>График функции- множество всех точек координатной плоскости, абсциссы которых равны значениям аргумента, а ординаты – соответствующим значениям функции </a:t>
            </a:r>
          </a:p>
        </p:txBody>
      </p:sp>
      <p:pic>
        <p:nvPicPr>
          <p:cNvPr id="9223" name="Рисунок 8" descr="CAT31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8575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357563" y="3929063"/>
          <a:ext cx="2422525" cy="2357437"/>
        </p:xfrm>
        <a:graphic>
          <a:graphicData uri="http://schemas.openxmlformats.org/presentationml/2006/ole">
            <p:oleObj spid="_x0000_s9224" name="GraphC" r:id="rId7" imgW="2828925" imgH="2752725" progId="GraphCtrl.Document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286125" y="2000250"/>
          <a:ext cx="2465388" cy="2101850"/>
        </p:xfrm>
        <a:graphic>
          <a:graphicData uri="http://schemas.openxmlformats.org/presentationml/2006/ole">
            <p:oleObj spid="_x0000_s9225" name="GraphC" r:id="rId8" imgW="2905125" imgH="2762250" progId="GraphCtrl.Document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357188" y="2357438"/>
          <a:ext cx="2800350" cy="3943350"/>
        </p:xfrm>
        <a:graphic>
          <a:graphicData uri="http://schemas.openxmlformats.org/presentationml/2006/ole">
            <p:oleObj spid="_x0000_s9226" name="GraphC" r:id="rId9" imgW="2800350" imgH="3943350" progId="GraphCtrl.Document">
              <p:embed/>
            </p:oleObj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5929313" y="2571750"/>
          <a:ext cx="2495550" cy="3567113"/>
        </p:xfrm>
        <a:graphic>
          <a:graphicData uri="http://schemas.openxmlformats.org/presentationml/2006/ole">
            <p:oleObj spid="_x0000_s9227" name="GraphC" r:id="rId10" imgW="2752725" imgH="3933825" progId="GraphCtrl.Document">
              <p:embed/>
            </p:oleObj>
          </a:graphicData>
        </a:graphic>
      </p:graphicFrame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4800" y="1071563"/>
            <a:ext cx="8839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Georgia" pitchFamily="18" charset="0"/>
              </a:rPr>
              <a:t>Какие  из  данных  графиков  НЕ  являются  </a:t>
            </a:r>
          </a:p>
          <a:p>
            <a:pPr algn="ctr"/>
            <a:r>
              <a:rPr lang="ru-RU" sz="2400" b="1" i="1">
                <a:latin typeface="Georgia" pitchFamily="18" charset="0"/>
              </a:rPr>
              <a:t>графиками    функций?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29375" y="3214688"/>
            <a:ext cx="1390650" cy="2628900"/>
          </a:xfrm>
          <a:custGeom>
            <a:avLst/>
            <a:gdLst>
              <a:gd name="T0" fmla="*/ 2147483647 w 2190"/>
              <a:gd name="T1" fmla="*/ 0 h 4140"/>
              <a:gd name="T2" fmla="*/ 2147483647 w 2190"/>
              <a:gd name="T3" fmla="*/ 2147483647 h 4140"/>
              <a:gd name="T4" fmla="*/ 2147483647 w 2190"/>
              <a:gd name="T5" fmla="*/ 2147483647 h 4140"/>
              <a:gd name="T6" fmla="*/ 2147483647 w 2190"/>
              <a:gd name="T7" fmla="*/ 2147483647 h 4140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4140"/>
              <a:gd name="T14" fmla="*/ 2190 w 2190"/>
              <a:gd name="T15" fmla="*/ 4140 h 4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4140">
                <a:moveTo>
                  <a:pt x="570" y="0"/>
                </a:moveTo>
                <a:cubicBezTo>
                  <a:pt x="1335" y="120"/>
                  <a:pt x="2100" y="240"/>
                  <a:pt x="2010" y="540"/>
                </a:cubicBezTo>
                <a:cubicBezTo>
                  <a:pt x="1920" y="840"/>
                  <a:pt x="0" y="1200"/>
                  <a:pt x="30" y="1800"/>
                </a:cubicBezTo>
                <a:cubicBezTo>
                  <a:pt x="60" y="2400"/>
                  <a:pt x="1830" y="3750"/>
                  <a:pt x="2190" y="4140"/>
                </a:cubicBezTo>
              </a:path>
            </a:pathLst>
          </a:cu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14563" y="2214563"/>
            <a:ext cx="500062" cy="584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29563" y="2571750"/>
            <a:ext cx="500062" cy="584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14938" y="4143375"/>
            <a:ext cx="500062" cy="584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72063" y="2000250"/>
            <a:ext cx="517525" cy="584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2</a:t>
            </a:r>
          </a:p>
        </p:txBody>
      </p:sp>
      <p:sp>
        <p:nvSpPr>
          <p:cNvPr id="2" name="5-конечная звезда 1"/>
          <p:cNvSpPr/>
          <p:nvPr/>
        </p:nvSpPr>
        <p:spPr>
          <a:xfrm>
            <a:off x="8601075" y="338138"/>
            <a:ext cx="247650" cy="288925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8601075" y="896938"/>
            <a:ext cx="247650" cy="287337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601075" y="1427163"/>
            <a:ext cx="247650" cy="288925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4" grpId="0"/>
      <p:bldP spid="19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1159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788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pPr eaLnBrk="1" hangingPunct="1"/>
            <a:r>
              <a:rPr lang="ru-RU" b="1" i="1" u="sng" smtClean="0"/>
              <a:t>Задание 3</a:t>
            </a:r>
          </a:p>
        </p:txBody>
      </p:sp>
      <p:pic>
        <p:nvPicPr>
          <p:cNvPr id="10244" name="Содержимое 3" descr="002.gif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86750" y="6143625"/>
            <a:ext cx="485775" cy="428625"/>
          </a:xfrm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785938" y="1785938"/>
            <a:ext cx="5857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Независимая переменная?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5875" y="3571875"/>
            <a:ext cx="4167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Х – аргумент функции</a:t>
            </a:r>
          </a:p>
        </p:txBody>
      </p:sp>
      <p:pic>
        <p:nvPicPr>
          <p:cNvPr id="10247" name="Рисунок 6" descr="CAT3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8575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11594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/>
              <a:t>Задание 4</a:t>
            </a:r>
          </a:p>
        </p:txBody>
      </p:sp>
      <p:pic>
        <p:nvPicPr>
          <p:cNvPr id="11268" name="Содержимое 3" descr="00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6143625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1357313" y="2214563"/>
            <a:ext cx="607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Зависимая переменная?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3357563"/>
            <a:ext cx="578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3600" i="1">
                <a:solidFill>
                  <a:srgbClr val="0070C0"/>
                </a:solidFill>
                <a:latin typeface="Monotype Corsiva" pitchFamily="66" charset="0"/>
              </a:rPr>
              <a:t>y –</a:t>
            </a: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 значение функции</a:t>
            </a:r>
          </a:p>
        </p:txBody>
      </p:sp>
      <p:pic>
        <p:nvPicPr>
          <p:cNvPr id="11271" name="Рисунок 10" descr="CAT3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8575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01159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788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/>
              <a:t>Задание 5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357313" y="171450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Определение линейной функции?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5875" y="2571750"/>
            <a:ext cx="6572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Функция вида </a:t>
            </a:r>
            <a:r>
              <a:rPr lang="en-US" sz="3600" i="1">
                <a:solidFill>
                  <a:srgbClr val="0070C0"/>
                </a:solidFill>
                <a:cs typeface="Arial" charset="0"/>
              </a:rPr>
              <a:t>y = kx + b</a:t>
            </a: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, </a:t>
            </a:r>
            <a:br>
              <a:rPr lang="ru-RU" sz="3600" i="1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где</a:t>
            </a:r>
            <a:r>
              <a:rPr lang="ru-RU" sz="3600" i="1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600" i="1">
                <a:solidFill>
                  <a:srgbClr val="0070C0"/>
                </a:solidFill>
                <a:cs typeface="Arial" charset="0"/>
              </a:rPr>
              <a:t>k</a:t>
            </a:r>
            <a:r>
              <a:rPr lang="ru-RU" sz="3600" i="1">
                <a:solidFill>
                  <a:srgbClr val="0070C0"/>
                </a:solidFill>
                <a:cs typeface="Arial" charset="0"/>
              </a:rPr>
              <a:t>,</a:t>
            </a:r>
            <a:r>
              <a:rPr lang="en-US" sz="3600" i="1">
                <a:solidFill>
                  <a:srgbClr val="0070C0"/>
                </a:solidFill>
                <a:cs typeface="Arial" charset="0"/>
              </a:rPr>
              <a:t> b- </a:t>
            </a: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некоторые числа </a:t>
            </a:r>
            <a:br>
              <a:rPr lang="ru-RU" sz="3600" i="1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i="1">
                <a:solidFill>
                  <a:srgbClr val="0070C0"/>
                </a:solidFill>
                <a:latin typeface="Monotype Corsiva" pitchFamily="66" charset="0"/>
              </a:rPr>
              <a:t>называется </a:t>
            </a:r>
          </a:p>
          <a:p>
            <a:r>
              <a:rPr lang="ru-RU" sz="3600" i="1" u="sng">
                <a:solidFill>
                  <a:srgbClr val="0070C0"/>
                </a:solidFill>
                <a:latin typeface="Monotype Corsiva" pitchFamily="66" charset="0"/>
              </a:rPr>
              <a:t>линейной функцией</a:t>
            </a:r>
          </a:p>
        </p:txBody>
      </p:sp>
      <p:pic>
        <p:nvPicPr>
          <p:cNvPr id="12294" name="Рисунок 8" descr="CAT31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50" y="0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>
            <a:off x="8553450" y="333375"/>
            <a:ext cx="246063" cy="287338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01179983</Template>
  <TotalTime>1477</TotalTime>
  <Words>768</Words>
  <Application>Microsoft Office PowerPoint</Application>
  <PresentationFormat>Экран (4:3)</PresentationFormat>
  <Paragraphs>456</Paragraphs>
  <Slides>33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Monotype Corsiva</vt:lpstr>
      <vt:lpstr>Georgia</vt:lpstr>
      <vt:lpstr>Times New Roman</vt:lpstr>
      <vt:lpstr>Gigi</vt:lpstr>
      <vt:lpstr>Verdana</vt:lpstr>
      <vt:lpstr>Тема Office</vt:lpstr>
      <vt:lpstr>GraphC Document</vt:lpstr>
      <vt:lpstr>Microsoft Equation 3.0</vt:lpstr>
      <vt:lpstr>Диаграмма Microsoft Office Excel</vt:lpstr>
      <vt:lpstr>Слайд 1</vt:lpstr>
      <vt:lpstr>Слайд 2</vt:lpstr>
      <vt:lpstr>Слайд 3</vt:lpstr>
      <vt:lpstr>Рене́ Дека́рт (1596-1650)</vt:lpstr>
      <vt:lpstr>Задание 1</vt:lpstr>
      <vt:lpstr>Задание 2</vt:lpstr>
      <vt:lpstr>Задание 3</vt:lpstr>
      <vt:lpstr>Задание 4</vt:lpstr>
      <vt:lpstr>Задание 5</vt:lpstr>
      <vt:lpstr>Слайд 10</vt:lpstr>
      <vt:lpstr>Задание 6</vt:lpstr>
      <vt:lpstr>Задание 7.</vt:lpstr>
      <vt:lpstr>Задание 8</vt:lpstr>
      <vt:lpstr>Слайд 14</vt:lpstr>
      <vt:lpstr> Задание 9</vt:lpstr>
      <vt:lpstr>Задание № 383 (а, в) стр. 69</vt:lpstr>
      <vt:lpstr> Задание: В одной и той же системе координат построить графики функций</vt:lpstr>
      <vt:lpstr> Задание:( устно)  Не выполняя построения , выясните проходит ли график функции , заданной формулой у = 2х – 1 , через точку: </vt:lpstr>
      <vt:lpstr>«Стихотворная» минутка</vt:lpstr>
      <vt:lpstr>Контроль знаний</vt:lpstr>
      <vt:lpstr>                      Контроль знаний  </vt:lpstr>
      <vt:lpstr>Слайд 22</vt:lpstr>
      <vt:lpstr>Задание на дом:</vt:lpstr>
      <vt:lpstr>Слайд 24</vt:lpstr>
      <vt:lpstr>Линейная функция в физике</vt:lpstr>
      <vt:lpstr>Линейная функция в анатомии</vt:lpstr>
      <vt:lpstr>Линейная функция в криминологии</vt:lpstr>
      <vt:lpstr>Линейная функция в экономике</vt:lpstr>
      <vt:lpstr>Линейная функция в  психологии</vt:lpstr>
      <vt:lpstr>Линейная функция в  астрономии</vt:lpstr>
      <vt:lpstr>Линейная функция в быту</vt:lpstr>
      <vt:lpstr>Линейная функция в строительстве</vt:lpstr>
      <vt:lpstr>Линейная функция в сельском  хозяйстве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124</cp:revision>
  <dcterms:created xsi:type="dcterms:W3CDTF">2008-11-04T14:18:23Z</dcterms:created>
  <dcterms:modified xsi:type="dcterms:W3CDTF">2013-03-13T17:40:32Z</dcterms:modified>
</cp:coreProperties>
</file>