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DFF5"/>
    <a:srgbClr val="FF00FF"/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AB4BD-920A-4C1B-829E-2BC40927CC8A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F1B64-7E44-454D-869D-6C37B3E258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E14A2-994E-46A3-B677-7D7915684A64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946F3-04BA-4781-B055-DC924B548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411AD-5B54-4DD9-9FD7-F1D9FD5582FE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C8EC7-BBC7-4A7A-84B1-9A598C5F45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48C37-0BD5-4B8B-8C88-E0CC1E2005C4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C9CBB-93D9-4D1A-A1CD-AD5D29CD3B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A5D8D-7A54-4786-B16D-E47BE04B32C4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6E039-1ACD-4C4C-B72B-B4067600B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726CC-1A98-4201-B305-19ECE6AAA8BF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5B5C-8B1F-43A0-B500-A159C473A3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CC5FB-E2C0-421F-AE45-48842B7DF1AC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E2E7A-3DF9-4ABF-9BEA-6FD91B761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D92DB-DBEF-45DA-8AFE-540882B7D7D6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E992E-7C29-4A5C-905C-59390E057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9310F-BC66-4290-810E-0EA3BB5ADAD9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3E457-5559-4818-BAD8-E401966CD6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76F1E-1E36-49F2-BB45-D4D3988B5708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433EA-607C-456B-B627-704DCA5CA8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C1E46-2794-44DF-9B78-DDECC620110D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29EEF-7803-418D-A6FD-8C408D6C17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59416B-72E6-4145-81EF-3F0E34F00CBF}" type="datetimeFigureOut">
              <a:rPr lang="ru-RU"/>
              <a:pPr>
                <a:defRPr/>
              </a:pPr>
              <a:t>13.03.2013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3E2C0E-58E9-4F35-A2B9-F7BBE0E09E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5" r:id="rId2"/>
    <p:sldLayoutId id="2147483754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5" r:id="rId9"/>
    <p:sldLayoutId id="2147483751" r:id="rId10"/>
    <p:sldLayoutId id="21474837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.xml"/><Relationship Id="rId11" Type="http://schemas.openxmlformats.org/officeDocument/2006/relationships/slide" Target="slide10.xml"/><Relationship Id="rId5" Type="http://schemas.openxmlformats.org/officeDocument/2006/relationships/slide" Target="slide6.xml"/><Relationship Id="rId10" Type="http://schemas.openxmlformats.org/officeDocument/2006/relationships/image" Target="../media/image3.gif"/><Relationship Id="rId4" Type="http://schemas.openxmlformats.org/officeDocument/2006/relationships/slide" Target="slide5.xml"/><Relationship Id="rId9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hyperlink" Target="&#1055;&#1088;&#1080;&#1083;&#1086;&#1078;&#1077;&#1085;&#1080;&#1077;1%20105-774-656.doc" TargetMode="Externa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0;&#1081;&#1089;&#1099;&#1083;&#1091;\Desktop\&#1060;&#1077;&#1089;&#1090;&#1080;&#1074;&#1072;&#1083;&#1100;%20&#1054;&#1090;&#1082;&#1088;&#1099;&#1081;&#1090;&#1099;&#1081;%20&#1091;&#1088;&#1086;&#1082;\&#1055;&#1088;&#1080;&#1083;&#1086;&#1078;&#1077;&#1085;&#1080;&#1077;2%20105-774-656.wma" TargetMode="External"/><Relationship Id="rId6" Type="http://schemas.openxmlformats.org/officeDocument/2006/relationships/image" Target="../media/image11.png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7" Type="http://schemas.openxmlformats.org/officeDocument/2006/relationships/image" Target="../media/image17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hyperlink" Target="&#1055;&#1088;&#1080;&#1083;&#1086;&#1078;&#1077;&#1085;&#1080;&#1077;3%20105-774-656.xls" TargetMode="External"/><Relationship Id="rId5" Type="http://schemas.openxmlformats.org/officeDocument/2006/relationships/slide" Target="slide2.xml"/><Relationship Id="rId4" Type="http://schemas.openxmlformats.org/officeDocument/2006/relationships/image" Target="../media/image1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6717" y="692696"/>
            <a:ext cx="8110566" cy="18288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t-RU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  <a:reflection blurRad="6350" stA="50000" endA="300" endPos="50000" dist="60007" dir="5400000" sy="-100000" algn="bl" rotWithShape="0"/>
                </a:effectLst>
              </a:rPr>
              <a:t>Затланышсыз фигыльләр</a:t>
            </a:r>
            <a:endParaRPr lang="ru-RU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  <a:reflection blurRad="6350" stA="50000" endA="300" endPos="50000" dist="60007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996619"/>
            <a:ext cx="8110566" cy="17526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t-RU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t-RU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t-RU" sz="3600" i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Йомгаклау дәресе</a:t>
            </a:r>
            <a:endParaRPr lang="ru-RU" sz="3600" i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124" name="Прямоугольник 3"/>
          <p:cNvSpPr>
            <a:spLocks noChangeArrowheads="1"/>
          </p:cNvSpPr>
          <p:nvPr/>
        </p:nvSpPr>
        <p:spPr bwMode="auto">
          <a:xfrm>
            <a:off x="2771775" y="4271963"/>
            <a:ext cx="6227763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tt-RU" i="1">
                <a:latin typeface="Times New Roman" pitchFamily="18" charset="0"/>
                <a:cs typeface="Times New Roman" pitchFamily="18" charset="0"/>
              </a:rPr>
              <a:t>Шарифуллина Айслу Мардугалимовна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tt-RU" i="1">
                <a:latin typeface="Times New Roman" pitchFamily="18" charset="0"/>
                <a:cs typeface="Times New Roman" pitchFamily="18" charset="0"/>
              </a:rPr>
              <a:t>учитель информатики, татарского и литературы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 квалификационной категории,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i="1">
                <a:latin typeface="Times New Roman" pitchFamily="18" charset="0"/>
                <a:cs typeface="Times New Roman" pitchFamily="18" charset="0"/>
              </a:rPr>
              <a:t>МБОУ СОШ №5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tt-RU" i="1">
                <a:latin typeface="Times New Roman" pitchFamily="18" charset="0"/>
                <a:cs typeface="Times New Roman" pitchFamily="18" charset="0"/>
              </a:rPr>
              <a:t>с углубленным изучением отдельных предметов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tt-RU" i="1">
                <a:latin typeface="Times New Roman" pitchFamily="18" charset="0"/>
                <a:cs typeface="Times New Roman" pitchFamily="18" charset="0"/>
              </a:rPr>
              <a:t>Бугульминского муниципального района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tt-RU" i="1">
                <a:latin typeface="Times New Roman" pitchFamily="18" charset="0"/>
                <a:cs typeface="Times New Roman" pitchFamily="18" charset="0"/>
              </a:rPr>
              <a:t> Республики Татарстан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i="1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b="1" i="1">
                <a:latin typeface="Times New Roman" pitchFamily="18" charset="0"/>
                <a:cs typeface="Times New Roman" pitchFamily="18" charset="0"/>
              </a:rPr>
              <a:t>ID 105-774-656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Web сайт\school-samples\School-sample-4\images\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593116">
            <a:off x="5920497" y="1228458"/>
            <a:ext cx="3036651" cy="4352534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37891" name="Picture 3" descr="C:\Web сайт\school-samples\School-sample-4\images\plan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1166559">
            <a:off x="1142976" y="857207"/>
            <a:ext cx="4857784" cy="6000793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6" name="Picture 6" descr="F:\Картинки\Мои рисунки\Приколы\zemlia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57938" y="2000250"/>
            <a:ext cx="2071687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468313" y="1125538"/>
            <a:ext cx="8351837" cy="372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6200" algn="just"/>
            <a:r>
              <a:rPr lang="ru-RU" sz="4400">
                <a:latin typeface="Times New Roman" pitchFamily="18" charset="0"/>
                <a:cs typeface="Times New Roman" pitchFamily="18" charset="0"/>
              </a:rPr>
              <a:t>Кулланылган </a:t>
            </a:r>
            <a:r>
              <a:rPr lang="tt-RU" sz="4400">
                <a:latin typeface="Times New Roman" pitchFamily="18" charset="0"/>
                <a:cs typeface="Times New Roman" pitchFamily="18" charset="0"/>
              </a:rPr>
              <a:t>әдәбият:</a:t>
            </a:r>
            <a:endParaRPr lang="ru-RU" sz="4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76200">
              <a:buFont typeface="Calibri" pitchFamily="34" charset="0"/>
              <a:buAutoNum type="arabicPeriod"/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Татар теле. Р.А.Асылгараева, М.З.Зиннатова. Казань «Магариф», 2010</a:t>
            </a:r>
            <a:endParaRPr lang="ru-RU" sz="400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76200">
              <a:buFont typeface="Calibri" pitchFamily="34" charset="0"/>
              <a:buAutoNum type="arabicPeriod"/>
            </a:pPr>
            <a:r>
              <a:rPr lang="tt-RU" sz="3200">
                <a:latin typeface="Times New Roman" pitchFamily="18" charset="0"/>
                <a:cs typeface="Times New Roman" pitchFamily="18" charset="0"/>
              </a:rPr>
              <a:t>Вагыйзов С.Г. Кызыклы грамматика: Укытучылар өчен кулланма. Казан: Мәгариф, 2002</a:t>
            </a:r>
          </a:p>
          <a:p>
            <a:pPr marL="76200">
              <a:buFont typeface="Calibri" pitchFamily="34" charset="0"/>
              <a:buAutoNum type="arabicPeriod"/>
            </a:pPr>
            <a:r>
              <a:rPr lang="tt-RU" sz="3200">
                <a:latin typeface="Times New Roman" pitchFamily="18" charset="0"/>
                <a:cs typeface="Times New Roman" pitchFamily="18" charset="0"/>
                <a:hlinkClick r:id="rId2"/>
              </a:rPr>
              <a:t>http://images.yandex.ru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305800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t-RU" sz="8000" b="1" spc="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Меню</a:t>
            </a:r>
            <a:endParaRPr lang="ru-RU" sz="8000" b="1" spc="2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8" y="1500188"/>
            <a:ext cx="285432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Исеңә төшер</a:t>
            </a:r>
            <a:endParaRPr lang="ru-RU" sz="3600" b="1" dirty="0">
              <a:solidFill>
                <a:srgbClr val="99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25" y="2143125"/>
            <a:ext cx="221456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Уйла, тап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14500" y="2714625"/>
            <a:ext cx="25003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tt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  <a:hlinkClick r:id="rId4" action="ppaction://hlinksldjump"/>
              </a:rPr>
              <a:t>Эзләп тап</a:t>
            </a:r>
            <a:endParaRPr lang="tt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00313" y="3357563"/>
            <a:ext cx="1714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tt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Ял итү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>
              <a:latin typeface="Constantia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916238" y="4005263"/>
            <a:ext cx="21542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tt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Иҗат итү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>
              <a:latin typeface="Constantia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635375" y="4724400"/>
            <a:ext cx="5940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tt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  <a:hlinkClick r:id="rId7" action="ppaction://hlinksldjump"/>
              </a:rPr>
              <a:t>Иң игътибарлы укучы</a:t>
            </a:r>
            <a:endParaRPr lang="tt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211638" y="5445125"/>
            <a:ext cx="4718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tt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  <a:hlinkClick r:id="rId8" action="ppaction://hlinksldjump"/>
              </a:rPr>
              <a:t>Үз-үзеңне тикшер</a:t>
            </a:r>
            <a:endParaRPr lang="tt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29" name="Picture 5" descr="F:\Картинки\boy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214942" y="714356"/>
            <a:ext cx="3657616" cy="3979678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1030" name="Picture 6" descr="F:\Картинки\Мои рисунки\Приколы\zemlia.gif"/>
          <p:cNvPicPr>
            <a:picLocks noChangeAspect="1" noChangeArrowheads="1" noCrop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500063" y="4572000"/>
            <a:ext cx="1785937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F:\Картинки\Мои рисунки\Приколы\zemlia.gif"/>
          <p:cNvPicPr>
            <a:picLocks noChangeAspect="1" noChangeArrowheads="1" noCrop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500063" y="4572000"/>
            <a:ext cx="1785937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Управляющая кнопка: в конец 12">
            <a:hlinkClick r:id="rId11" action="ppaction://hlinksldjump" highlightClick="1"/>
          </p:cNvPr>
          <p:cNvSpPr/>
          <p:nvPr/>
        </p:nvSpPr>
        <p:spPr>
          <a:xfrm>
            <a:off x="8786813" y="6572250"/>
            <a:ext cx="357187" cy="28575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1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2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300"/>
                            </p:stCondLst>
                            <p:childTnLst>
                              <p:par>
                                <p:cTn id="3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8700"/>
                            </p:stCondLst>
                            <p:childTnLst>
                              <p:par>
                                <p:cTn id="3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300"/>
                            </p:stCondLst>
                            <p:childTnLst>
                              <p:par>
                                <p:cTn id="4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2900"/>
                            </p:stCondLst>
                            <p:childTnLst>
                              <p:par>
                                <p:cTn id="4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25" grpId="0"/>
      <p:bldP spid="8" grpId="0"/>
      <p:bldP spid="9" grpId="0"/>
      <p:bldP spid="1027" grpId="0"/>
      <p:bldP spid="10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305800" cy="11430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t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0000" endA="300" endPos="50000" dist="60007" dir="5400000" sy="-100000" algn="bl" rotWithShape="0"/>
                </a:effectLst>
              </a:rPr>
              <a:t>Кроссворд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0000" endA="300" endPos="50000" dist="60007" dir="5400000" sy="-100000" algn="bl" rotWithShape="0"/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143375" y="1643063"/>
          <a:ext cx="4429127" cy="5000624"/>
        </p:xfrm>
        <a:graphic>
          <a:graphicData uri="http://schemas.openxmlformats.org/drawingml/2006/table">
            <a:tbl>
              <a:tblPr/>
              <a:tblGrid>
                <a:gridCol w="387294"/>
                <a:gridCol w="330025"/>
                <a:gridCol w="387294"/>
                <a:gridCol w="387294"/>
                <a:gridCol w="335849"/>
                <a:gridCol w="387294"/>
                <a:gridCol w="364968"/>
                <a:gridCol w="387294"/>
                <a:gridCol w="379528"/>
                <a:gridCol w="387294"/>
                <a:gridCol w="364968"/>
                <a:gridCol w="330025"/>
              </a:tblGrid>
              <a:tr h="3125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tt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tt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tt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5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5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5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5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5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5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5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25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5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5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5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5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5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53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00563" y="3786188"/>
            <a:ext cx="428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t-RU" b="1">
                <a:solidFill>
                  <a:srgbClr val="C00000"/>
                </a:solidFill>
                <a:latin typeface="Constantia" pitchFamily="18" charset="0"/>
              </a:rPr>
              <a:t>з </a:t>
            </a:r>
            <a:r>
              <a:rPr lang="tt-RU" b="1">
                <a:solidFill>
                  <a:srgbClr val="C00000"/>
                </a:solidFill>
              </a:rPr>
              <a:t>  </a:t>
            </a:r>
            <a:r>
              <a:rPr lang="tt-RU" b="1">
                <a:solidFill>
                  <a:srgbClr val="C00000"/>
                </a:solidFill>
                <a:latin typeface="Constantia" pitchFamily="18" charset="0"/>
              </a:rPr>
              <a:t> </a:t>
            </a:r>
            <a:r>
              <a:rPr lang="tt-RU" b="1">
                <a:solidFill>
                  <a:srgbClr val="C00000"/>
                </a:solidFill>
              </a:rPr>
              <a:t> </a:t>
            </a:r>
            <a:r>
              <a:rPr lang="tt-RU" b="1">
                <a:solidFill>
                  <a:srgbClr val="C00000"/>
                </a:solidFill>
                <a:latin typeface="Constantia" pitchFamily="18" charset="0"/>
              </a:rPr>
              <a:t>а </a:t>
            </a:r>
            <a:r>
              <a:rPr lang="tt-RU" b="1">
                <a:solidFill>
                  <a:srgbClr val="C00000"/>
                </a:solidFill>
              </a:rPr>
              <a:t>   </a:t>
            </a:r>
            <a:r>
              <a:rPr lang="tt-RU" b="1">
                <a:solidFill>
                  <a:srgbClr val="C00000"/>
                </a:solidFill>
                <a:latin typeface="Constantia" pitchFamily="18" charset="0"/>
              </a:rPr>
              <a:t> т </a:t>
            </a:r>
            <a:r>
              <a:rPr lang="tt-RU" b="1">
                <a:solidFill>
                  <a:srgbClr val="C00000"/>
                </a:solidFill>
              </a:rPr>
              <a:t>  </a:t>
            </a:r>
            <a:r>
              <a:rPr lang="tt-RU" b="1">
                <a:solidFill>
                  <a:srgbClr val="C00000"/>
                </a:solidFill>
                <a:latin typeface="Constantia" pitchFamily="18" charset="0"/>
              </a:rPr>
              <a:t> л   </a:t>
            </a:r>
            <a:r>
              <a:rPr lang="tt-RU" b="1">
                <a:solidFill>
                  <a:srgbClr val="C00000"/>
                </a:solidFill>
              </a:rPr>
              <a:t>      </a:t>
            </a:r>
            <a:r>
              <a:rPr lang="tt-RU" b="1">
                <a:solidFill>
                  <a:srgbClr val="C00000"/>
                </a:solidFill>
                <a:latin typeface="Constantia" pitchFamily="18" charset="0"/>
              </a:rPr>
              <a:t>н  </a:t>
            </a:r>
            <a:r>
              <a:rPr lang="tt-RU" b="1">
                <a:solidFill>
                  <a:srgbClr val="C00000"/>
                </a:solidFill>
              </a:rPr>
              <a:t> </a:t>
            </a:r>
            <a:r>
              <a:rPr lang="tt-RU" b="1">
                <a:solidFill>
                  <a:srgbClr val="C00000"/>
                </a:solidFill>
                <a:latin typeface="Constantia" pitchFamily="18" charset="0"/>
              </a:rPr>
              <a:t>ы </a:t>
            </a:r>
            <a:r>
              <a:rPr lang="tt-RU" b="1">
                <a:solidFill>
                  <a:srgbClr val="C00000"/>
                </a:solidFill>
              </a:rPr>
              <a:t>   </a:t>
            </a:r>
            <a:r>
              <a:rPr lang="tt-RU" b="1">
                <a:solidFill>
                  <a:srgbClr val="C00000"/>
                </a:solidFill>
                <a:latin typeface="Constantia" pitchFamily="18" charset="0"/>
              </a:rPr>
              <a:t>ш  </a:t>
            </a:r>
            <a:r>
              <a:rPr lang="tt-RU" b="1">
                <a:solidFill>
                  <a:srgbClr val="C00000"/>
                </a:solidFill>
              </a:rPr>
              <a:t>  </a:t>
            </a:r>
            <a:r>
              <a:rPr lang="tt-RU" b="1">
                <a:solidFill>
                  <a:srgbClr val="C00000"/>
                </a:solidFill>
                <a:latin typeface="Constantia" pitchFamily="18" charset="0"/>
              </a:rPr>
              <a:t>с  </a:t>
            </a:r>
            <a:r>
              <a:rPr lang="tt-RU" b="1">
                <a:solidFill>
                  <a:srgbClr val="C00000"/>
                </a:solidFill>
              </a:rPr>
              <a:t>  </a:t>
            </a:r>
            <a:r>
              <a:rPr lang="tt-RU" b="1">
                <a:solidFill>
                  <a:srgbClr val="C00000"/>
                </a:solidFill>
                <a:latin typeface="Constantia" pitchFamily="18" charset="0"/>
              </a:rPr>
              <a:t>ы </a:t>
            </a:r>
            <a:r>
              <a:rPr lang="tt-RU" b="1">
                <a:solidFill>
                  <a:srgbClr val="C00000"/>
                </a:solidFill>
              </a:rPr>
              <a:t>   </a:t>
            </a:r>
            <a:r>
              <a:rPr lang="tt-RU" b="1">
                <a:solidFill>
                  <a:srgbClr val="C00000"/>
                </a:solidFill>
                <a:latin typeface="Constantia" pitchFamily="18" charset="0"/>
              </a:rPr>
              <a:t>з</a:t>
            </a:r>
            <a:endParaRPr lang="ru-RU" b="1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14938" y="2571750"/>
            <a:ext cx="22748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 b="1">
                <a:solidFill>
                  <a:srgbClr val="C00000"/>
                </a:solidFill>
                <a:latin typeface="Constantia" pitchFamily="18" charset="0"/>
              </a:rPr>
              <a:t>ф     и    г     ы    л     ь</a:t>
            </a:r>
            <a:endParaRPr lang="ru-RU" b="1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643563" y="5357813"/>
            <a:ext cx="2273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t-RU" b="1">
                <a:solidFill>
                  <a:srgbClr val="C00000"/>
                </a:solidFill>
                <a:latin typeface="Constantia" pitchFamily="18" charset="0"/>
              </a:rPr>
              <a:t>с            й    ф     а     т</a:t>
            </a:r>
            <a:endParaRPr lang="ru-RU" b="1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3504" y="1857364"/>
            <a:ext cx="513410" cy="3037178"/>
          </a:xfrm>
          <a:prstGeom prst="rect">
            <a:avLst/>
          </a:prstGeom>
          <a:noFill/>
        </p:spPr>
        <p:txBody>
          <a:bodyPr vert="wordArtVert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b="1" dirty="0">
                <a:solidFill>
                  <a:srgbClr val="C00000"/>
                </a:solidFill>
                <a:latin typeface="+mn-lt"/>
              </a:rPr>
              <a:t>ин ини ив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29322" y="3500438"/>
            <a:ext cx="513410" cy="3357562"/>
          </a:xfrm>
          <a:prstGeom prst="rect">
            <a:avLst/>
          </a:prstGeom>
          <a:noFill/>
        </p:spPr>
        <p:txBody>
          <a:bodyPr vert="wordArtVert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b="1" spc="-100" dirty="0">
                <a:solidFill>
                  <a:srgbClr val="C00000"/>
                </a:solidFill>
                <a:latin typeface="+mn-lt"/>
              </a:rPr>
              <a:t>затланышлы</a:t>
            </a:r>
            <a:endParaRPr lang="ru-RU" b="1" spc="-1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43702" y="1928802"/>
            <a:ext cx="513410" cy="719299"/>
          </a:xfrm>
          <a:prstGeom prst="rect">
            <a:avLst/>
          </a:prstGeom>
          <a:noFill/>
        </p:spPr>
        <p:txBody>
          <a:bodyPr vert="wordArtVert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b="1" dirty="0">
                <a:solidFill>
                  <a:srgbClr val="C00000"/>
                </a:solidFill>
                <a:latin typeface="+mn-lt"/>
              </a:rPr>
              <a:t>хә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29520" y="3429000"/>
            <a:ext cx="513410" cy="1398332"/>
          </a:xfrm>
          <a:prstGeom prst="rect">
            <a:avLst/>
          </a:prstGeom>
          <a:noFill/>
        </p:spPr>
        <p:txBody>
          <a:bodyPr vert="wordArtVert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b="1" dirty="0">
                <a:solidFill>
                  <a:srgbClr val="C00000"/>
                </a:solidFill>
                <a:latin typeface="+mn-lt"/>
              </a:rPr>
              <a:t>и ем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50" y="1571625"/>
            <a:ext cx="4071938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Предметның яки затның эшен, хәрәкәтен яки  хәл-торышын белдерә торган сүзләр ......... дип атала.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7188" y="2000250"/>
            <a:ext cx="40005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Зат-сан белән төрләнгән фигыльләр ...... фигыльләр дип атала.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2357438"/>
            <a:ext cx="3857625" cy="1846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Зат - сан белән төрләнмәгән фигыльләр ....... фигыльләр дип атала.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57188" y="2786063"/>
            <a:ext cx="3929062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tt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Бер үк вакытта сыйфат һәм фигыль мәгънәсенә ия булган сүзләр ...... фигыль дип атала</a:t>
            </a:r>
            <a:endParaRPr lang="tt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85750" y="3357563"/>
            <a:ext cx="3929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tt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Эш-хәл исемен яки атамасын белдерә торган затланышсыз фигыль – ....</a:t>
            </a:r>
            <a:endParaRPr lang="tt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14313" y="4000500"/>
            <a:ext cx="40005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tt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Төп фигыльдән аңлашылган эш яки хәлгә өстәмә эшне белдереп килгән фигыль ...... була.</a:t>
            </a:r>
            <a:endParaRPr lang="tt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85750" y="4500563"/>
            <a:ext cx="3857625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7. Эш яки хәлне максат яки тиеш булу мәгънәсендә белдергән затланышсыз фигыль – .......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1500188"/>
            <a:ext cx="4143375" cy="506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tt-RU" sz="1700" dirty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Предметның яки затның эшен хәрәкәтен яки хәл-торышын белдерә торган сүзләр </a:t>
            </a:r>
            <a:r>
              <a:rPr lang="tt-RU" sz="1700" u="sng" dirty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фигыль </a:t>
            </a:r>
            <a:r>
              <a:rPr lang="tt-RU" sz="1700" dirty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дип атала.</a:t>
            </a:r>
            <a:endParaRPr lang="ru-RU" sz="1700" dirty="0">
              <a:solidFill>
                <a:srgbClr val="0B5395"/>
              </a:solidFill>
              <a:effectLst>
                <a:outerShdw blurRad="38100" dist="38100" dir="2700000" algn="tl">
                  <a:srgbClr val="C0C0C0"/>
                </a:outerShdw>
              </a:effectLst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tt-RU" sz="1700" dirty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Зат-сан белән төрләнгән фигыльләр </a:t>
            </a:r>
            <a:r>
              <a:rPr lang="tt-RU" sz="1700" u="sng" dirty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затланышлы фигыльләр</a:t>
            </a:r>
            <a:r>
              <a:rPr lang="tt-RU" sz="1700" dirty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дип атала.</a:t>
            </a:r>
            <a:endParaRPr lang="ru-RU" sz="1700" dirty="0">
              <a:solidFill>
                <a:srgbClr val="0B5395"/>
              </a:solidFill>
              <a:effectLst>
                <a:outerShdw blurRad="38100" dist="38100" dir="2700000" algn="tl">
                  <a:srgbClr val="C0C0C0"/>
                </a:outerShdw>
              </a:effectLst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tt-RU" sz="1700" dirty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Зат-сан белән төрләнмәгән фигыльләр </a:t>
            </a:r>
            <a:r>
              <a:rPr lang="tt-RU" sz="1700" u="sng" dirty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затланышсыз фигыльләр</a:t>
            </a:r>
            <a:r>
              <a:rPr lang="tt-RU" sz="1700" dirty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дип атала.</a:t>
            </a:r>
            <a:endParaRPr lang="ru-RU" sz="1700" dirty="0">
              <a:solidFill>
                <a:srgbClr val="0B5395"/>
              </a:solidFill>
              <a:effectLst>
                <a:outerShdw blurRad="38100" dist="38100" dir="2700000" algn="tl">
                  <a:srgbClr val="C0C0C0"/>
                </a:outerShdw>
              </a:effectLst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tt-RU" sz="1700" dirty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Бер үк вакытта сыйфат һәм фигыль мәгънәсенә ия булган сүзләр </a:t>
            </a:r>
            <a:r>
              <a:rPr lang="tt-RU" sz="1700" u="sng" dirty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сыйфат фигыль</a:t>
            </a:r>
            <a:r>
              <a:rPr lang="tt-RU" sz="1700" dirty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дип атала.</a:t>
            </a:r>
            <a:endParaRPr lang="ru-RU" sz="1700" u="sng" dirty="0">
              <a:solidFill>
                <a:srgbClr val="0B5395"/>
              </a:solidFill>
              <a:effectLst>
                <a:outerShdw blurRad="38100" dist="38100" dir="2700000" algn="tl">
                  <a:srgbClr val="C0C0C0"/>
                </a:outerShdw>
              </a:effectLst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tt-RU" sz="1700" dirty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Эш-хәл исемен яки атамасын белдерә торган затланышсыз фигыль – </a:t>
            </a:r>
            <a:r>
              <a:rPr lang="tt-RU" sz="1700" u="sng" dirty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исем фигыль</a:t>
            </a:r>
            <a:r>
              <a:rPr lang="tt-RU" sz="1700" dirty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1700" dirty="0">
              <a:solidFill>
                <a:srgbClr val="0B5395"/>
              </a:solidFill>
              <a:effectLst>
                <a:outerShdw blurRad="38100" dist="38100" dir="2700000" algn="tl">
                  <a:srgbClr val="C0C0C0"/>
                </a:outerShdw>
              </a:effectLst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tt-RU" sz="1700" dirty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Төп фигыльдән аңлашылган эш яки хәлгә өстәмә эшне белдереп килгән фигыль </a:t>
            </a:r>
            <a:r>
              <a:rPr lang="tt-RU" sz="1700" u="sng" dirty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хәл фигыль</a:t>
            </a:r>
            <a:r>
              <a:rPr lang="tt-RU" sz="1700" dirty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була.</a:t>
            </a:r>
            <a:endParaRPr lang="ru-RU" sz="1700" dirty="0">
              <a:solidFill>
                <a:srgbClr val="0B5395"/>
              </a:solidFill>
              <a:effectLst>
                <a:outerShdw blurRad="38100" dist="38100" dir="2700000" algn="tl">
                  <a:srgbClr val="C0C0C0"/>
                </a:outerShdw>
              </a:effectLst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tt-RU" sz="1700" dirty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Эш яки хәлне максат яки тиеш булу мәгънәсендә белдергән затланышсыз фигыль – </a:t>
            </a:r>
            <a:r>
              <a:rPr lang="tt-RU" sz="1700" u="sng" dirty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инфинитив</a:t>
            </a:r>
            <a:r>
              <a:rPr lang="tt-RU" sz="1700" dirty="0">
                <a:solidFill>
                  <a:srgbClr val="0B539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tt-RU" sz="1700" dirty="0">
              <a:solidFill>
                <a:srgbClr val="0B5395"/>
              </a:solidFill>
              <a:effectLst>
                <a:outerShdw blurRad="38100" dist="38100" dir="2700000" algn="tl">
                  <a:srgbClr val="C0C0C0"/>
                </a:outerShdw>
              </a:effectLst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2" name="Управляющая кнопка: домой 21">
            <a:hlinkClick r:id="rId2" action="ppaction://hlinksldjump" highlightClick="1"/>
          </p:cNvPr>
          <p:cNvSpPr/>
          <p:nvPr/>
        </p:nvSpPr>
        <p:spPr>
          <a:xfrm>
            <a:off x="8643938" y="6500813"/>
            <a:ext cx="500062" cy="35718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426" name="Picture 3" descr="D:\Картинки\fish2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53313" y="0"/>
            <a:ext cx="14763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3" grpId="0"/>
      <p:bldP spid="13" grpId="1"/>
      <p:bldP spid="14" grpId="0"/>
      <p:bldP spid="14" grpId="1"/>
      <p:bldP spid="15" grpId="0"/>
      <p:bldP spid="15" grpId="1"/>
      <p:bldP spid="15361" grpId="0"/>
      <p:bldP spid="15361" grpId="1"/>
      <p:bldP spid="15362" grpId="0"/>
      <p:bldP spid="15362" grpId="1"/>
      <p:bldP spid="15363" grpId="0"/>
      <p:bldP spid="15363" grpId="1"/>
      <p:bldP spid="20" grpId="0"/>
      <p:bldP spid="20" grpId="1"/>
      <p:bldP spid="153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25" y="1000125"/>
            <a:ext cx="5500688" cy="541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rot="292469">
            <a:off x="1667330" y="3543482"/>
            <a:ext cx="6092759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0000" endA="300" endPos="50000" dist="2999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компьютер биреме</a:t>
            </a:r>
            <a:endParaRPr lang="ru-RU" sz="4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  <a:reflection blurRad="6350" stA="50000" endA="300" endPos="50000" dist="2999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8715375" y="6500813"/>
            <a:ext cx="428625" cy="35718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197" name="Picture 6" descr="F:\Картинки\Мои рисунки\Открытки\BD20663_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6125" y="1857375"/>
            <a:ext cx="2071688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932363" y="1360488"/>
            <a:ext cx="992187" cy="993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трелка вправо 6"/>
          <p:cNvSpPr/>
          <p:nvPr/>
        </p:nvSpPr>
        <p:spPr>
          <a:xfrm rot="12717663">
            <a:off x="5513370" y="2036846"/>
            <a:ext cx="1224136" cy="633765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14356"/>
            <a:ext cx="4965975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0000" endA="300" endPos="50000" dist="60007" dir="5400000" sy="-100000" algn="bl" rotWithShape="0"/>
                </a:effectLst>
                <a:latin typeface="+mn-lt"/>
              </a:rPr>
              <a:t>Дәфтәрдә эшләү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0000" endA="300" endPos="50000" dist="60007" dir="5400000" sy="-100000" algn="bl" rotWithShape="0"/>
              </a:effectLst>
              <a:latin typeface="+mn-lt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85750" y="2643188"/>
            <a:ext cx="85725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tt-RU" sz="32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Бирем.</a:t>
            </a:r>
            <a:r>
              <a:rPr lang="tt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t-RU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Текстны күчереп языгыз. Сыйфат фигыльләрне табып, заманын билгеләгез</a:t>
            </a:r>
            <a:r>
              <a:rPr lang="tt-RU" sz="1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lang="tt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8715375" y="6429375"/>
            <a:ext cx="428625" cy="428625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221" name="Picture 6" descr="F:\Картинки\Мои рисунки\Открытки\AG00319_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500" y="3714750"/>
            <a:ext cx="4048125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642918"/>
            <a:ext cx="4849661" cy="110799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0000" endA="300" endPos="50000" dist="60007" dir="5400000" sy="-100000" algn="bl" rotWithShape="0"/>
                </a:effectLst>
                <a:latin typeface="+mn-lt"/>
              </a:rPr>
              <a:t>Күңелле ял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0000" endA="300" endPos="50000" dist="60007" dir="5400000" sy="-100000" algn="bl" rotWithShape="0"/>
              </a:effectLst>
              <a:latin typeface="+mn-lt"/>
            </a:endParaRPr>
          </a:p>
        </p:txBody>
      </p:sp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8715375" y="6500813"/>
            <a:ext cx="428625" cy="35718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48" name="Picture 8" descr="F:\Картинки\Мои рисунки\Открытки\eden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571625"/>
            <a:ext cx="3429000" cy="355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9" descr="F:\Картинки\Мои рисунки\Открытки\eden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14500" y="1357313"/>
            <a:ext cx="2973388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0" descr="F:\Картинки\Мои рисунки\Открытки\eden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71813" y="3155950"/>
            <a:ext cx="3571875" cy="370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11" descr="F:\Картинки\Мои рисунки\Открытки\eden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57688" y="2928938"/>
            <a:ext cx="26828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12" descr="F:\Картинки\Мои рисунки\Открытки\eden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14438" y="2786063"/>
            <a:ext cx="3571875" cy="370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13" descr="F:\Картинки\Мои рисунки\Открытки\eden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29000" y="1643063"/>
            <a:ext cx="2643188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14" descr="F:\Картинки\Мои рисунки\Открытки\eden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00688" y="3675063"/>
            <a:ext cx="3071812" cy="318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Picture 15" descr="F:\Картинки\Мои рисунки\Открытки\eden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6313" y="1714500"/>
            <a:ext cx="2309812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16" descr="F:\Картинки\Мои рисунки\Открытки\eden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29313" y="642938"/>
            <a:ext cx="2825750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7" name="Picture 17" descr="F:\Картинки\Мои рисунки\Открытки\eden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-285750" y="3500438"/>
            <a:ext cx="3429000" cy="355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8" name="Picture 18" descr="F:\Картинки\Мои рисунки\Открытки\eden[1]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57875" y="2143125"/>
            <a:ext cx="2965450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9" name="Picture 19" descr="F:\Картинки\Мои рисунки\Открытки\042[1]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00375" y="2357438"/>
            <a:ext cx="2605088" cy="274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Приложение2 105-774-656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518525" y="5857875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6" dur="8883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5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642918"/>
            <a:ext cx="6322115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t-RU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Рәсем буенча эш</a:t>
            </a:r>
            <a:endParaRPr lang="ru-RU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3000" y="1638300"/>
            <a:ext cx="7215188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786813" y="6500813"/>
            <a:ext cx="357187" cy="35718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" name="Picture 6" descr="F:\Картинки\Мои рисунки\Приколы\zemlia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921" y="660381"/>
            <a:ext cx="5072098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tt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0000" endA="300" endPos="50000" dist="60007" dir="5400000" sy="-100000" algn="bl" rotWithShape="0"/>
                </a:effectLst>
              </a:rPr>
              <a:t>Күрмә диктант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0000" endA="300" endPos="50000" dist="60007" dir="5400000" sy="-100000" algn="bl" rotWithShape="0"/>
              </a:effectLst>
            </a:endParaRPr>
          </a:p>
        </p:txBody>
      </p:sp>
      <p:pic>
        <p:nvPicPr>
          <p:cNvPr id="24579" name="Picture 3" descr="C:\Web сайт\school-samples\School-sample-4\project\images\bullet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86855" y="3571876"/>
            <a:ext cx="4157145" cy="3286124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2060575"/>
            <a:ext cx="9756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t-RU" sz="28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Үзең сөйли башлаганчы, кеше сүзен тыңлап бетер.</a:t>
            </a:r>
            <a:endParaRPr lang="tt-RU" sz="2800" i="1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827088" y="2708275"/>
            <a:ext cx="70246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t-RU" sz="30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Тирләп эшләсәң, тәмләп ашарсың.</a:t>
            </a:r>
            <a:endParaRPr lang="tt-RU" sz="3000" i="1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827088" y="3429000"/>
            <a:ext cx="65325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tt-RU" sz="30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Һөнәр ашарга сорамый,үзе ашата.</a:t>
            </a:r>
            <a:endParaRPr lang="tt-RU" sz="3000" i="1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827088" y="4076700"/>
            <a:ext cx="65500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tt-RU" sz="30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Ялкау ятып эшли, утырып йоклый.</a:t>
            </a:r>
            <a:endParaRPr lang="tt-RU" sz="3000" i="1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1619250" y="4797425"/>
            <a:ext cx="49101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tt-RU" sz="30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Эш беткәч, уйнарга ярый.</a:t>
            </a:r>
            <a:endParaRPr lang="tt-RU" sz="3000" i="1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8858250" y="6572250"/>
            <a:ext cx="285750" cy="2857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0" grpId="1"/>
      <p:bldP spid="24580" grpId="2"/>
      <p:bldP spid="24581" grpId="0"/>
      <p:bldP spid="24581" grpId="1"/>
      <p:bldP spid="24581" grpId="2"/>
      <p:bldP spid="24582" grpId="0"/>
      <p:bldP spid="24582" grpId="1"/>
      <p:bldP spid="24582" grpId="2"/>
      <p:bldP spid="24583" grpId="0"/>
      <p:bldP spid="24583" grpId="1"/>
      <p:bldP spid="24583" grpId="2"/>
      <p:bldP spid="24584" grpId="0"/>
      <p:bldP spid="24584" grpId="1"/>
      <p:bldP spid="24584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500174"/>
            <a:ext cx="8143932" cy="1323439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tt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“Затланышсыз фигыльләр”</a:t>
            </a:r>
          </a:p>
          <a:p>
            <a:pPr algn="ctr">
              <a:defRPr/>
            </a:pPr>
            <a:r>
              <a:rPr lang="tt-RU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темасы буенча тест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6868" name="Picture 4" descr="C:\Web сайт\school-samples\School-sample-4\images\5229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4546" y="3143248"/>
            <a:ext cx="5143536" cy="242481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6" name="Picture 9" descr="D:\Картинки\Заставки для Т610\22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5156" y="4572008"/>
            <a:ext cx="1601350" cy="1252541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7" name="Picture 8" descr="D:\Картинки\Заставки для Т610\23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172169">
            <a:off x="7286625" y="2286000"/>
            <a:ext cx="153352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Управляющая кнопка: домой 7">
            <a:hlinkClick r:id="rId5" action="ppaction://hlinksldjump" highlightClick="1"/>
          </p:cNvPr>
          <p:cNvSpPr/>
          <p:nvPr/>
        </p:nvSpPr>
        <p:spPr>
          <a:xfrm>
            <a:off x="8786813" y="6572250"/>
            <a:ext cx="357187" cy="2857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3319" name="Picture 7">
            <a:hlinkClick r:id="rId6" action="ppaction://hlinkfile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211638" y="2881313"/>
            <a:ext cx="936625" cy="936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трелка вправо 2"/>
          <p:cNvSpPr/>
          <p:nvPr/>
        </p:nvSpPr>
        <p:spPr>
          <a:xfrm rot="19050796">
            <a:off x="3275856" y="3721888"/>
            <a:ext cx="1224136" cy="63376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7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440</TotalTime>
  <Words>392</Words>
  <Application>Microsoft Office PowerPoint</Application>
  <PresentationFormat>Экран (4:3)</PresentationFormat>
  <Paragraphs>67</Paragraphs>
  <Slides>11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Constantia</vt:lpstr>
      <vt:lpstr>Wingdings 2</vt:lpstr>
      <vt:lpstr>Times New Roman</vt:lpstr>
      <vt:lpstr>Поток</vt:lpstr>
      <vt:lpstr>Затланышсыз фигыльләр</vt:lpstr>
      <vt:lpstr>Меню</vt:lpstr>
      <vt:lpstr>Кроссворд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Затланышсыз фигыльләр</dc:title>
  <dc:creator>.</dc:creator>
  <cp:lastModifiedBy>revaz</cp:lastModifiedBy>
  <cp:revision>40</cp:revision>
  <dcterms:created xsi:type="dcterms:W3CDTF">2008-02-03T18:57:59Z</dcterms:created>
  <dcterms:modified xsi:type="dcterms:W3CDTF">2013-03-13T17:17:43Z</dcterms:modified>
</cp:coreProperties>
</file>