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6"/>
  </p:notes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9" r:id="rId11"/>
    <p:sldId id="256" r:id="rId12"/>
    <p:sldId id="257" r:id="rId13"/>
    <p:sldId id="271" r:id="rId14"/>
    <p:sldId id="270" r:id="rId15"/>
    <p:sldId id="282" r:id="rId16"/>
    <p:sldId id="272" r:id="rId17"/>
    <p:sldId id="273" r:id="rId18"/>
    <p:sldId id="281" r:id="rId19"/>
    <p:sldId id="276" r:id="rId20"/>
    <p:sldId id="278" r:id="rId21"/>
    <p:sldId id="274" r:id="rId22"/>
    <p:sldId id="268" r:id="rId23"/>
    <p:sldId id="275" r:id="rId24"/>
    <p:sldId id="27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79" autoAdjust="0"/>
  </p:normalViewPr>
  <p:slideViewPr>
    <p:cSldViewPr>
      <p:cViewPr varScale="1">
        <p:scale>
          <a:sx n="65" d="100"/>
          <a:sy n="65" d="100"/>
        </p:scale>
        <p:origin x="-81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C7B20103-10C0-43CD-8165-0724DB5C0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5FF336-C40B-4926-841E-908423A40739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48 h 4320"/>
                <a:gd name="T2" fmla="*/ 1737 w 1737"/>
                <a:gd name="T3" fmla="*/ 435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4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36 h 4320"/>
                <a:gd name="T2" fmla="*/ 1737 w 1737"/>
                <a:gd name="T3" fmla="*/ 4347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36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151 h 4420"/>
                <a:gd name="T2" fmla="*/ 1739 w 1739"/>
                <a:gd name="T3" fmla="*/ 4156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151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296 h 4338"/>
                <a:gd name="T4" fmla="*/ 2080 w 2080"/>
                <a:gd name="T5" fmla="*/ 4296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3 h 4320"/>
                <a:gd name="T2" fmla="*/ 1737 w 1737"/>
                <a:gd name="T3" fmla="*/ 3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3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3 h 4320"/>
                <a:gd name="T2" fmla="*/ 1737 w 1737"/>
                <a:gd name="T3" fmla="*/ 3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3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3 h 4420"/>
                <a:gd name="T2" fmla="*/ 1739 w 1739"/>
                <a:gd name="T3" fmla="*/ 3 h 4420"/>
                <a:gd name="T4" fmla="*/ 524 w 1739"/>
                <a:gd name="T5" fmla="*/ 0 h 4420"/>
                <a:gd name="T6" fmla="*/ 0 w 1739"/>
                <a:gd name="T7" fmla="*/ 0 h 4420"/>
                <a:gd name="T8" fmla="*/ 494 w 1739"/>
                <a:gd name="T9" fmla="*/ 3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0 h 4338"/>
                <a:gd name="T2" fmla="*/ 1870 w 2080"/>
                <a:gd name="T3" fmla="*/ 3 h 4338"/>
                <a:gd name="T4" fmla="*/ 2080 w 2080"/>
                <a:gd name="T5" fmla="*/ 3 h 4338"/>
                <a:gd name="T6" fmla="*/ 1033 w 2080"/>
                <a:gd name="T7" fmla="*/ 0 h 4338"/>
                <a:gd name="T8" fmla="*/ 0 w 2080"/>
                <a:gd name="T9" fmla="*/ 0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33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5634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5F039-3CDD-4F40-8158-B72972CD2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3F126-6540-4F1F-B32D-4808D3F1A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3E377-DAD6-465E-ADBD-37F9301F5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B7A05-CB51-4968-BEC4-83332D9BA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AB4DA-FF85-4E54-B1A7-EF6362C2D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4516A-0A1F-46D4-A246-466CA55F9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BE392-A0AF-4906-A7FA-A9B98985F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3A2B1-AE2A-453F-BF6F-684593C4C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EE76A-1B80-492F-8FD0-17D36EBFF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39E01-556A-406F-A5CD-EAD5DD503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AD20C-C099-4180-9A9F-EE6ECAF31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D0900-E117-43CF-AF64-EF35A61E0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CB44-F491-4F77-AE3F-4AC56DECA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48 h 4320"/>
                <a:gd name="T2" fmla="*/ 1737 w 1737"/>
                <a:gd name="T3" fmla="*/ 435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4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36 h 4320"/>
                <a:gd name="T2" fmla="*/ 1737 w 1737"/>
                <a:gd name="T3" fmla="*/ 4347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36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151 h 4420"/>
                <a:gd name="T2" fmla="*/ 1739 w 1739"/>
                <a:gd name="T3" fmla="*/ 4156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151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296 h 4338"/>
                <a:gd name="T4" fmla="*/ 2080 w 2080"/>
                <a:gd name="T5" fmla="*/ 4296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3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84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85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86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87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88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89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3 h 4320"/>
                <a:gd name="T2" fmla="*/ 1737 w 1737"/>
                <a:gd name="T3" fmla="*/ 3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3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3 h 4320"/>
                <a:gd name="T2" fmla="*/ 1737 w 1737"/>
                <a:gd name="T3" fmla="*/ 3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3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3 h 4420"/>
                <a:gd name="T2" fmla="*/ 1739 w 1739"/>
                <a:gd name="T3" fmla="*/ 3 h 4420"/>
                <a:gd name="T4" fmla="*/ 524 w 1739"/>
                <a:gd name="T5" fmla="*/ 0 h 4420"/>
                <a:gd name="T6" fmla="*/ 0 w 1739"/>
                <a:gd name="T7" fmla="*/ 0 h 4420"/>
                <a:gd name="T8" fmla="*/ 494 w 1739"/>
                <a:gd name="T9" fmla="*/ 3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0 h 4338"/>
                <a:gd name="T2" fmla="*/ 1870 w 2080"/>
                <a:gd name="T3" fmla="*/ 3 h 4338"/>
                <a:gd name="T4" fmla="*/ 2080 w 2080"/>
                <a:gd name="T5" fmla="*/ 3 h 4338"/>
                <a:gd name="T6" fmla="*/ 1033 w 2080"/>
                <a:gd name="T7" fmla="*/ 0 h 4338"/>
                <a:gd name="T8" fmla="*/ 0 w 2080"/>
                <a:gd name="T9" fmla="*/ 0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99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600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602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603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604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605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608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609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610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pPr>
              <a:defRPr/>
            </a:pPr>
            <a:fld id="{EB3D959C-6A81-4CA8-B26C-DED2E8E4E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843213" y="-2671763"/>
            <a:ext cx="14830426" cy="1220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6188075"/>
          </a:xfrm>
        </p:spPr>
        <p:txBody>
          <a:bodyPr/>
          <a:lstStyle/>
          <a:p>
            <a:pPr eaLnBrk="1" hangingPunct="1">
              <a:defRPr/>
            </a:pPr>
            <a:r>
              <a:rPr lang="ru-RU" sz="50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Simpson" pitchFamily="2" charset="0"/>
              </a:rPr>
              <a:t/>
            </a:r>
            <a:br>
              <a:rPr lang="ru-RU" sz="50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Simpson" pitchFamily="2" charset="0"/>
              </a:rPr>
            </a:br>
            <a:r>
              <a:rPr lang="ru-RU" sz="50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Simpson" pitchFamily="2" charset="0"/>
              </a:rPr>
              <a:t>«</a:t>
            </a:r>
            <a:r>
              <a:rPr lang="ru-RU" sz="50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Simpson" pitchFamily="2" charset="0"/>
              </a:rPr>
              <a:t>Жизнь</a:t>
            </a:r>
            <a:r>
              <a:rPr lang="ru-RU" sz="50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Simpson" pitchFamily="2" charset="0"/>
              </a:rPr>
              <a:t> – это переплетение сложнейших химических процессов взаимодействия белков между собой и другими веществами»</a:t>
            </a:r>
            <a:r>
              <a:rPr lang="ru-RU" sz="5000" smtClean="0">
                <a:latin typeface="Simpson" pitchFamily="2" charset="0"/>
              </a:rPr>
              <a:t/>
            </a:r>
            <a:br>
              <a:rPr lang="ru-RU" sz="5000" smtClean="0">
                <a:latin typeface="Simpson" pitchFamily="2" charset="0"/>
              </a:rPr>
            </a:br>
            <a:endParaRPr lang="ru-RU" sz="5000" smtClean="0">
              <a:latin typeface="Simps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19200"/>
            <a:ext cx="7772400" cy="762000"/>
          </a:xfrm>
        </p:spPr>
        <p:txBody>
          <a:bodyPr/>
          <a:lstStyle/>
          <a:p>
            <a:pPr eaLnBrk="1" hangingPunct="1"/>
            <a:r>
              <a:rPr lang="ru-RU" smtClean="0">
                <a:latin typeface="Century" pitchFamily="18" charset="0"/>
              </a:rPr>
              <a:t>Тема урока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905000"/>
            <a:ext cx="6400800" cy="3886200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</a:rPr>
              <a:t>Состав, строение, свойства белков.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15963"/>
            <a:ext cx="7772400" cy="854075"/>
          </a:xfrm>
        </p:spPr>
        <p:txBody>
          <a:bodyPr/>
          <a:lstStyle/>
          <a:p>
            <a:pPr eaLnBrk="1" hangingPunct="1">
              <a:defRPr/>
            </a:pPr>
            <a:r>
              <a:rPr lang="ru-RU" sz="5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</a:rPr>
              <a:t>Цели</a:t>
            </a:r>
            <a:r>
              <a:rPr lang="ru-RU" sz="5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Batang" pitchFamily="18" charset="-127"/>
              </a:rPr>
              <a:t>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Century" pitchFamily="18" charset="0"/>
              </a:rPr>
              <a:t>изучить состав, строение, свойства белков;</a:t>
            </a:r>
          </a:p>
          <a:p>
            <a:pPr eaLnBrk="1" hangingPunct="1"/>
            <a:r>
              <a:rPr lang="ru-RU" sz="3600" smtClean="0">
                <a:latin typeface="Century" pitchFamily="18" charset="0"/>
              </a:rPr>
              <a:t>научиться применять полученные знания в повседневной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2400" cy="2101850"/>
          </a:xfrm>
        </p:spPr>
        <p:txBody>
          <a:bodyPr/>
          <a:lstStyle/>
          <a:p>
            <a:pPr eaLnBrk="1" hangingPunct="1"/>
            <a:r>
              <a:rPr lang="ru-RU" smtClean="0"/>
              <a:t>Структуры белковых молекул</a:t>
            </a:r>
            <a:br>
              <a:rPr lang="ru-RU" smtClean="0"/>
            </a:br>
            <a:endParaRPr lang="ru-R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первичная – последовательность аминокислотных остатков</a:t>
            </a:r>
          </a:p>
          <a:p>
            <a:pPr eaLnBrk="1" hangingPunct="1"/>
            <a:r>
              <a:rPr lang="ru-RU" smtClean="0"/>
              <a:t>вторичная – спиралевидная структура</a:t>
            </a:r>
          </a:p>
          <a:p>
            <a:pPr eaLnBrk="1" hangingPunct="1"/>
            <a:r>
              <a:rPr lang="ru-RU" smtClean="0"/>
              <a:t>третичная – сворачивание спирали в результате ионных взаимодействий</a:t>
            </a:r>
          </a:p>
          <a:p>
            <a:pPr eaLnBrk="1" hangingPunct="1"/>
            <a:r>
              <a:rPr lang="ru-RU" smtClean="0"/>
              <a:t>четвертичная – образование глобул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image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"/>
          <p:cNvSpPr>
            <a:spLocks noChangeArrowheads="1" noChangeShapeType="1" noTextEdit="1"/>
          </p:cNvSpPr>
          <p:nvPr/>
        </p:nvSpPr>
        <p:spPr bwMode="auto">
          <a:xfrm>
            <a:off x="900113" y="549275"/>
            <a:ext cx="7272337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Компьютерное изображение белков</a:t>
            </a:r>
          </a:p>
        </p:txBody>
      </p:sp>
      <p:pic>
        <p:nvPicPr>
          <p:cNvPr id="18435" name="Picture 5" descr="L23p02p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916113"/>
            <a:ext cx="27368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L23p02p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888" y="1844675"/>
            <a:ext cx="266382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L23p02p0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8038" y="3068638"/>
            <a:ext cx="2520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WordArt 8"/>
          <p:cNvSpPr>
            <a:spLocks noChangeArrowheads="1" noChangeShapeType="1" noTextEdit="1"/>
          </p:cNvSpPr>
          <p:nvPr/>
        </p:nvSpPr>
        <p:spPr bwMode="auto">
          <a:xfrm>
            <a:off x="395288" y="4221163"/>
            <a:ext cx="230505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 spc="36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FFCC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гемоглобин</a:t>
            </a:r>
          </a:p>
        </p:txBody>
      </p:sp>
      <p:sp>
        <p:nvSpPr>
          <p:cNvPr id="18439" name="WordArt 9"/>
          <p:cNvSpPr>
            <a:spLocks noChangeArrowheads="1" noChangeShapeType="1" noTextEdit="1"/>
          </p:cNvSpPr>
          <p:nvPr/>
        </p:nvSpPr>
        <p:spPr bwMode="auto">
          <a:xfrm>
            <a:off x="3563938" y="5373688"/>
            <a:ext cx="23050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миоглобин</a:t>
            </a:r>
          </a:p>
        </p:txBody>
      </p:sp>
      <p:sp>
        <p:nvSpPr>
          <p:cNvPr id="18440" name="WordArt 10"/>
          <p:cNvSpPr>
            <a:spLocks noChangeArrowheads="1" noChangeShapeType="1" noTextEdit="1"/>
          </p:cNvSpPr>
          <p:nvPr/>
        </p:nvSpPr>
        <p:spPr bwMode="auto">
          <a:xfrm>
            <a:off x="6372225" y="4149725"/>
            <a:ext cx="223202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коллаген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Биологические функции белков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строительная</a:t>
            </a:r>
          </a:p>
          <a:p>
            <a:pPr eaLnBrk="1" hangingPunct="1"/>
            <a:r>
              <a:rPr lang="ru-RU" smtClean="0"/>
              <a:t>защитная</a:t>
            </a:r>
          </a:p>
          <a:p>
            <a:pPr eaLnBrk="1" hangingPunct="1"/>
            <a:r>
              <a:rPr lang="ru-RU" smtClean="0"/>
              <a:t>транспортная</a:t>
            </a:r>
          </a:p>
          <a:p>
            <a:pPr eaLnBrk="1" hangingPunct="1"/>
            <a:r>
              <a:rPr lang="ru-RU" smtClean="0"/>
              <a:t>регуляторная</a:t>
            </a:r>
          </a:p>
          <a:p>
            <a:pPr eaLnBrk="1" hangingPunct="1"/>
            <a:r>
              <a:rPr lang="ru-RU" smtClean="0"/>
              <a:t>сократительная</a:t>
            </a:r>
          </a:p>
          <a:p>
            <a:pPr eaLnBrk="1" hangingPunct="1"/>
            <a:r>
              <a:rPr lang="ru-RU" smtClean="0"/>
              <a:t>ферментативная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ru-RU" smtClean="0"/>
              <a:t>Химические свойства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гидролиз</a:t>
            </a:r>
          </a:p>
          <a:p>
            <a:pPr eaLnBrk="1" hangingPunct="1"/>
            <a:r>
              <a:rPr lang="ru-RU" sz="4000" smtClean="0"/>
              <a:t>биуретовая реакция</a:t>
            </a:r>
          </a:p>
          <a:p>
            <a:pPr eaLnBrk="1" hangingPunct="1"/>
            <a:r>
              <a:rPr lang="ru-RU" sz="4000" smtClean="0"/>
              <a:t>ксантопротеиновая реакция</a:t>
            </a:r>
          </a:p>
          <a:p>
            <a:pPr eaLnBrk="1" hangingPunct="1"/>
            <a:r>
              <a:rPr lang="ru-RU" sz="4000" smtClean="0"/>
              <a:t>с солями тяжелых металлов</a:t>
            </a:r>
          </a:p>
          <a:p>
            <a:pPr eaLnBrk="1" hangingPunct="1">
              <a:buFontTx/>
              <a:buNone/>
            </a:pPr>
            <a:endParaRPr lang="ru-RU" sz="4000" smtClean="0"/>
          </a:p>
          <a:p>
            <a:pPr eaLnBrk="1" hangingPunct="1">
              <a:buFontTx/>
              <a:buNone/>
            </a:pPr>
            <a:endParaRPr lang="ru-RU" sz="4000" smtClean="0"/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1547813" y="260350"/>
            <a:ext cx="5432425" cy="1198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Свойства белков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000" i="1" smtClean="0"/>
              <a:t>Денатурация</a:t>
            </a:r>
            <a:r>
              <a:rPr lang="ru-RU" sz="4000" smtClean="0"/>
              <a:t> – нарушение природной структуры белка.</a:t>
            </a:r>
          </a:p>
          <a:p>
            <a:r>
              <a:rPr lang="ru-RU" sz="4000" i="1" smtClean="0"/>
              <a:t>Ренатурация</a:t>
            </a:r>
            <a:r>
              <a:rPr lang="ru-RU" sz="4000" smtClean="0"/>
              <a:t> – возвращение естественной формы белка после денатурации.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9" descr="Копия (2) Цветные реакции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333375"/>
            <a:ext cx="8497887" cy="6038850"/>
          </a:xfrm>
          <a:solidFill>
            <a:schemeClr val="accent2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547225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ru-RU" smtClean="0"/>
              <a:t>Цветные реакции: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Биуретовая: растворы гидроксида натрия, сульфата меди --- фиолетовое окрашивание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ксантопротеиновая: конц. азотная кислота ---- желтое окрашивание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реакция Миллона: смесь азотнокислых и азотистокислых солей закиси и окиси ртути       ---- красное окрашивание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нингидриновая: нингидрин ---- синее окрашивание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 autoUpdateAnimBg="0"/>
      <p:bldP spid="3789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447800"/>
          </a:xfrm>
        </p:spPr>
        <p:txBody>
          <a:bodyPr/>
          <a:lstStyle/>
          <a:p>
            <a:pPr eaLnBrk="1" hangingPunct="1"/>
            <a:r>
              <a:rPr lang="ru-RU" smtClean="0"/>
              <a:t>Применение цветных реакций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4400" smtClean="0"/>
              <a:t>определение качества продуктов</a:t>
            </a:r>
          </a:p>
          <a:p>
            <a:pPr eaLnBrk="1" hangingPunct="1"/>
            <a:r>
              <a:rPr lang="ru-RU" sz="4400" smtClean="0"/>
              <a:t>медицина</a:t>
            </a:r>
          </a:p>
          <a:p>
            <a:pPr eaLnBrk="1" hangingPunct="1"/>
            <a:r>
              <a:rPr lang="ru-RU" sz="4400" smtClean="0"/>
              <a:t>здоровье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Опорный конспек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ru-RU" smtClean="0"/>
              <a:t>ответы: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ru-RU" sz="2400" smtClean="0"/>
              <a:t>уровень «А»: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2400" smtClean="0"/>
              <a:t>в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2400" smtClean="0"/>
              <a:t>б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2400" smtClean="0"/>
              <a:t>в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2400" smtClean="0"/>
              <a:t>г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2400" smtClean="0"/>
              <a:t>а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2400" smtClean="0"/>
              <a:t>г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2400" smtClean="0"/>
              <a:t>в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2400" smtClean="0"/>
              <a:t>а</a:t>
            </a:r>
          </a:p>
          <a:p>
            <a:pPr marL="533400" indent="-533400" eaLnBrk="1" hangingPunct="1">
              <a:buFontTx/>
              <a:buAutoNum type="arabicPeriod"/>
            </a:pPr>
            <a:endParaRPr lang="ru-RU" sz="2400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/>
            <a:r>
              <a:rPr lang="ru-RU" sz="2400" smtClean="0"/>
              <a:t>уровень «В»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2400" smtClean="0"/>
              <a:t>в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2400" smtClean="0"/>
              <a:t>а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2400" smtClean="0"/>
              <a:t>г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2400" smtClean="0"/>
              <a:t>в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2400" smtClean="0"/>
              <a:t>б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2400" smtClean="0"/>
              <a:t>г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2400" smtClean="0"/>
              <a:t>а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2400" smtClean="0"/>
              <a:t>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ru-RU" smtClean="0"/>
              <a:t>Домашнее задание: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Учебник:  п. 40.4, вопросы № 1 - 3</a:t>
            </a:r>
          </a:p>
          <a:p>
            <a:pPr marL="0" indent="0" eaLnBrk="1" hangingPunct="1">
              <a:buFontTx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 autoUpdateAnimBg="0"/>
      <p:bldP spid="3993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9" descr="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228600" y="-209550"/>
            <a:ext cx="9677400" cy="7258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29" descr="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228600" y="-96838"/>
            <a:ext cx="9829800" cy="70675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16000" y="-3048000"/>
            <a:ext cx="10160000" cy="152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76513" y="-1223963"/>
            <a:ext cx="14297026" cy="930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07963"/>
            <a:ext cx="9144000" cy="706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76513" y="-1204913"/>
            <a:ext cx="14297026" cy="926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33400" y="-228600"/>
            <a:ext cx="10342563" cy="1114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лектронная паутина">
  <a:themeElements>
    <a:clrScheme name="Электронная паутина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Электронная паутин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Электронная паутина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Designs\Электронная паутина.pot</Template>
  <TotalTime>188</TotalTime>
  <Words>187</Words>
  <Application>Microsoft Office PowerPoint</Application>
  <PresentationFormat>Экран (4:3)</PresentationFormat>
  <Paragraphs>62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Электронная паутина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«Жизнь – это переплетение сложнейших химических процессов взаимодействия белков между собой и другими веществами» </vt:lpstr>
      <vt:lpstr>Тема урока</vt:lpstr>
      <vt:lpstr>Цели:</vt:lpstr>
      <vt:lpstr>Структуры белковых молекул </vt:lpstr>
      <vt:lpstr>Слайд 14</vt:lpstr>
      <vt:lpstr>Слайд 15</vt:lpstr>
      <vt:lpstr>Биологические функции белков</vt:lpstr>
      <vt:lpstr>Химические свойства</vt:lpstr>
      <vt:lpstr>Слайд 18</vt:lpstr>
      <vt:lpstr>Слайд 19</vt:lpstr>
      <vt:lpstr>Цветные реакции:</vt:lpstr>
      <vt:lpstr>Применение цветных реакций</vt:lpstr>
      <vt:lpstr>Слайд 22</vt:lpstr>
      <vt:lpstr>ответы:</vt:lpstr>
      <vt:lpstr>Домашнее задание:</vt:lpstr>
    </vt:vector>
  </TitlesOfParts>
  <Company>RME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revaz</cp:lastModifiedBy>
  <cp:revision>18</cp:revision>
  <dcterms:created xsi:type="dcterms:W3CDTF">2006-03-14T15:10:30Z</dcterms:created>
  <dcterms:modified xsi:type="dcterms:W3CDTF">2013-05-17T06:58:16Z</dcterms:modified>
</cp:coreProperties>
</file>