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59" r:id="rId3"/>
    <p:sldId id="260" r:id="rId4"/>
    <p:sldId id="261" r:id="rId5"/>
    <p:sldId id="262" r:id="rId6"/>
    <p:sldId id="263" r:id="rId7"/>
    <p:sldId id="264" r:id="rId8"/>
    <p:sldId id="265" r:id="rId9"/>
    <p:sldId id="266" r:id="rId10"/>
    <p:sldId id="256" r:id="rId11"/>
    <p:sldId id="257"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2A5E9BC8-FA7E-4B7C-BA47-791259018D1F}" type="datetimeFigureOut">
              <a:rPr lang="ru-RU" smtClean="0"/>
              <a:pPr/>
              <a:t>11.12.2012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FFE321BC-2987-4685-9F5D-8C8217DE0D5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A5E9BC8-FA7E-4B7C-BA47-791259018D1F}" type="datetimeFigureOut">
              <a:rPr lang="ru-RU" smtClean="0"/>
              <a:pPr/>
              <a:t>11.12.2012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E321BC-2987-4685-9F5D-8C8217DE0D5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A5E9BC8-FA7E-4B7C-BA47-791259018D1F}" type="datetimeFigureOut">
              <a:rPr lang="ru-RU" smtClean="0"/>
              <a:pPr/>
              <a:t>11.12.2012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E321BC-2987-4685-9F5D-8C8217DE0D5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A5E9BC8-FA7E-4B7C-BA47-791259018D1F}" type="datetimeFigureOut">
              <a:rPr lang="ru-RU" smtClean="0"/>
              <a:pPr/>
              <a:t>11.12.2012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E321BC-2987-4685-9F5D-8C8217DE0D5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A5E9BC8-FA7E-4B7C-BA47-791259018D1F}" type="datetimeFigureOut">
              <a:rPr lang="ru-RU" smtClean="0"/>
              <a:pPr/>
              <a:t>11.12.2012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E321BC-2987-4685-9F5D-8C8217DE0D5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A5E9BC8-FA7E-4B7C-BA47-791259018D1F}" type="datetimeFigureOut">
              <a:rPr lang="ru-RU" smtClean="0"/>
              <a:pPr/>
              <a:t>11.12.2012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E321BC-2987-4685-9F5D-8C8217DE0D5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A5E9BC8-FA7E-4B7C-BA47-791259018D1F}" type="datetimeFigureOut">
              <a:rPr lang="ru-RU" smtClean="0"/>
              <a:pPr/>
              <a:t>11.12.2012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FE321BC-2987-4685-9F5D-8C8217DE0D5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A5E9BC8-FA7E-4B7C-BA47-791259018D1F}" type="datetimeFigureOut">
              <a:rPr lang="ru-RU" smtClean="0"/>
              <a:pPr/>
              <a:t>11.12.2012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E321BC-2987-4685-9F5D-8C8217DE0D5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A5E9BC8-FA7E-4B7C-BA47-791259018D1F}" type="datetimeFigureOut">
              <a:rPr lang="ru-RU" smtClean="0"/>
              <a:pPr/>
              <a:t>11.12.2012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E321BC-2987-4685-9F5D-8C8217DE0D5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A5E9BC8-FA7E-4B7C-BA47-791259018D1F}" type="datetimeFigureOut">
              <a:rPr lang="ru-RU" smtClean="0"/>
              <a:pPr/>
              <a:t>11.12.2012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E321BC-2987-4685-9F5D-8C8217DE0D5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A5E9BC8-FA7E-4B7C-BA47-791259018D1F}" type="datetimeFigureOut">
              <a:rPr lang="ru-RU" smtClean="0"/>
              <a:pPr/>
              <a:t>11.12.2012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FFE321BC-2987-4685-9F5D-8C8217DE0D5A}"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A5E9BC8-FA7E-4B7C-BA47-791259018D1F}" type="datetimeFigureOut">
              <a:rPr lang="ru-RU" smtClean="0"/>
              <a:pPr/>
              <a:t>11.12.2012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FE321BC-2987-4685-9F5D-8C8217DE0D5A}"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en-US" sz="7200" dirty="0" smtClean="0"/>
              <a:t>Wild Animals’ Park  </a:t>
            </a:r>
            <a:endParaRPr lang="ru-RU" sz="7200"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Содержимое 4"/>
          <p:cNvSpPr>
            <a:spLocks noGrp="1"/>
          </p:cNvSpPr>
          <p:nvPr>
            <p:ph idx="1"/>
          </p:nvPr>
        </p:nvSpPr>
        <p:spPr>
          <a:xfrm>
            <a:off x="457200" y="332656"/>
            <a:ext cx="8229600" cy="5991944"/>
          </a:xfrm>
        </p:spPr>
        <p:txBody>
          <a:bodyPr>
            <a:normAutofit fontScale="85000" lnSpcReduction="10000"/>
          </a:bodyPr>
          <a:lstStyle/>
          <a:p>
            <a:pPr lvl="0"/>
            <a:r>
              <a:rPr lang="ru-RU" b="1" dirty="0" smtClean="0"/>
              <a:t>1. </a:t>
            </a:r>
            <a:r>
              <a:rPr lang="en-US" b="1" dirty="0" smtClean="0"/>
              <a:t>Agree </a:t>
            </a:r>
            <a:r>
              <a:rPr lang="en-US" b="1" dirty="0" smtClean="0"/>
              <a:t>or disagree.</a:t>
            </a:r>
            <a:endParaRPr lang="ru-RU" dirty="0" smtClean="0"/>
          </a:p>
          <a:p>
            <a:r>
              <a:rPr lang="en-US" dirty="0" smtClean="0"/>
              <a:t>-The Zoo which you have read about is in London.</a:t>
            </a:r>
            <a:endParaRPr lang="ru-RU" dirty="0" smtClean="0"/>
          </a:p>
          <a:p>
            <a:r>
              <a:rPr lang="en-US" dirty="0" smtClean="0"/>
              <a:t>-Trees and flowers grow in that Zoo.</a:t>
            </a:r>
            <a:endParaRPr lang="ru-RU" dirty="0" smtClean="0"/>
          </a:p>
          <a:p>
            <a:r>
              <a:rPr lang="en-US" dirty="0" smtClean="0"/>
              <a:t>-The Zoo is open every day.</a:t>
            </a:r>
            <a:endParaRPr lang="ru-RU" dirty="0" smtClean="0"/>
          </a:p>
          <a:p>
            <a:r>
              <a:rPr lang="en-US" dirty="0" smtClean="0"/>
              <a:t>-Not many animals live there.</a:t>
            </a:r>
            <a:endParaRPr lang="ru-RU" dirty="0" smtClean="0"/>
          </a:p>
          <a:p>
            <a:r>
              <a:rPr lang="en-US" b="1" dirty="0" smtClean="0"/>
              <a:t>2. Read the sentences which describe.</a:t>
            </a:r>
            <a:endParaRPr lang="ru-RU" dirty="0" smtClean="0"/>
          </a:p>
          <a:p>
            <a:r>
              <a:rPr lang="en-US" dirty="0" smtClean="0"/>
              <a:t>            -Feeding animals.</a:t>
            </a:r>
            <a:endParaRPr lang="ru-RU" dirty="0" smtClean="0"/>
          </a:p>
          <a:p>
            <a:r>
              <a:rPr lang="en-US" dirty="0" smtClean="0"/>
              <a:t>            -Monkey’s behavior in the Zoo.</a:t>
            </a:r>
            <a:endParaRPr lang="ru-RU" dirty="0" smtClean="0"/>
          </a:p>
          <a:p>
            <a:r>
              <a:rPr lang="en-US" dirty="0" smtClean="0"/>
              <a:t>             -Elephant’s washing.</a:t>
            </a:r>
            <a:endParaRPr lang="ru-RU" dirty="0" smtClean="0"/>
          </a:p>
          <a:p>
            <a:r>
              <a:rPr lang="en-US" dirty="0" smtClean="0"/>
              <a:t>3</a:t>
            </a:r>
            <a:r>
              <a:rPr lang="en-US" b="1" dirty="0" smtClean="0"/>
              <a:t>. Decide if the following statements are  true(T) or false(F). </a:t>
            </a:r>
            <a:endParaRPr lang="ru-RU" b="1" dirty="0" smtClean="0"/>
          </a:p>
          <a:p>
            <a:r>
              <a:rPr lang="ru-RU" dirty="0" smtClean="0"/>
              <a:t>        А)</a:t>
            </a:r>
            <a:r>
              <a:rPr lang="en-US" dirty="0" smtClean="0"/>
              <a:t>Many children visit the London Zoo every day.</a:t>
            </a:r>
            <a:endParaRPr lang="ru-RU" dirty="0" smtClean="0"/>
          </a:p>
          <a:p>
            <a:r>
              <a:rPr lang="en-US" dirty="0" smtClean="0"/>
              <a:t>       B) There are no flowers there in summer.</a:t>
            </a:r>
            <a:endParaRPr lang="ru-RU" dirty="0" smtClean="0"/>
          </a:p>
          <a:p>
            <a:r>
              <a:rPr lang="en-US" dirty="0" smtClean="0"/>
              <a:t>       C) A good time to visit animals when they take their food.</a:t>
            </a:r>
            <a:endParaRPr lang="ru-RU" dirty="0" smtClean="0"/>
          </a:p>
          <a:p>
            <a:r>
              <a:rPr lang="en-US" dirty="0" smtClean="0"/>
              <a:t>       D) It is not interesting to watch how birds eat meat.</a:t>
            </a:r>
            <a:endParaRPr lang="ru-RU" dirty="0" smtClean="0"/>
          </a:p>
          <a:p>
            <a:r>
              <a:rPr lang="en-US" dirty="0" smtClean="0"/>
              <a:t>       E) There are many kinds of monkeys in the Zoo.</a:t>
            </a:r>
            <a:endParaRPr lang="ru-RU" dirty="0"/>
          </a:p>
        </p:txBody>
      </p:sp>
      <p:sp>
        <p:nvSpPr>
          <p:cNvPr id="7" name="TextBox 6"/>
          <p:cNvSpPr txBox="1"/>
          <p:nvPr/>
        </p:nvSpPr>
        <p:spPr>
          <a:xfrm>
            <a:off x="7380312" y="4293096"/>
            <a:ext cx="792088" cy="369332"/>
          </a:xfrm>
          <a:prstGeom prst="rect">
            <a:avLst/>
          </a:prstGeom>
          <a:noFill/>
        </p:spPr>
        <p:txBody>
          <a:bodyPr wrap="square" rtlCol="0">
            <a:spAutoFit/>
          </a:bodyPr>
          <a:lstStyle/>
          <a:p>
            <a:r>
              <a:rPr lang="en-US" dirty="0" smtClean="0"/>
              <a:t>T</a:t>
            </a:r>
            <a:endParaRPr lang="ru-RU" dirty="0"/>
          </a:p>
        </p:txBody>
      </p:sp>
      <p:sp>
        <p:nvSpPr>
          <p:cNvPr id="8" name="TextBox 7"/>
          <p:cNvSpPr txBox="1"/>
          <p:nvPr/>
        </p:nvSpPr>
        <p:spPr>
          <a:xfrm>
            <a:off x="6372200" y="4653136"/>
            <a:ext cx="720080" cy="369332"/>
          </a:xfrm>
          <a:prstGeom prst="rect">
            <a:avLst/>
          </a:prstGeom>
          <a:noFill/>
        </p:spPr>
        <p:txBody>
          <a:bodyPr wrap="square" rtlCol="0">
            <a:spAutoFit/>
          </a:bodyPr>
          <a:lstStyle/>
          <a:p>
            <a:r>
              <a:rPr lang="en-US" dirty="0"/>
              <a:t>F</a:t>
            </a:r>
            <a:endParaRPr lang="ru-RU" dirty="0"/>
          </a:p>
        </p:txBody>
      </p:sp>
      <p:sp>
        <p:nvSpPr>
          <p:cNvPr id="9" name="TextBox 8"/>
          <p:cNvSpPr txBox="1"/>
          <p:nvPr/>
        </p:nvSpPr>
        <p:spPr>
          <a:xfrm>
            <a:off x="8172400" y="5013176"/>
            <a:ext cx="576064" cy="369332"/>
          </a:xfrm>
          <a:prstGeom prst="rect">
            <a:avLst/>
          </a:prstGeom>
          <a:noFill/>
        </p:spPr>
        <p:txBody>
          <a:bodyPr wrap="square" rtlCol="0">
            <a:spAutoFit/>
          </a:bodyPr>
          <a:lstStyle/>
          <a:p>
            <a:r>
              <a:rPr lang="en-US" dirty="0" smtClean="0"/>
              <a:t>T</a:t>
            </a:r>
            <a:endParaRPr lang="ru-RU" dirty="0"/>
          </a:p>
        </p:txBody>
      </p:sp>
      <p:sp>
        <p:nvSpPr>
          <p:cNvPr id="10" name="TextBox 9"/>
          <p:cNvSpPr txBox="1"/>
          <p:nvPr/>
        </p:nvSpPr>
        <p:spPr>
          <a:xfrm>
            <a:off x="7524328" y="5445224"/>
            <a:ext cx="504056" cy="369332"/>
          </a:xfrm>
          <a:prstGeom prst="rect">
            <a:avLst/>
          </a:prstGeom>
          <a:noFill/>
        </p:spPr>
        <p:txBody>
          <a:bodyPr wrap="square" rtlCol="0">
            <a:spAutoFit/>
          </a:bodyPr>
          <a:lstStyle/>
          <a:p>
            <a:r>
              <a:rPr lang="en-US" dirty="0" smtClean="0"/>
              <a:t>F</a:t>
            </a:r>
            <a:endParaRPr lang="ru-RU" dirty="0"/>
          </a:p>
        </p:txBody>
      </p:sp>
      <p:sp>
        <p:nvSpPr>
          <p:cNvPr id="11" name="TextBox 10"/>
          <p:cNvSpPr txBox="1"/>
          <p:nvPr/>
        </p:nvSpPr>
        <p:spPr>
          <a:xfrm>
            <a:off x="7092280" y="5805264"/>
            <a:ext cx="720080" cy="369332"/>
          </a:xfrm>
          <a:prstGeom prst="rect">
            <a:avLst/>
          </a:prstGeom>
          <a:noFill/>
        </p:spPr>
        <p:txBody>
          <a:bodyPr wrap="square" rtlCol="0">
            <a:spAutoFit/>
          </a:bodyPr>
          <a:lstStyle/>
          <a:p>
            <a:r>
              <a:rPr lang="en-US" dirty="0" smtClean="0"/>
              <a:t>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grpId="0" nodeType="click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set>
                                      <p:cBhvr>
                                        <p:cTn id="13" dur="455" fill="hold">
                                          <p:stCondLst>
                                            <p:cond delay="0"/>
                                          </p:stCondLst>
                                        </p:cTn>
                                        <p:tgtEl>
                                          <p:spTgt spid="8"/>
                                        </p:tgtEl>
                                        <p:attrNameLst>
                                          <p:attrName>style.rotation</p:attrName>
                                        </p:attrNameLst>
                                      </p:cBhvr>
                                      <p:to>
                                        <p:strVal val="-45.0"/>
                                      </p:to>
                                    </p:set>
                                    <p:anim calcmode="lin" valueType="num">
                                      <p:cBhvr>
                                        <p:cTn id="14"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9"/>
                                        </p:tgtEl>
                                        <p:attrNameLst>
                                          <p:attrName>style.visibility</p:attrName>
                                        </p:attrNameLst>
                                      </p:cBhvr>
                                      <p:to>
                                        <p:strVal val="visible"/>
                                      </p:to>
                                    </p:set>
                                    <p:set>
                                      <p:cBhvr>
                                        <p:cTn id="22" dur="455" fill="hold">
                                          <p:stCondLst>
                                            <p:cond delay="0"/>
                                          </p:stCondLst>
                                        </p:cTn>
                                        <p:tgtEl>
                                          <p:spTgt spid="9"/>
                                        </p:tgtEl>
                                        <p:attrNameLst>
                                          <p:attrName>style.rotation</p:attrName>
                                        </p:attrNameLst>
                                      </p:cBhvr>
                                      <p:to>
                                        <p:strVal val="-45.0"/>
                                      </p:to>
                                    </p:set>
                                    <p:anim calcmode="lin" valueType="num">
                                      <p:cBhvr>
                                        <p:cTn id="23"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8" presetClass="entr" presetSubtype="0" accel="50000" fill="hold" grpId="0" nodeType="clickEffect">
                                  <p:stCondLst>
                                    <p:cond delay="0"/>
                                  </p:stCondLst>
                                  <p:iterate type="lt">
                                    <p:tmPct val="50000"/>
                                  </p:iterate>
                                  <p:childTnLst>
                                    <p:set>
                                      <p:cBhvr>
                                        <p:cTn id="30" dur="1" fill="hold">
                                          <p:stCondLst>
                                            <p:cond delay="0"/>
                                          </p:stCondLst>
                                        </p:cTn>
                                        <p:tgtEl>
                                          <p:spTgt spid="10"/>
                                        </p:tgtEl>
                                        <p:attrNameLst>
                                          <p:attrName>style.visibility</p:attrName>
                                        </p:attrNameLst>
                                      </p:cBhvr>
                                      <p:to>
                                        <p:strVal val="visible"/>
                                      </p:to>
                                    </p:set>
                                    <p:set>
                                      <p:cBhvr>
                                        <p:cTn id="31" dur="455" fill="hold">
                                          <p:stCondLst>
                                            <p:cond delay="0"/>
                                          </p:stCondLst>
                                        </p:cTn>
                                        <p:tgtEl>
                                          <p:spTgt spid="10"/>
                                        </p:tgtEl>
                                        <p:attrNameLst>
                                          <p:attrName>style.rotation</p:attrName>
                                        </p:attrNameLst>
                                      </p:cBhvr>
                                      <p:to>
                                        <p:strVal val="-45.0"/>
                                      </p:to>
                                    </p:set>
                                    <p:anim calcmode="lin" valueType="num">
                                      <p:cBhvr>
                                        <p:cTn id="32"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8" presetClass="entr" presetSubtype="0" accel="50000" fill="hold" grpId="0" nodeType="clickEffect">
                                  <p:stCondLst>
                                    <p:cond delay="0"/>
                                  </p:stCondLst>
                                  <p:iterate type="lt">
                                    <p:tmPct val="50000"/>
                                  </p:iterate>
                                  <p:childTnLst>
                                    <p:set>
                                      <p:cBhvr>
                                        <p:cTn id="39" dur="1" fill="hold">
                                          <p:stCondLst>
                                            <p:cond delay="0"/>
                                          </p:stCondLst>
                                        </p:cTn>
                                        <p:tgtEl>
                                          <p:spTgt spid="11"/>
                                        </p:tgtEl>
                                        <p:attrNameLst>
                                          <p:attrName>style.visibility</p:attrName>
                                        </p:attrNameLst>
                                      </p:cBhvr>
                                      <p:to>
                                        <p:strVal val="visible"/>
                                      </p:to>
                                    </p:set>
                                    <p:set>
                                      <p:cBhvr>
                                        <p:cTn id="40" dur="455" fill="hold">
                                          <p:stCondLst>
                                            <p:cond delay="0"/>
                                          </p:stCondLst>
                                        </p:cTn>
                                        <p:tgtEl>
                                          <p:spTgt spid="11"/>
                                        </p:tgtEl>
                                        <p:attrNameLst>
                                          <p:attrName>style.rotation</p:attrName>
                                        </p:attrNameLst>
                                      </p:cBhvr>
                                      <p:to>
                                        <p:strVal val="-45.0"/>
                                      </p:to>
                                    </p:set>
                                    <p:anim calcmode="lin" valueType="num">
                                      <p:cBhvr>
                                        <p:cTn id="41"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Circle the correct verb.</a:t>
            </a:r>
            <a:endParaRPr lang="ru-RU" dirty="0"/>
          </a:p>
        </p:txBody>
      </p:sp>
      <p:sp>
        <p:nvSpPr>
          <p:cNvPr id="3" name="Содержимое 2"/>
          <p:cNvSpPr>
            <a:spLocks noGrp="1"/>
          </p:cNvSpPr>
          <p:nvPr>
            <p:ph idx="1"/>
          </p:nvPr>
        </p:nvSpPr>
        <p:spPr/>
        <p:txBody>
          <a:bodyPr>
            <a:normAutofit/>
          </a:bodyPr>
          <a:lstStyle/>
          <a:p>
            <a:r>
              <a:rPr lang="en-US" dirty="0" smtClean="0"/>
              <a:t>We </a:t>
            </a:r>
            <a:r>
              <a:rPr lang="en-US" b="1" i="1" dirty="0" smtClean="0"/>
              <a:t>have been/were  </a:t>
            </a:r>
            <a:r>
              <a:rPr lang="en-US" dirty="0" smtClean="0"/>
              <a:t>at London Zoo lately. </a:t>
            </a:r>
          </a:p>
          <a:p>
            <a:r>
              <a:rPr lang="en-US" dirty="0" smtClean="0"/>
              <a:t>Ann </a:t>
            </a:r>
            <a:r>
              <a:rPr lang="en-US" b="1" i="1" dirty="0" smtClean="0"/>
              <a:t>has feed/fed </a:t>
            </a:r>
            <a:r>
              <a:rPr lang="en-US" dirty="0" smtClean="0"/>
              <a:t>homeless dogs yesterday. </a:t>
            </a:r>
          </a:p>
          <a:p>
            <a:r>
              <a:rPr lang="en-US" dirty="0" smtClean="0"/>
              <a:t>Monkey </a:t>
            </a:r>
            <a:r>
              <a:rPr lang="en-US" b="1" i="1" dirty="0" smtClean="0"/>
              <a:t>ate/ has just eaten </a:t>
            </a:r>
            <a:r>
              <a:rPr lang="en-US" dirty="0" smtClean="0"/>
              <a:t>banana. </a:t>
            </a:r>
          </a:p>
          <a:p>
            <a:r>
              <a:rPr lang="en-US" dirty="0" smtClean="0"/>
              <a:t>Tiger’s cage is dirty. The keeper </a:t>
            </a:r>
            <a:r>
              <a:rPr lang="en-US" b="1" i="1" dirty="0" smtClean="0"/>
              <a:t>cleans/hasn’t cleaned </a:t>
            </a:r>
            <a:r>
              <a:rPr lang="en-US" dirty="0" smtClean="0"/>
              <a:t>it yet. </a:t>
            </a:r>
          </a:p>
          <a:p>
            <a:r>
              <a:rPr lang="en-US" dirty="0" smtClean="0"/>
              <a:t>Kate and Sam </a:t>
            </a:r>
            <a:r>
              <a:rPr lang="en-US" b="1" i="1" dirty="0" smtClean="0"/>
              <a:t>have found/found </a:t>
            </a:r>
            <a:r>
              <a:rPr lang="en-US" dirty="0" smtClean="0"/>
              <a:t>kitten two days ago.</a:t>
            </a:r>
          </a:p>
          <a:p>
            <a:r>
              <a:rPr lang="en-US" dirty="0" smtClean="0"/>
              <a:t> The giraffes </a:t>
            </a:r>
            <a:r>
              <a:rPr lang="en-US" b="1" i="1" dirty="0" smtClean="0"/>
              <a:t>arrived/have arrived </a:t>
            </a:r>
            <a:r>
              <a:rPr lang="en-US" dirty="0" smtClean="0"/>
              <a:t>at this wild animals’ park recently.                            </a:t>
            </a:r>
          </a:p>
          <a:p>
            <a:endParaRPr lang="en-US" dirty="0" smtClean="0"/>
          </a:p>
          <a:p>
            <a:endParaRPr lang="en-US" dirty="0" smtClean="0"/>
          </a:p>
          <a:p>
            <a:endParaRPr lang="en-US" dirty="0" smtClean="0"/>
          </a:p>
          <a:p>
            <a:endParaRPr lang="en-US" dirty="0" smtClean="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416056"/>
            <a:ext cx="4042792" cy="6441944"/>
          </a:xfrm>
        </p:spPr>
        <p:txBody>
          <a:bodyPr>
            <a:noAutofit/>
          </a:bodyPr>
          <a:lstStyle/>
          <a:p>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1This animal lives in the forest. It’s neither big no small. It likes to eat carrots and it is afraid of fox and wolf. This animal runs very fast. </a:t>
            </a:r>
            <a:r>
              <a:rPr lang="ru-RU" sz="1600" dirty="0" smtClean="0"/>
              <a:t/>
            </a:r>
            <a:br>
              <a:rPr lang="ru-RU" sz="1600" dirty="0" smtClean="0"/>
            </a:br>
            <a:r>
              <a:rPr lang="en-US" sz="1600" dirty="0" smtClean="0"/>
              <a:t>2. This animal is very big. It is grey and sometimes white. It has a very long nose. It lives in India and Africa. It likes to eat leaves and grass. </a:t>
            </a:r>
            <a:r>
              <a:rPr lang="ru-RU" sz="1600" dirty="0" smtClean="0"/>
              <a:t/>
            </a:r>
            <a:br>
              <a:rPr lang="ru-RU" sz="1600" dirty="0" smtClean="0"/>
            </a:br>
            <a:r>
              <a:rPr lang="en-US" sz="1600" dirty="0" smtClean="0"/>
              <a:t>3. This animal lives at home or in the street. It’s man’s friend. It can run, but can’t fly and climb. It is very clever and friendly. </a:t>
            </a:r>
            <a:r>
              <a:rPr lang="ru-RU" sz="1600" dirty="0" smtClean="0"/>
              <a:t/>
            </a:r>
            <a:br>
              <a:rPr lang="ru-RU" sz="1600" dirty="0" smtClean="0"/>
            </a:br>
            <a:r>
              <a:rPr lang="en-US" sz="1600" dirty="0" smtClean="0"/>
              <a:t>4. This animal lives in the river or near the water. It is green. It can jump and swim, but it can’t neither run nor climb. </a:t>
            </a:r>
            <a:r>
              <a:rPr lang="ru-RU" sz="1600" dirty="0" smtClean="0"/>
              <a:t/>
            </a:r>
            <a:br>
              <a:rPr lang="ru-RU" sz="1600" dirty="0" smtClean="0"/>
            </a:br>
            <a:r>
              <a:rPr lang="en-US" sz="1600" dirty="0" smtClean="0"/>
              <a:t>5. This animal is red and sly. It likes hens, cocks, hares and ducks. It lives in the forest. </a:t>
            </a:r>
            <a:r>
              <a:rPr lang="ru-RU" sz="1600" dirty="0" smtClean="0"/>
              <a:t/>
            </a:r>
            <a:br>
              <a:rPr lang="ru-RU" sz="1600" dirty="0" smtClean="0"/>
            </a:br>
            <a:r>
              <a:rPr lang="en-US" sz="1600" dirty="0" smtClean="0"/>
              <a:t>6. </a:t>
            </a:r>
            <a:r>
              <a:rPr lang="en-US" sz="1600" dirty="0" err="1" smtClean="0"/>
              <a:t>Gena</a:t>
            </a:r>
            <a:r>
              <a:rPr lang="en-US" sz="1600" dirty="0" smtClean="0"/>
              <a:t> isn’t a boy. He is big, long and green. He is very clever. It can swim. He has a friend </a:t>
            </a:r>
            <a:r>
              <a:rPr lang="en-US" sz="1600" dirty="0" err="1" smtClean="0"/>
              <a:t>Cheburashka</a:t>
            </a:r>
            <a:r>
              <a:rPr lang="en-US" sz="1600" dirty="0" smtClean="0"/>
              <a:t>. </a:t>
            </a:r>
            <a:r>
              <a:rPr lang="ru-RU" sz="1600" dirty="0" smtClean="0"/>
              <a:t/>
            </a:r>
            <a:br>
              <a:rPr lang="ru-RU" sz="1600" dirty="0" smtClean="0"/>
            </a:br>
            <a:r>
              <a:rPr lang="en-US" sz="1600" i="1" dirty="0" smtClean="0"/>
              <a:t>7. </a:t>
            </a:r>
            <a:r>
              <a:rPr lang="en-US" sz="1600" dirty="0" smtClean="0"/>
              <a:t> It is very grey. It can run, jump and walk. It is very small. It likes bread and cheese. It lives in the house. </a:t>
            </a:r>
            <a:r>
              <a:rPr lang="ru-RU" sz="1600" dirty="0" smtClean="0"/>
              <a:t/>
            </a:r>
            <a:br>
              <a:rPr lang="ru-RU" sz="1600" dirty="0" smtClean="0"/>
            </a:br>
            <a:r>
              <a:rPr lang="en-US" sz="1600" dirty="0" smtClean="0"/>
              <a:t>8. This animal can be black, grey, white or red. It lives in the house. It can catch a grey mouse. It likes meat, fish and milk. It can run, climb and walk</a:t>
            </a:r>
            <a:r>
              <a:rPr lang="en-US" sz="1600" i="1" dirty="0" smtClean="0"/>
              <a:t>. </a:t>
            </a:r>
            <a:r>
              <a:rPr lang="ru-RU" sz="1600" dirty="0" smtClean="0"/>
              <a:t/>
            </a:r>
            <a:br>
              <a:rPr lang="ru-RU" sz="1600" dirty="0" smtClean="0"/>
            </a:br>
            <a:endParaRPr lang="ru-RU" sz="1600" dirty="0"/>
          </a:p>
        </p:txBody>
      </p:sp>
      <p:graphicFrame>
        <p:nvGraphicFramePr>
          <p:cNvPr id="13" name="Содержимое 12"/>
          <p:cNvGraphicFramePr>
            <a:graphicFrameLocks noGrp="1"/>
          </p:cNvGraphicFramePr>
          <p:nvPr>
            <p:ph idx="1"/>
          </p:nvPr>
        </p:nvGraphicFramePr>
        <p:xfrm>
          <a:off x="179512" y="404664"/>
          <a:ext cx="4104459" cy="6192688"/>
        </p:xfrm>
        <a:graphic>
          <a:graphicData uri="http://schemas.openxmlformats.org/drawingml/2006/table">
            <a:tbl>
              <a:tblPr/>
              <a:tblGrid>
                <a:gridCol w="445114"/>
                <a:gridCol w="527000"/>
                <a:gridCol w="390853"/>
                <a:gridCol w="452466"/>
                <a:gridCol w="330161"/>
                <a:gridCol w="143431"/>
                <a:gridCol w="247422"/>
                <a:gridCol w="390853"/>
                <a:gridCol w="391774"/>
                <a:gridCol w="394532"/>
                <a:gridCol w="154059"/>
                <a:gridCol w="236794"/>
              </a:tblGrid>
              <a:tr h="774086">
                <a:tc>
                  <a:txBody>
                    <a:bodyPr/>
                    <a:lstStyle/>
                    <a:p>
                      <a:pPr algn="l">
                        <a:lnSpc>
                          <a:spcPct val="115000"/>
                        </a:lnSpc>
                        <a:spcAft>
                          <a:spcPts val="1000"/>
                        </a:spcAft>
                      </a:pPr>
                      <a:r>
                        <a:rPr lang="en-US" sz="1200" b="1" dirty="0">
                          <a:latin typeface="Times New Roman"/>
                          <a:ea typeface="Times New Roman"/>
                          <a:cs typeface="Times New Roman"/>
                        </a:rPr>
                        <a:t>1</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l">
                        <a:lnSpc>
                          <a:spcPct val="115000"/>
                        </a:lnSpc>
                        <a:spcAft>
                          <a:spcPts val="1000"/>
                        </a:spcAft>
                      </a:pPr>
                      <a:r>
                        <a:rPr lang="ru-RU" sz="11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74086">
                <a:tc>
                  <a:txBody>
                    <a:bodyPr/>
                    <a:lstStyle/>
                    <a:p>
                      <a:pPr algn="l">
                        <a:lnSpc>
                          <a:spcPct val="115000"/>
                        </a:lnSpc>
                        <a:spcAft>
                          <a:spcPts val="1000"/>
                        </a:spcAft>
                      </a:pPr>
                      <a:r>
                        <a:rPr lang="en-US" sz="1200" b="1" dirty="0">
                          <a:latin typeface="Times New Roman"/>
                          <a:ea typeface="Times New Roman"/>
                          <a:cs typeface="Times New Roman"/>
                        </a:rPr>
                        <a:t>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1000"/>
                        </a:spcAft>
                      </a:pPr>
                      <a:endParaRPr lang="ru-RU"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spcAft>
                          <a:spcPts val="1000"/>
                        </a:spcAft>
                      </a:pPr>
                      <a:r>
                        <a:rPr lang="ru-RU"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774086">
                <a:tc>
                  <a:txBody>
                    <a:bodyPr/>
                    <a:lstStyle/>
                    <a:p>
                      <a:pPr algn="l">
                        <a:lnSpc>
                          <a:spcPct val="115000"/>
                        </a:lnSpc>
                        <a:spcAft>
                          <a:spcPts val="1000"/>
                        </a:spcAft>
                      </a:pPr>
                      <a:r>
                        <a:rPr lang="en-US" sz="1200" b="1" dirty="0">
                          <a:latin typeface="Times New Roman"/>
                          <a:ea typeface="Times New Roman"/>
                          <a:cs typeface="Times New Roman"/>
                        </a:rPr>
                        <a:t>3</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l">
                        <a:lnSpc>
                          <a:spcPct val="115000"/>
                        </a:lnSpc>
                        <a:spcAft>
                          <a:spcPts val="1000"/>
                        </a:spcAft>
                      </a:pPr>
                      <a:r>
                        <a:rPr lang="ru-RU"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74086">
                <a:tc>
                  <a:txBody>
                    <a:bodyPr/>
                    <a:lstStyle/>
                    <a:p>
                      <a:pPr algn="l">
                        <a:lnSpc>
                          <a:spcPct val="115000"/>
                        </a:lnSpc>
                        <a:spcAft>
                          <a:spcPts val="1000"/>
                        </a:spcAft>
                      </a:pPr>
                      <a:r>
                        <a:rPr lang="en-US" sz="1200" b="1" dirty="0">
                          <a:latin typeface="Times New Roman"/>
                          <a:ea typeface="Times New Roman"/>
                          <a:cs typeface="Times New Roman"/>
                        </a:rPr>
                        <a:t>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1000"/>
                        </a:spcAft>
                      </a:pPr>
                      <a:endParaRPr lang="ru-RU"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l">
                        <a:lnSpc>
                          <a:spcPct val="115000"/>
                        </a:lnSpc>
                        <a:spcAft>
                          <a:spcPts val="1000"/>
                        </a:spcAft>
                      </a:pPr>
                      <a:r>
                        <a:rPr lang="ru-RU"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74086">
                <a:tc>
                  <a:txBody>
                    <a:bodyPr/>
                    <a:lstStyle/>
                    <a:p>
                      <a:pPr algn="l">
                        <a:lnSpc>
                          <a:spcPct val="115000"/>
                        </a:lnSpc>
                        <a:spcAft>
                          <a:spcPts val="1000"/>
                        </a:spcAft>
                      </a:pPr>
                      <a:r>
                        <a:rPr lang="en-US" sz="1200" b="1" dirty="0">
                          <a:latin typeface="Times New Roman"/>
                          <a:ea typeface="Times New Roman"/>
                          <a:cs typeface="Times New Roman"/>
                        </a:rPr>
                        <a:t>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l">
                        <a:lnSpc>
                          <a:spcPct val="115000"/>
                        </a:lnSpc>
                        <a:spcAft>
                          <a:spcPts val="1000"/>
                        </a:spcAft>
                      </a:pPr>
                      <a:r>
                        <a:rPr lang="ru-RU"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74086">
                <a:tc>
                  <a:txBody>
                    <a:bodyPr/>
                    <a:lstStyle/>
                    <a:p>
                      <a:pPr algn="l">
                        <a:lnSpc>
                          <a:spcPct val="115000"/>
                        </a:lnSpc>
                        <a:spcAft>
                          <a:spcPts val="1000"/>
                        </a:spcAft>
                      </a:pPr>
                      <a:r>
                        <a:rPr lang="en-US" sz="1200" b="1" dirty="0">
                          <a:latin typeface="Times New Roman"/>
                          <a:ea typeface="Times New Roman"/>
                          <a:cs typeface="Times New Roman"/>
                        </a:rPr>
                        <a:t>6</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74086">
                <a:tc>
                  <a:txBody>
                    <a:bodyPr/>
                    <a:lstStyle/>
                    <a:p>
                      <a:pPr algn="l">
                        <a:lnSpc>
                          <a:spcPct val="115000"/>
                        </a:lnSpc>
                        <a:spcAft>
                          <a:spcPts val="1000"/>
                        </a:spcAft>
                      </a:pPr>
                      <a:r>
                        <a:rPr lang="en-US" sz="1200" b="1" dirty="0">
                          <a:latin typeface="Times New Roman"/>
                          <a:ea typeface="Times New Roman"/>
                          <a:cs typeface="Times New Roman"/>
                        </a:rPr>
                        <a:t>7</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5">
                  <a:txBody>
                    <a:bodyPr/>
                    <a:lstStyle/>
                    <a:p>
                      <a:pPr algn="l">
                        <a:lnSpc>
                          <a:spcPct val="115000"/>
                        </a:lnSpc>
                        <a:spcAft>
                          <a:spcPts val="1000"/>
                        </a:spcAft>
                      </a:pPr>
                      <a:r>
                        <a:rPr lang="ru-RU"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74086">
                <a:tc>
                  <a:txBody>
                    <a:bodyPr/>
                    <a:lstStyle/>
                    <a:p>
                      <a:pPr algn="l">
                        <a:lnSpc>
                          <a:spcPct val="115000"/>
                        </a:lnSpc>
                        <a:spcAft>
                          <a:spcPts val="1000"/>
                        </a:spcAft>
                      </a:pPr>
                      <a:r>
                        <a:rPr lang="en-US" sz="1200" b="1" dirty="0">
                          <a:latin typeface="Times New Roman"/>
                          <a:ea typeface="Times New Roman"/>
                          <a:cs typeface="Times New Roman"/>
                        </a:rPr>
                        <a:t>8</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l">
                        <a:lnSpc>
                          <a:spcPct val="115000"/>
                        </a:lnSpc>
                        <a:spcAft>
                          <a:spcPts val="1000"/>
                        </a:spcAft>
                      </a:pPr>
                      <a:r>
                        <a:rPr lang="ru-RU" sz="11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991944"/>
          </a:xfrm>
        </p:spPr>
        <p:txBody>
          <a:bodyPr/>
          <a:lstStyle/>
          <a:p>
            <a:r>
              <a:rPr lang="en-US" dirty="0" smtClean="0"/>
              <a:t>A bird may be known by its song</a:t>
            </a:r>
            <a:r>
              <a:rPr lang="en-US" dirty="0" smtClean="0"/>
              <a:t>.</a:t>
            </a:r>
          </a:p>
          <a:p>
            <a:endParaRPr lang="ru-RU" dirty="0" smtClean="0"/>
          </a:p>
          <a:p>
            <a:r>
              <a:rPr lang="en-US" dirty="0" smtClean="0"/>
              <a:t>A cat in </a:t>
            </a:r>
            <a:r>
              <a:rPr lang="en-US" dirty="0" smtClean="0"/>
              <a:t>gloves </a:t>
            </a:r>
            <a:r>
              <a:rPr lang="ru-RU" dirty="0" smtClean="0"/>
              <a:t>(перчатки)</a:t>
            </a:r>
            <a:r>
              <a:rPr lang="en-US" dirty="0" smtClean="0"/>
              <a:t> </a:t>
            </a:r>
            <a:r>
              <a:rPr lang="en-US" dirty="0" smtClean="0"/>
              <a:t>catches no mice</a:t>
            </a:r>
            <a:r>
              <a:rPr lang="en-US" dirty="0" smtClean="0"/>
              <a:t>.</a:t>
            </a:r>
            <a:endParaRPr lang="ru-RU" dirty="0" smtClean="0"/>
          </a:p>
          <a:p>
            <a:endParaRPr lang="ru-RU" dirty="0" smtClean="0"/>
          </a:p>
          <a:p>
            <a:r>
              <a:rPr lang="en-US" dirty="0" smtClean="0"/>
              <a:t>Catch </a:t>
            </a:r>
            <a:r>
              <a:rPr lang="en-US" dirty="0" smtClean="0"/>
              <a:t>the bear before you </a:t>
            </a:r>
            <a:r>
              <a:rPr lang="en-US" dirty="0" smtClean="0"/>
              <a:t>sell</a:t>
            </a:r>
            <a:r>
              <a:rPr lang="ru-RU" dirty="0" smtClean="0"/>
              <a:t>(продавать)</a:t>
            </a:r>
            <a:r>
              <a:rPr lang="en-US" dirty="0" smtClean="0"/>
              <a:t> </a:t>
            </a:r>
            <a:r>
              <a:rPr lang="en-US" dirty="0" smtClean="0"/>
              <a:t>his skin</a:t>
            </a:r>
            <a:r>
              <a:rPr lang="en-US" dirty="0" smtClean="0"/>
              <a:t>.</a:t>
            </a:r>
            <a:endParaRPr lang="ru-RU" dirty="0" smtClean="0"/>
          </a:p>
          <a:p>
            <a:endParaRPr lang="ru-RU" dirty="0" smtClean="0"/>
          </a:p>
          <a:p>
            <a:r>
              <a:rPr lang="en-US" dirty="0" smtClean="0"/>
              <a:t>It is raining cats and dogs.</a:t>
            </a:r>
            <a:endParaRPr lang="ru-RU" dirty="0" smtClean="0"/>
          </a:p>
          <a:p>
            <a:pPr>
              <a:buNone/>
            </a:pPr>
            <a:endParaRPr lang="en-US" dirty="0" smtClean="0"/>
          </a:p>
          <a:p>
            <a:r>
              <a:rPr lang="en-US" dirty="0" smtClean="0"/>
              <a:t>When the cat is away the mice will play.</a:t>
            </a:r>
            <a:endParaRPr lang="ru-RU" dirty="0"/>
          </a:p>
        </p:txBody>
      </p:sp>
      <p:sp>
        <p:nvSpPr>
          <p:cNvPr id="4" name="TextBox 3"/>
          <p:cNvSpPr txBox="1"/>
          <p:nvPr/>
        </p:nvSpPr>
        <p:spPr>
          <a:xfrm>
            <a:off x="971600" y="764704"/>
            <a:ext cx="4824536" cy="523220"/>
          </a:xfrm>
          <a:prstGeom prst="rect">
            <a:avLst/>
          </a:prstGeom>
          <a:noFill/>
        </p:spPr>
        <p:txBody>
          <a:bodyPr wrap="square" rtlCol="0">
            <a:spAutoFit/>
          </a:bodyPr>
          <a:lstStyle/>
          <a:p>
            <a:r>
              <a:rPr lang="ru-RU" sz="2800" i="1" dirty="0" smtClean="0">
                <a:solidFill>
                  <a:srgbClr val="FF0000"/>
                </a:solidFill>
              </a:rPr>
              <a:t>Видна птица по полету.</a:t>
            </a:r>
            <a:endParaRPr lang="ru-RU" sz="2800" i="1" dirty="0">
              <a:solidFill>
                <a:srgbClr val="FF0000"/>
              </a:solidFill>
            </a:endParaRPr>
          </a:p>
        </p:txBody>
      </p:sp>
      <p:sp>
        <p:nvSpPr>
          <p:cNvPr id="5" name="TextBox 4"/>
          <p:cNvSpPr txBox="1"/>
          <p:nvPr/>
        </p:nvSpPr>
        <p:spPr>
          <a:xfrm>
            <a:off x="899592" y="1628800"/>
            <a:ext cx="7128792" cy="523220"/>
          </a:xfrm>
          <a:prstGeom prst="rect">
            <a:avLst/>
          </a:prstGeom>
          <a:noFill/>
        </p:spPr>
        <p:txBody>
          <a:bodyPr wrap="square" rtlCol="0">
            <a:spAutoFit/>
          </a:bodyPr>
          <a:lstStyle/>
          <a:p>
            <a:r>
              <a:rPr lang="ru-RU" sz="2800" i="1" dirty="0" smtClean="0">
                <a:solidFill>
                  <a:srgbClr val="FF0000"/>
                </a:solidFill>
              </a:rPr>
              <a:t>Без труда не выловишь и рыбку из пруда</a:t>
            </a:r>
            <a:r>
              <a:rPr lang="ru-RU" sz="2400" i="1" dirty="0" smtClean="0">
                <a:solidFill>
                  <a:srgbClr val="FF0000"/>
                </a:solidFill>
              </a:rPr>
              <a:t>.</a:t>
            </a:r>
          </a:p>
        </p:txBody>
      </p:sp>
      <p:sp>
        <p:nvSpPr>
          <p:cNvPr id="6" name="TextBox 5"/>
          <p:cNvSpPr txBox="1"/>
          <p:nvPr/>
        </p:nvSpPr>
        <p:spPr>
          <a:xfrm>
            <a:off x="971600" y="2636912"/>
            <a:ext cx="7056784" cy="523220"/>
          </a:xfrm>
          <a:prstGeom prst="rect">
            <a:avLst/>
          </a:prstGeom>
          <a:noFill/>
        </p:spPr>
        <p:txBody>
          <a:bodyPr wrap="square" rtlCol="0">
            <a:spAutoFit/>
          </a:bodyPr>
          <a:lstStyle/>
          <a:p>
            <a:r>
              <a:rPr lang="ru-RU" sz="2800" i="1" dirty="0" smtClean="0">
                <a:solidFill>
                  <a:srgbClr val="FF0000"/>
                </a:solidFill>
              </a:rPr>
              <a:t>Не дели шкуру неубитого медведя</a:t>
            </a:r>
            <a:r>
              <a:rPr lang="ru-RU" i="1" dirty="0" smtClean="0">
                <a:solidFill>
                  <a:srgbClr val="FF0000"/>
                </a:solidFill>
              </a:rPr>
              <a:t>.</a:t>
            </a:r>
            <a:endParaRPr lang="ru-RU" i="1" dirty="0">
              <a:solidFill>
                <a:srgbClr val="FF0000"/>
              </a:solidFill>
            </a:endParaRPr>
          </a:p>
        </p:txBody>
      </p:sp>
      <p:sp>
        <p:nvSpPr>
          <p:cNvPr id="7" name="TextBox 6"/>
          <p:cNvSpPr txBox="1"/>
          <p:nvPr/>
        </p:nvSpPr>
        <p:spPr>
          <a:xfrm>
            <a:off x="971600" y="3573016"/>
            <a:ext cx="4968552" cy="523220"/>
          </a:xfrm>
          <a:prstGeom prst="rect">
            <a:avLst/>
          </a:prstGeom>
          <a:noFill/>
        </p:spPr>
        <p:txBody>
          <a:bodyPr wrap="square" rtlCol="0">
            <a:spAutoFit/>
          </a:bodyPr>
          <a:lstStyle/>
          <a:p>
            <a:r>
              <a:rPr lang="ru-RU" sz="2800" i="1" dirty="0" smtClean="0">
                <a:solidFill>
                  <a:srgbClr val="FF0000"/>
                </a:solidFill>
              </a:rPr>
              <a:t>Дождь льет как из ведра.</a:t>
            </a:r>
            <a:endParaRPr lang="ru-RU" sz="2800" i="1" dirty="0">
              <a:solidFill>
                <a:srgbClr val="FF0000"/>
              </a:solidFill>
            </a:endParaRPr>
          </a:p>
        </p:txBody>
      </p:sp>
      <p:sp>
        <p:nvSpPr>
          <p:cNvPr id="8" name="TextBox 7"/>
          <p:cNvSpPr txBox="1"/>
          <p:nvPr/>
        </p:nvSpPr>
        <p:spPr>
          <a:xfrm>
            <a:off x="755576" y="4653136"/>
            <a:ext cx="5184576" cy="523220"/>
          </a:xfrm>
          <a:prstGeom prst="rect">
            <a:avLst/>
          </a:prstGeom>
          <a:noFill/>
        </p:spPr>
        <p:txBody>
          <a:bodyPr wrap="square" rtlCol="0">
            <a:spAutoFit/>
          </a:bodyPr>
          <a:lstStyle/>
          <a:p>
            <a:r>
              <a:rPr lang="ru-RU" sz="2800" i="1" dirty="0" smtClean="0">
                <a:solidFill>
                  <a:srgbClr val="FF0000"/>
                </a:solidFill>
              </a:rPr>
              <a:t>Кот из дома – мыши в пляс.</a:t>
            </a:r>
            <a:endParaRPr lang="ru-RU" sz="2800"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6" name="Текст 5"/>
          <p:cNvSpPr>
            <a:spLocks noGrp="1"/>
          </p:cNvSpPr>
          <p:nvPr>
            <p:ph type="body" sz="half" idx="2"/>
          </p:nvPr>
        </p:nvSpPr>
        <p:spPr/>
        <p:txBody>
          <a:bodyPr/>
          <a:lstStyle/>
          <a:p>
            <a:endParaRPr lang="ru-RU"/>
          </a:p>
        </p:txBody>
      </p:sp>
      <p:pic>
        <p:nvPicPr>
          <p:cNvPr id="1026" name="Picture 2" descr="http://open.az/uploads/posts/2008-07/1216370064_t2.jpg"/>
          <p:cNvPicPr>
            <a:picLocks noGrp="1" noChangeAspect="1" noChangeArrowheads="1"/>
          </p:cNvPicPr>
          <p:nvPr>
            <p:ph type="pic" idx="1"/>
          </p:nvPr>
        </p:nvPicPr>
        <p:blipFill>
          <a:blip r:embed="rId2" cstate="print"/>
          <a:srcRect l="807" r="807"/>
          <a:stretch>
            <a:fillRect/>
          </a:stretch>
        </p:blipFill>
        <p:spPr bwMode="auto">
          <a:xfrm>
            <a:off x="179512" y="188640"/>
            <a:ext cx="8712968" cy="648072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p:txBody>
          <a:bodyPr/>
          <a:lstStyle/>
          <a:p>
            <a:endParaRPr lang="ru-RU"/>
          </a:p>
        </p:txBody>
      </p:sp>
      <p:pic>
        <p:nvPicPr>
          <p:cNvPr id="17410" name="Picture 2" descr="http://www.karaoke.ru/download/storage/d/0/e/7/b/1236543678.jpg"/>
          <p:cNvPicPr>
            <a:picLocks noGrp="1" noChangeAspect="1" noChangeArrowheads="1"/>
          </p:cNvPicPr>
          <p:nvPr>
            <p:ph type="pic" idx="1"/>
          </p:nvPr>
        </p:nvPicPr>
        <p:blipFill>
          <a:blip r:embed="rId2" cstate="print"/>
          <a:srcRect l="5942" r="5942"/>
          <a:stretch>
            <a:fillRect/>
          </a:stretch>
        </p:blipFill>
        <p:spPr bwMode="auto">
          <a:xfrm>
            <a:off x="579100" y="116632"/>
            <a:ext cx="8241371" cy="63367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p:txBody>
          <a:bodyPr/>
          <a:lstStyle/>
          <a:p>
            <a:endParaRPr lang="ru-RU"/>
          </a:p>
        </p:txBody>
      </p:sp>
      <p:pic>
        <p:nvPicPr>
          <p:cNvPr id="18434" name="Picture 2" descr="http://img-fotki.yandex.ru/get/12/svtigr.2/0_7d27_d0067ec9_XL"/>
          <p:cNvPicPr>
            <a:picLocks noGrp="1" noChangeAspect="1" noChangeArrowheads="1"/>
          </p:cNvPicPr>
          <p:nvPr>
            <p:ph type="pic" idx="1"/>
          </p:nvPr>
        </p:nvPicPr>
        <p:blipFill>
          <a:blip r:embed="rId2" cstate="print"/>
          <a:srcRect l="3005" r="3005"/>
          <a:stretch>
            <a:fillRect/>
          </a:stretch>
        </p:blipFill>
        <p:spPr bwMode="auto">
          <a:xfrm>
            <a:off x="251520" y="0"/>
            <a:ext cx="8424936" cy="645333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p:txBody>
          <a:bodyPr/>
          <a:lstStyle/>
          <a:p>
            <a:endParaRPr lang="ru-RU"/>
          </a:p>
        </p:txBody>
      </p:sp>
      <p:pic>
        <p:nvPicPr>
          <p:cNvPr id="19458" name="Picture 2" descr="http://www.hullumaja.com/files/pictures/2010/10/20/XZw6YUDU9j.jpg"/>
          <p:cNvPicPr>
            <a:picLocks noGrp="1" noChangeAspect="1" noChangeArrowheads="1"/>
          </p:cNvPicPr>
          <p:nvPr>
            <p:ph type="pic" idx="1"/>
          </p:nvPr>
        </p:nvPicPr>
        <p:blipFill>
          <a:blip r:embed="rId2" cstate="print"/>
          <a:srcRect l="8278" r="8278"/>
          <a:stretch>
            <a:fillRect/>
          </a:stretch>
        </p:blipFill>
        <p:spPr bwMode="auto">
          <a:xfrm>
            <a:off x="467544" y="0"/>
            <a:ext cx="8424936" cy="64533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p:txBody>
          <a:bodyPr/>
          <a:lstStyle/>
          <a:p>
            <a:endParaRPr lang="ru-RU"/>
          </a:p>
        </p:txBody>
      </p:sp>
      <p:pic>
        <p:nvPicPr>
          <p:cNvPr id="20482" name="Picture 2" descr="http://hbkangxu.com/UploadFiles/20101213115515107.jpg"/>
          <p:cNvPicPr>
            <a:picLocks noGrp="1" noChangeAspect="1" noChangeArrowheads="1"/>
          </p:cNvPicPr>
          <p:nvPr>
            <p:ph type="pic" idx="1"/>
          </p:nvPr>
        </p:nvPicPr>
        <p:blipFill>
          <a:blip r:embed="rId2" cstate="print"/>
          <a:srcRect l="5942" r="5942"/>
          <a:stretch>
            <a:fillRect/>
          </a:stretch>
        </p:blipFill>
        <p:spPr bwMode="auto">
          <a:xfrm>
            <a:off x="0" y="0"/>
            <a:ext cx="8892480" cy="659735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p:txBody>
          <a:bodyPr/>
          <a:lstStyle/>
          <a:p>
            <a:endParaRPr lang="ru-RU"/>
          </a:p>
        </p:txBody>
      </p:sp>
      <p:pic>
        <p:nvPicPr>
          <p:cNvPr id="21506" name="Picture 2" descr="http://img.tourister.ru/files/6/7/3/0/1/original.jpg"/>
          <p:cNvPicPr>
            <a:picLocks noGrp="1" noChangeAspect="1" noChangeArrowheads="1"/>
          </p:cNvPicPr>
          <p:nvPr>
            <p:ph type="pic" idx="1"/>
          </p:nvPr>
        </p:nvPicPr>
        <p:blipFill>
          <a:blip r:embed="rId2" cstate="print"/>
          <a:srcRect l="5942" r="5942"/>
          <a:stretch>
            <a:fillRect/>
          </a:stretch>
        </p:blipFill>
        <p:spPr bwMode="auto">
          <a:xfrm>
            <a:off x="323528" y="260648"/>
            <a:ext cx="8640960" cy="633670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p:txBody>
          <a:bodyPr/>
          <a:lstStyle/>
          <a:p>
            <a:endParaRPr lang="ru-RU"/>
          </a:p>
        </p:txBody>
      </p:sp>
      <p:pic>
        <p:nvPicPr>
          <p:cNvPr id="22530" name="Picture 2" descr="http://nevseoboi.com.ua/uploads/posts/2010-02/1265732410_316.jpg"/>
          <p:cNvPicPr>
            <a:picLocks noGrp="1" noChangeAspect="1" noChangeArrowheads="1"/>
          </p:cNvPicPr>
          <p:nvPr>
            <p:ph type="pic" idx="1"/>
          </p:nvPr>
        </p:nvPicPr>
        <p:blipFill>
          <a:blip r:embed="rId2" cstate="print"/>
          <a:srcRect l="5928" r="5928"/>
          <a:stretch>
            <a:fillRect/>
          </a:stretch>
        </p:blipFill>
        <p:spPr bwMode="auto">
          <a:xfrm>
            <a:off x="0" y="0"/>
            <a:ext cx="9144000" cy="7029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p:txBody>
          <a:bodyPr/>
          <a:lstStyle/>
          <a:p>
            <a:endParaRPr lang="ru-RU"/>
          </a:p>
        </p:txBody>
      </p:sp>
      <p:pic>
        <p:nvPicPr>
          <p:cNvPr id="23554" name="Picture 2" descr="http://www.oboi.ws/originals/original_7993_oboi_zhiraf_na_progulke_1920x1200.jpg"/>
          <p:cNvPicPr>
            <a:picLocks noGrp="1" noChangeAspect="1" noChangeArrowheads="1"/>
          </p:cNvPicPr>
          <p:nvPr>
            <p:ph type="pic" idx="1"/>
          </p:nvPr>
        </p:nvPicPr>
        <p:blipFill>
          <a:blip r:embed="rId2" cstate="print"/>
          <a:srcRect l="13285" r="13285"/>
          <a:stretch>
            <a:fillRect/>
          </a:stretch>
        </p:blipFill>
        <p:spPr bwMode="auto">
          <a:xfrm>
            <a:off x="0" y="0"/>
            <a:ext cx="9144000" cy="674136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362</TotalTime>
  <Words>307</Words>
  <Application>Microsoft Office PowerPoint</Application>
  <PresentationFormat>Экран (4:3)</PresentationFormat>
  <Paragraphs>61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Wild Animals’ Park  </vt:lpstr>
      <vt:lpstr>Слайд 2</vt:lpstr>
      <vt:lpstr>Слайд 3</vt:lpstr>
      <vt:lpstr>Слайд 4</vt:lpstr>
      <vt:lpstr>Слайд 5</vt:lpstr>
      <vt:lpstr>Слайд 6</vt:lpstr>
      <vt:lpstr>Слайд 7</vt:lpstr>
      <vt:lpstr>Слайд 8</vt:lpstr>
      <vt:lpstr>Слайд 9</vt:lpstr>
      <vt:lpstr>Слайд 10</vt:lpstr>
      <vt:lpstr>Circle the correct verb.</vt:lpstr>
      <vt:lpstr>      1This animal lives in the forest. It’s neither big no small. It likes to eat carrots and it is afraid of fox and wolf. This animal runs very fast.  2. This animal is very big. It is grey and sometimes white. It has a very long nose. It lives in India and Africa. It likes to eat leaves and grass.  3. This animal lives at home or in the street. It’s man’s friend. It can run, but can’t fly and climb. It is very clever and friendly.  4. This animal lives in the river or near the water. It is green. It can jump and swim, but it can’t neither run nor climb.  5. This animal is red and sly. It likes hens, cocks, hares and ducks. It lives in the forest.  6. Gena isn’t a boy. He is big, long and green. He is very clever. It can swim. He has a friend Cheburashka.  7.  It is very grey. It can run, jump and walk. It is very small. It likes bread and cheese. It lives in the house.  8. This animal can be black, grey, white or red. It lives in the house. It can catch a grey mouse. It likes meat, fish and milk. It can run, climb and walk.  </vt:lpstr>
      <vt:lpstr>Слайд 13</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Тома</dc:creator>
  <cp:lastModifiedBy>Тома</cp:lastModifiedBy>
  <cp:revision>35</cp:revision>
  <dcterms:created xsi:type="dcterms:W3CDTF">2012-12-06T16:01:24Z</dcterms:created>
  <dcterms:modified xsi:type="dcterms:W3CDTF">2012-12-11T16:40:18Z</dcterms:modified>
</cp:coreProperties>
</file>