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8" r:id="rId2"/>
    <p:sldId id="256" r:id="rId3"/>
    <p:sldId id="261" r:id="rId4"/>
    <p:sldId id="262" r:id="rId5"/>
    <p:sldId id="260" r:id="rId6"/>
    <p:sldId id="263" r:id="rId7"/>
    <p:sldId id="264" r:id="rId8"/>
    <p:sldId id="265" r:id="rId9"/>
    <p:sldId id="266" r:id="rId10"/>
    <p:sldId id="27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без заголовка" id="{E64637A8-AB61-43E3-B2AF-2EF11A0024FA}">
          <p14:sldIdLst>
            <p14:sldId id="258"/>
            <p14:sldId id="256"/>
          </p14:sldIdLst>
        </p14:section>
        <p14:section name="Раздел без заголовка" id="{13843F44-99CA-400F-8618-858BCFAE70F5}">
          <p14:sldIdLst>
            <p14:sldId id="261"/>
            <p14:sldId id="262"/>
            <p14:sldId id="260"/>
            <p14:sldId id="263"/>
            <p14:sldId id="264"/>
            <p14:sldId id="265"/>
            <p14:sldId id="266"/>
            <p14:sldId id="276"/>
            <p14:sldId id="267"/>
            <p14:sldId id="268"/>
            <p14:sldId id="269"/>
            <p14:sldId id="270"/>
            <p14:sldId id="271"/>
            <p14:sldId id="272"/>
            <p14:sldId id="273"/>
            <p14:sldId id="275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EFF3C5"/>
    <a:srgbClr val="EAEA1A"/>
    <a:srgbClr val="FF3399"/>
    <a:srgbClr val="FFFF00"/>
    <a:srgbClr val="CC0000"/>
    <a:srgbClr val="FF6600"/>
    <a:srgbClr val="9999FF"/>
    <a:srgbClr val="CC00FF"/>
    <a:srgbClr val="FF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076" autoAdjust="0"/>
    <p:restoredTop sz="94660"/>
  </p:normalViewPr>
  <p:slideViewPr>
    <p:cSldViewPr>
      <p:cViewPr>
        <p:scale>
          <a:sx n="110" d="100"/>
          <a:sy n="110" d="100"/>
        </p:scale>
        <p:origin x="58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18E54-B077-4B3A-AE15-B7877EADFD0F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A5806-BFB0-4C3B-9A6F-0B0A45ED8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4324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A5806-BFB0-4C3B-9A6F-0B0A45ED8D1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7044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49C0B8D-1DCC-457C-889B-F1932A21723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FC2FC31-F868-478C-B8F5-CE2DD566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0B8D-1DCC-457C-889B-F1932A21723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FC31-F868-478C-B8F5-CE2DD566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0B8D-1DCC-457C-889B-F1932A21723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FC31-F868-478C-B8F5-CE2DD566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974FDFF-D03A-449B-BF97-9159EE01DFA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1412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DA13049-2783-47F8-A42C-BE27D383ABE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28335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0B8D-1DCC-457C-889B-F1932A21723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FC31-F868-478C-B8F5-CE2DD566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0B8D-1DCC-457C-889B-F1932A21723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FC31-F868-478C-B8F5-CE2DD566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0B8D-1DCC-457C-889B-F1932A21723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FC31-F868-478C-B8F5-CE2DD56660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0B8D-1DCC-457C-889B-F1932A21723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FC31-F868-478C-B8F5-CE2DD56660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0B8D-1DCC-457C-889B-F1932A21723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FC31-F868-478C-B8F5-CE2DD566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0B8D-1DCC-457C-889B-F1932A21723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FC31-F868-478C-B8F5-CE2DD566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49C0B8D-1DCC-457C-889B-F1932A21723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FC2FC31-F868-478C-B8F5-CE2DD566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49C0B8D-1DCC-457C-889B-F1932A21723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FC2FC31-F868-478C-B8F5-CE2DD566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6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49C0B8D-1DCC-457C-889B-F1932A21723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FC2FC31-F868-478C-B8F5-CE2DD566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10" Type="http://schemas.openxmlformats.org/officeDocument/2006/relationships/image" Target="../media/image24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6" name="Text Box 6"/>
          <p:cNvSpPr txBox="1">
            <a:spLocks noChangeArrowheads="1"/>
          </p:cNvSpPr>
          <p:nvPr/>
        </p:nvSpPr>
        <p:spPr bwMode="auto">
          <a:xfrm>
            <a:off x="2124075" y="568325"/>
            <a:ext cx="40894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ru-RU"/>
          </a:p>
          <a:p>
            <a:pPr algn="l"/>
            <a:endParaRPr lang="ru-RU" sz="2800" b="1"/>
          </a:p>
          <a:p>
            <a:pPr algn="l"/>
            <a:endParaRPr lang="ru-RU" sz="2800" b="1"/>
          </a:p>
          <a:p>
            <a:pPr algn="l"/>
            <a:endParaRPr lang="ru-RU" sz="2800" b="1"/>
          </a:p>
        </p:txBody>
      </p:sp>
      <p:pic>
        <p:nvPicPr>
          <p:cNvPr id="17920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56" y="577189"/>
            <a:ext cx="7703442" cy="26926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</p:pic>
      <p:sp>
        <p:nvSpPr>
          <p:cNvPr id="179207" name="Text Box 7"/>
          <p:cNvSpPr txBox="1">
            <a:spLocks noChangeArrowheads="1"/>
          </p:cNvSpPr>
          <p:nvPr/>
        </p:nvSpPr>
        <p:spPr bwMode="auto">
          <a:xfrm>
            <a:off x="827584" y="476672"/>
            <a:ext cx="5904160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ru-RU" dirty="0">
              <a:solidFill>
                <a:srgbClr val="000000"/>
              </a:solidFill>
            </a:endParaRPr>
          </a:p>
          <a:p>
            <a:r>
              <a:rPr lang="ru-RU" sz="2800" b="1" dirty="0">
                <a:solidFill>
                  <a:srgbClr val="000000"/>
                </a:solidFill>
              </a:rPr>
              <a:t>  </a:t>
            </a:r>
            <a:r>
              <a:rPr lang="ru-RU" sz="1000" b="1" dirty="0">
                <a:solidFill>
                  <a:srgbClr val="000000"/>
                </a:solidFill>
              </a:rPr>
              <a:t>  </a:t>
            </a:r>
            <a:endParaRPr lang="ru-RU" sz="1000" b="1" dirty="0" smtClean="0">
              <a:solidFill>
                <a:srgbClr val="000000"/>
              </a:solidFill>
            </a:endParaRPr>
          </a:p>
          <a:p>
            <a:r>
              <a:rPr lang="ru-RU" sz="4000" b="1" dirty="0" smtClean="0">
                <a:solidFill>
                  <a:srgbClr val="333300"/>
                </a:solidFill>
              </a:rPr>
              <a:t>Что </a:t>
            </a:r>
            <a:r>
              <a:rPr lang="ru-RU" sz="4000" b="1" dirty="0">
                <a:solidFill>
                  <a:srgbClr val="333300"/>
                </a:solidFill>
              </a:rPr>
              <a:t>такое суффикс?</a:t>
            </a:r>
          </a:p>
        </p:txBody>
      </p:sp>
      <p:sp>
        <p:nvSpPr>
          <p:cNvPr id="179209" name="Rectangle 9"/>
          <p:cNvSpPr>
            <a:spLocks noChangeArrowheads="1"/>
          </p:cNvSpPr>
          <p:nvPr/>
        </p:nvSpPr>
        <p:spPr bwMode="auto">
          <a:xfrm>
            <a:off x="3332163" y="2836863"/>
            <a:ext cx="2476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ru-RU"/>
              <a:t> </a:t>
            </a:r>
          </a:p>
          <a:p>
            <a:pPr algn="l"/>
            <a:endParaRPr lang="ru-RU"/>
          </a:p>
          <a:p>
            <a:pPr algn="l"/>
            <a:endParaRPr lang="ru-RU"/>
          </a:p>
          <a:p>
            <a:pPr algn="l"/>
            <a:endParaRPr lang="ru-RU"/>
          </a:p>
        </p:txBody>
      </p:sp>
      <p:sp>
        <p:nvSpPr>
          <p:cNvPr id="179220" name="Text Box 20"/>
          <p:cNvSpPr txBox="1">
            <a:spLocks noChangeArrowheads="1"/>
          </p:cNvSpPr>
          <p:nvPr/>
        </p:nvSpPr>
        <p:spPr bwMode="auto">
          <a:xfrm>
            <a:off x="748856" y="3269886"/>
            <a:ext cx="7703442" cy="323165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Суффикс</a:t>
            </a:r>
            <a:r>
              <a:rPr lang="ru-RU" sz="2800" b="1" u="sng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– </a:t>
            </a:r>
            <a:r>
              <a:rPr lang="ru-RU" sz="2800" b="1" dirty="0">
                <a:solidFill>
                  <a:srgbClr val="FFFF00"/>
                </a:solidFill>
              </a:rPr>
              <a:t>значимая часть слова, которая находится после корня и обычно служит для образования новых слов.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endParaRPr lang="ru-RU" sz="2800" b="1" dirty="0">
              <a:solidFill>
                <a:srgbClr val="FFFF00"/>
              </a:solidFill>
            </a:endParaRPr>
          </a:p>
          <a:p>
            <a:endParaRPr lang="ru-RU" sz="2800" b="1" dirty="0" smtClean="0">
              <a:solidFill>
                <a:srgbClr val="FFFF00"/>
              </a:solidFill>
            </a:endParaRPr>
          </a:p>
          <a:p>
            <a:endParaRPr lang="ru-RU" sz="2800" b="1" dirty="0" smtClean="0">
              <a:solidFill>
                <a:srgbClr val="FFFF00"/>
              </a:solidFill>
            </a:endParaRPr>
          </a:p>
          <a:p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79222" name="WordArt 22"/>
          <p:cNvSpPr>
            <a:spLocks noChangeArrowheads="1" noChangeShapeType="1" noTextEdit="1"/>
          </p:cNvSpPr>
          <p:nvPr/>
        </p:nvSpPr>
        <p:spPr bwMode="auto">
          <a:xfrm>
            <a:off x="1691680" y="3036131"/>
            <a:ext cx="1512167" cy="792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96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7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7" grpId="0"/>
      <p:bldP spid="179220" grpId="0" animBg="1"/>
      <p:bldP spid="1792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6864" cy="576064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990000"/>
                </a:solidFill>
              </a:rPr>
              <a:t>Пиарщик</a:t>
            </a:r>
            <a:endParaRPr lang="ru-RU" sz="2000" dirty="0">
              <a:solidFill>
                <a:srgbClr val="990000"/>
              </a:solidFill>
            </a:endParaRPr>
          </a:p>
        </p:txBody>
      </p:sp>
      <p:pic>
        <p:nvPicPr>
          <p:cNvPr id="2050" name="Picture 2" descr="H:\рис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5538"/>
            <a:ext cx="7776864" cy="518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9210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3568" y="548680"/>
            <a:ext cx="7776864" cy="612068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ru-RU" dirty="0"/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29931"/>
            <a:ext cx="9142693" cy="137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1426065" y="692696"/>
            <a:ext cx="6939666" cy="915988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/>
              <a:t>Распределите слова в два столбика с –чик, -</a:t>
            </a:r>
            <a:r>
              <a:rPr lang="ru-RU" b="1" dirty="0" err="1"/>
              <a:t>щик</a:t>
            </a:r>
            <a:r>
              <a:rPr lang="ru-RU" b="1" dirty="0"/>
              <a:t>,</a:t>
            </a:r>
          </a:p>
          <a:p>
            <a:r>
              <a:rPr lang="ru-RU" b="1" dirty="0"/>
              <a:t>обозначая  условия выбора изученной орфограммы.</a:t>
            </a:r>
          </a:p>
          <a:p>
            <a:r>
              <a:rPr lang="ru-RU" b="1" dirty="0"/>
              <a:t>(упр. 244)</a:t>
            </a: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1115616" y="1916113"/>
            <a:ext cx="158774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чик</a:t>
            </a: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5987051" y="1916113"/>
            <a:ext cx="1225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щик</a:t>
            </a:r>
          </a:p>
        </p:txBody>
      </p: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850721" y="2457866"/>
            <a:ext cx="2592288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/>
              <a:t>изво</a:t>
            </a:r>
            <a:r>
              <a:rPr lang="ru-RU" sz="2000" b="1" dirty="0">
                <a:solidFill>
                  <a:srgbClr val="FF0000"/>
                </a:solidFill>
              </a:rPr>
              <a:t>з</a:t>
            </a:r>
            <a:r>
              <a:rPr lang="ru-RU" sz="2000" b="1" dirty="0"/>
              <a:t>чик</a:t>
            </a:r>
          </a:p>
          <a:p>
            <a:pPr>
              <a:lnSpc>
                <a:spcPct val="150000"/>
              </a:lnSpc>
            </a:pPr>
            <a:r>
              <a:rPr lang="ru-RU" sz="2000" b="1" dirty="0"/>
              <a:t>обхо</a:t>
            </a:r>
            <a:r>
              <a:rPr lang="ru-RU" sz="2000" b="1" dirty="0">
                <a:solidFill>
                  <a:srgbClr val="FF0000"/>
                </a:solidFill>
              </a:rPr>
              <a:t>д</a:t>
            </a:r>
            <a:r>
              <a:rPr lang="ru-RU" sz="2000" b="1" dirty="0"/>
              <a:t>чик</a:t>
            </a:r>
          </a:p>
          <a:p>
            <a:pPr>
              <a:lnSpc>
                <a:spcPct val="150000"/>
              </a:lnSpc>
            </a:pPr>
            <a:r>
              <a:rPr lang="ru-RU" sz="2000" b="1" dirty="0"/>
              <a:t>ре</a:t>
            </a:r>
            <a:r>
              <a:rPr lang="ru-RU" sz="2000" b="1" dirty="0">
                <a:solidFill>
                  <a:srgbClr val="FF0000"/>
                </a:solidFill>
              </a:rPr>
              <a:t>з</a:t>
            </a:r>
            <a:r>
              <a:rPr lang="ru-RU" sz="2000" b="1" dirty="0"/>
              <a:t>чик</a:t>
            </a:r>
          </a:p>
          <a:p>
            <a:pPr>
              <a:lnSpc>
                <a:spcPct val="150000"/>
              </a:lnSpc>
            </a:pPr>
            <a:r>
              <a:rPr lang="ru-RU" sz="2000" b="1" dirty="0"/>
              <a:t>аппара</a:t>
            </a:r>
            <a:r>
              <a:rPr lang="ru-RU" sz="2000" b="1" dirty="0">
                <a:solidFill>
                  <a:srgbClr val="FF0000"/>
                </a:solidFill>
              </a:rPr>
              <a:t>т</a:t>
            </a:r>
            <a:r>
              <a:rPr lang="ru-RU" sz="2000" b="1" dirty="0"/>
              <a:t>чица</a:t>
            </a:r>
          </a:p>
          <a:p>
            <a:pPr>
              <a:lnSpc>
                <a:spcPct val="150000"/>
              </a:lnSpc>
            </a:pPr>
            <a:r>
              <a:rPr lang="ru-RU" sz="2000" b="1" dirty="0"/>
              <a:t>гру</a:t>
            </a:r>
            <a:r>
              <a:rPr lang="ru-RU" sz="2000" b="1" dirty="0">
                <a:solidFill>
                  <a:srgbClr val="FF0000"/>
                </a:solidFill>
              </a:rPr>
              <a:t>з</a:t>
            </a:r>
            <a:r>
              <a:rPr lang="ru-RU" sz="2000" b="1" dirty="0"/>
              <a:t>чик</a:t>
            </a:r>
          </a:p>
          <a:p>
            <a:pPr>
              <a:lnSpc>
                <a:spcPct val="150000"/>
              </a:lnSpc>
            </a:pPr>
            <a:r>
              <a:rPr lang="ru-RU" sz="2000" b="1" dirty="0"/>
              <a:t>разве</a:t>
            </a:r>
            <a:r>
              <a:rPr lang="ru-RU" sz="2000" b="1" dirty="0">
                <a:solidFill>
                  <a:srgbClr val="FF0000"/>
                </a:solidFill>
              </a:rPr>
              <a:t>д</a:t>
            </a:r>
            <a:r>
              <a:rPr lang="ru-RU" sz="2000" b="1" dirty="0"/>
              <a:t>чик</a:t>
            </a:r>
          </a:p>
          <a:p>
            <a:pPr>
              <a:lnSpc>
                <a:spcPct val="150000"/>
              </a:lnSpc>
            </a:pPr>
            <a:r>
              <a:rPr lang="ru-RU" sz="2000" b="1" dirty="0"/>
              <a:t>сма</a:t>
            </a:r>
            <a:r>
              <a:rPr lang="ru-RU" sz="2000" b="1" dirty="0">
                <a:solidFill>
                  <a:srgbClr val="FF0000"/>
                </a:solidFill>
              </a:rPr>
              <a:t>з</a:t>
            </a:r>
            <a:r>
              <a:rPr lang="ru-RU" sz="2000" b="1" dirty="0"/>
              <a:t>чик</a:t>
            </a:r>
          </a:p>
          <a:p>
            <a:pPr>
              <a:lnSpc>
                <a:spcPct val="150000"/>
              </a:lnSpc>
            </a:pPr>
            <a:r>
              <a:rPr lang="ru-RU" sz="2000" b="1" dirty="0"/>
              <a:t>перебе</a:t>
            </a:r>
            <a:r>
              <a:rPr lang="ru-RU" sz="2000" b="1" dirty="0">
                <a:solidFill>
                  <a:srgbClr val="FF0000"/>
                </a:solidFill>
              </a:rPr>
              <a:t>ж</a:t>
            </a:r>
            <a:r>
              <a:rPr lang="ru-RU" sz="2000" b="1" dirty="0"/>
              <a:t>чик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укла</a:t>
            </a:r>
            <a:r>
              <a:rPr lang="ru-RU" sz="2000" b="1" dirty="0" smtClean="0">
                <a:solidFill>
                  <a:srgbClr val="FF0000"/>
                </a:solidFill>
              </a:rPr>
              <a:t>д</a:t>
            </a:r>
            <a:r>
              <a:rPr lang="ru-RU" sz="2000" b="1" dirty="0" smtClean="0"/>
              <a:t>чица</a:t>
            </a:r>
            <a:endParaRPr lang="ru-RU" sz="2000" b="1" dirty="0"/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5667618" y="2708275"/>
            <a:ext cx="2376148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/>
              <a:t>прессовщик</a:t>
            </a:r>
          </a:p>
          <a:p>
            <a:pPr>
              <a:lnSpc>
                <a:spcPct val="150000"/>
              </a:lnSpc>
            </a:pPr>
            <a:r>
              <a:rPr lang="ru-RU" sz="2000" b="1"/>
              <a:t>обрубщик</a:t>
            </a:r>
          </a:p>
          <a:p>
            <a:pPr>
              <a:lnSpc>
                <a:spcPct val="150000"/>
              </a:lnSpc>
            </a:pPr>
            <a:r>
              <a:rPr lang="ru-RU" sz="2000" b="1"/>
              <a:t>подборщица</a:t>
            </a:r>
          </a:p>
          <a:p>
            <a:pPr>
              <a:lnSpc>
                <a:spcPct val="150000"/>
              </a:lnSpc>
            </a:pPr>
            <a:r>
              <a:rPr lang="ru-RU" sz="2000" b="1"/>
              <a:t>съёмщик</a:t>
            </a:r>
          </a:p>
          <a:p>
            <a:pPr>
              <a:lnSpc>
                <a:spcPct val="150000"/>
              </a:lnSpc>
            </a:pPr>
            <a:r>
              <a:rPr lang="ru-RU" sz="2000" b="1"/>
              <a:t>формовщица</a:t>
            </a:r>
          </a:p>
          <a:p>
            <a:pPr>
              <a:lnSpc>
                <a:spcPct val="150000"/>
              </a:lnSpc>
            </a:pPr>
            <a:endParaRPr lang="ru-RU"/>
          </a:p>
        </p:txBody>
      </p:sp>
      <p:sp>
        <p:nvSpPr>
          <p:cNvPr id="46" name="Line 10"/>
          <p:cNvSpPr>
            <a:spLocks noChangeShapeType="1"/>
          </p:cNvSpPr>
          <p:nvPr/>
        </p:nvSpPr>
        <p:spPr bwMode="auto">
          <a:xfrm flipH="1">
            <a:off x="1252962" y="1806504"/>
            <a:ext cx="503166" cy="21921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" name="Line 11"/>
          <p:cNvSpPr>
            <a:spLocks noChangeShapeType="1"/>
          </p:cNvSpPr>
          <p:nvPr/>
        </p:nvSpPr>
        <p:spPr bwMode="auto">
          <a:xfrm>
            <a:off x="1650528" y="1809821"/>
            <a:ext cx="360311" cy="21921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" name="Line 12"/>
          <p:cNvSpPr>
            <a:spLocks noChangeShapeType="1"/>
          </p:cNvSpPr>
          <p:nvPr/>
        </p:nvSpPr>
        <p:spPr bwMode="auto">
          <a:xfrm>
            <a:off x="6492950" y="1700213"/>
            <a:ext cx="504752" cy="21921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" name="Line 13"/>
          <p:cNvSpPr>
            <a:spLocks noChangeShapeType="1"/>
          </p:cNvSpPr>
          <p:nvPr/>
        </p:nvSpPr>
        <p:spPr bwMode="auto">
          <a:xfrm flipH="1">
            <a:off x="6054018" y="1700213"/>
            <a:ext cx="431738" cy="21921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" name="Line 14"/>
          <p:cNvSpPr>
            <a:spLocks noChangeShapeType="1"/>
          </p:cNvSpPr>
          <p:nvPr/>
        </p:nvSpPr>
        <p:spPr bwMode="auto">
          <a:xfrm flipH="1">
            <a:off x="1722001" y="2518838"/>
            <a:ext cx="217456" cy="10960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" name="Line 15"/>
          <p:cNvSpPr>
            <a:spLocks noChangeShapeType="1"/>
          </p:cNvSpPr>
          <p:nvPr/>
        </p:nvSpPr>
        <p:spPr bwMode="auto">
          <a:xfrm>
            <a:off x="1921731" y="2551118"/>
            <a:ext cx="215869" cy="10840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" name="Line 16"/>
          <p:cNvSpPr>
            <a:spLocks noChangeShapeType="1"/>
          </p:cNvSpPr>
          <p:nvPr/>
        </p:nvSpPr>
        <p:spPr bwMode="auto">
          <a:xfrm flipH="1">
            <a:off x="1685493" y="2988048"/>
            <a:ext cx="290472" cy="16381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" name="Line 17"/>
          <p:cNvSpPr>
            <a:spLocks noChangeShapeType="1"/>
          </p:cNvSpPr>
          <p:nvPr/>
        </p:nvSpPr>
        <p:spPr bwMode="auto">
          <a:xfrm>
            <a:off x="1943357" y="2988048"/>
            <a:ext cx="215869" cy="16381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" name="Line 18"/>
          <p:cNvSpPr>
            <a:spLocks noChangeShapeType="1"/>
          </p:cNvSpPr>
          <p:nvPr/>
        </p:nvSpPr>
        <p:spPr bwMode="auto">
          <a:xfrm>
            <a:off x="1561211" y="3453535"/>
            <a:ext cx="215869" cy="10840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" name="Line 19"/>
          <p:cNvSpPr>
            <a:spLocks noChangeShapeType="1"/>
          </p:cNvSpPr>
          <p:nvPr/>
        </p:nvSpPr>
        <p:spPr bwMode="auto">
          <a:xfrm>
            <a:off x="2178021" y="3933826"/>
            <a:ext cx="215869" cy="10840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" name="Line 20"/>
          <p:cNvSpPr>
            <a:spLocks noChangeShapeType="1"/>
          </p:cNvSpPr>
          <p:nvPr/>
        </p:nvSpPr>
        <p:spPr bwMode="auto">
          <a:xfrm>
            <a:off x="1669100" y="4368644"/>
            <a:ext cx="215869" cy="10840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" name="Line 21"/>
          <p:cNvSpPr>
            <a:spLocks noChangeShapeType="1"/>
          </p:cNvSpPr>
          <p:nvPr/>
        </p:nvSpPr>
        <p:spPr bwMode="auto">
          <a:xfrm>
            <a:off x="2029665" y="4812045"/>
            <a:ext cx="215869" cy="10840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" name="Line 22"/>
          <p:cNvSpPr>
            <a:spLocks noChangeShapeType="1"/>
          </p:cNvSpPr>
          <p:nvPr/>
        </p:nvSpPr>
        <p:spPr bwMode="auto">
          <a:xfrm>
            <a:off x="1760096" y="5319487"/>
            <a:ext cx="215869" cy="10840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" name="Line 23"/>
          <p:cNvSpPr>
            <a:spLocks noChangeShapeType="1"/>
          </p:cNvSpPr>
          <p:nvPr/>
        </p:nvSpPr>
        <p:spPr bwMode="auto">
          <a:xfrm>
            <a:off x="2206617" y="5762269"/>
            <a:ext cx="215869" cy="10840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" name="Line 24"/>
          <p:cNvSpPr>
            <a:spLocks noChangeShapeType="1"/>
          </p:cNvSpPr>
          <p:nvPr/>
        </p:nvSpPr>
        <p:spPr bwMode="auto">
          <a:xfrm>
            <a:off x="1872049" y="6195149"/>
            <a:ext cx="215869" cy="10840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" name="Line 25"/>
          <p:cNvSpPr>
            <a:spLocks noChangeShapeType="1"/>
          </p:cNvSpPr>
          <p:nvPr/>
        </p:nvSpPr>
        <p:spPr bwMode="auto">
          <a:xfrm>
            <a:off x="7024493" y="2782506"/>
            <a:ext cx="215869" cy="10840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" name="Line 26"/>
          <p:cNvSpPr>
            <a:spLocks noChangeShapeType="1"/>
          </p:cNvSpPr>
          <p:nvPr/>
        </p:nvSpPr>
        <p:spPr bwMode="auto">
          <a:xfrm>
            <a:off x="6781833" y="3217510"/>
            <a:ext cx="215869" cy="10840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3" name="Line 27"/>
          <p:cNvSpPr>
            <a:spLocks noChangeShapeType="1"/>
          </p:cNvSpPr>
          <p:nvPr/>
        </p:nvSpPr>
        <p:spPr bwMode="auto">
          <a:xfrm>
            <a:off x="6935102" y="3733787"/>
            <a:ext cx="215869" cy="10840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" name="Line 28"/>
          <p:cNvSpPr>
            <a:spLocks noChangeShapeType="1"/>
          </p:cNvSpPr>
          <p:nvPr/>
        </p:nvSpPr>
        <p:spPr bwMode="auto">
          <a:xfrm>
            <a:off x="6664412" y="4161216"/>
            <a:ext cx="215869" cy="10840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" name="Line 29"/>
          <p:cNvSpPr>
            <a:spLocks noChangeShapeType="1"/>
          </p:cNvSpPr>
          <p:nvPr/>
        </p:nvSpPr>
        <p:spPr bwMode="auto">
          <a:xfrm>
            <a:off x="7041003" y="4581526"/>
            <a:ext cx="215869" cy="10840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" name="Line 30"/>
          <p:cNvSpPr>
            <a:spLocks noChangeShapeType="1"/>
          </p:cNvSpPr>
          <p:nvPr/>
        </p:nvSpPr>
        <p:spPr bwMode="auto">
          <a:xfrm flipH="1">
            <a:off x="1343755" y="3472071"/>
            <a:ext cx="217456" cy="10960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" name="Line 31"/>
          <p:cNvSpPr>
            <a:spLocks noChangeShapeType="1"/>
          </p:cNvSpPr>
          <p:nvPr/>
        </p:nvSpPr>
        <p:spPr bwMode="auto">
          <a:xfrm flipH="1">
            <a:off x="1966817" y="3932621"/>
            <a:ext cx="217456" cy="10960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" name="Line 32"/>
          <p:cNvSpPr>
            <a:spLocks noChangeShapeType="1"/>
          </p:cNvSpPr>
          <p:nvPr/>
        </p:nvSpPr>
        <p:spPr bwMode="auto">
          <a:xfrm flipH="1">
            <a:off x="1504545" y="4370536"/>
            <a:ext cx="217456" cy="10960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" name="Line 33"/>
          <p:cNvSpPr>
            <a:spLocks noChangeShapeType="1"/>
          </p:cNvSpPr>
          <p:nvPr/>
        </p:nvSpPr>
        <p:spPr bwMode="auto">
          <a:xfrm flipH="1">
            <a:off x="1830684" y="4814060"/>
            <a:ext cx="217456" cy="10960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" name="Line 34"/>
          <p:cNvSpPr>
            <a:spLocks noChangeShapeType="1"/>
          </p:cNvSpPr>
          <p:nvPr/>
        </p:nvSpPr>
        <p:spPr bwMode="auto">
          <a:xfrm flipH="1">
            <a:off x="1576765" y="5291836"/>
            <a:ext cx="217456" cy="10960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" name="Line 35"/>
          <p:cNvSpPr>
            <a:spLocks noChangeShapeType="1"/>
          </p:cNvSpPr>
          <p:nvPr/>
        </p:nvSpPr>
        <p:spPr bwMode="auto">
          <a:xfrm flipH="1">
            <a:off x="2028078" y="5750083"/>
            <a:ext cx="217456" cy="10960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" name="Line 36"/>
          <p:cNvSpPr>
            <a:spLocks noChangeShapeType="1"/>
          </p:cNvSpPr>
          <p:nvPr/>
        </p:nvSpPr>
        <p:spPr bwMode="auto">
          <a:xfrm flipH="1">
            <a:off x="1683742" y="6193945"/>
            <a:ext cx="217456" cy="10960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3" name="Line 37"/>
          <p:cNvSpPr>
            <a:spLocks noChangeShapeType="1"/>
          </p:cNvSpPr>
          <p:nvPr/>
        </p:nvSpPr>
        <p:spPr bwMode="auto">
          <a:xfrm flipH="1">
            <a:off x="6812391" y="2781301"/>
            <a:ext cx="217456" cy="10960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4" name="Line 38"/>
          <p:cNvSpPr>
            <a:spLocks noChangeShapeType="1"/>
          </p:cNvSpPr>
          <p:nvPr/>
        </p:nvSpPr>
        <p:spPr bwMode="auto">
          <a:xfrm flipH="1">
            <a:off x="6594935" y="3230688"/>
            <a:ext cx="217456" cy="10960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5" name="Line 39"/>
          <p:cNvSpPr>
            <a:spLocks noChangeShapeType="1"/>
          </p:cNvSpPr>
          <p:nvPr/>
        </p:nvSpPr>
        <p:spPr bwMode="auto">
          <a:xfrm flipH="1">
            <a:off x="6684759" y="3733185"/>
            <a:ext cx="217456" cy="10960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6" name="Line 40"/>
          <p:cNvSpPr>
            <a:spLocks noChangeShapeType="1"/>
          </p:cNvSpPr>
          <p:nvPr/>
        </p:nvSpPr>
        <p:spPr bwMode="auto">
          <a:xfrm flipH="1">
            <a:off x="6825259" y="4581525"/>
            <a:ext cx="217456" cy="10960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7" name="Line 41"/>
          <p:cNvSpPr>
            <a:spLocks noChangeShapeType="1"/>
          </p:cNvSpPr>
          <p:nvPr/>
        </p:nvSpPr>
        <p:spPr bwMode="auto">
          <a:xfrm flipH="1">
            <a:off x="6431013" y="4160011"/>
            <a:ext cx="217456" cy="10960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396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2"/>
            <a:ext cx="8229600" cy="6031507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73881" y="2133600"/>
            <a:ext cx="8158163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buFontTx/>
              <a:buAutoNum type="arabicPeriod"/>
            </a:pPr>
            <a:r>
              <a:rPr lang="ru-RU" sz="2000" b="1" dirty="0"/>
              <a:t>Барабанчики яростно колотили в барабаны.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ru-RU" sz="2000" b="1" dirty="0"/>
              <a:t>Побывав у </a:t>
            </a:r>
            <a:r>
              <a:rPr lang="ru-RU" sz="2000" b="1" dirty="0" err="1"/>
              <a:t>заказщиков</a:t>
            </a:r>
            <a:r>
              <a:rPr lang="ru-RU" sz="2000" b="1" dirty="0"/>
              <a:t>, Саша зашел на минутку к сестре.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ru-RU" sz="2000" b="1" dirty="0"/>
              <a:t>В Нижнем буфетчик рассчитал меня.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ru-RU" sz="2000" b="1" dirty="0"/>
              <a:t>По колеблющимся мосткам сновали </a:t>
            </a:r>
            <a:r>
              <a:rPr lang="ru-RU" sz="2000" b="1" dirty="0" err="1"/>
              <a:t>грузщики</a:t>
            </a:r>
            <a:r>
              <a:rPr lang="ru-RU" sz="2000" b="1" dirty="0"/>
              <a:t>.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ru-RU" sz="2000" b="1" dirty="0"/>
              <a:t>Рабочие передавали </a:t>
            </a:r>
            <a:r>
              <a:rPr lang="ru-RU" sz="2000" b="1" dirty="0" err="1"/>
              <a:t>сменчикам</a:t>
            </a:r>
            <a:r>
              <a:rPr lang="ru-RU" sz="2000" b="1" dirty="0"/>
              <a:t> станки.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ru-RU" sz="2000" b="1" dirty="0" err="1"/>
              <a:t>Жестянчики</a:t>
            </a:r>
            <a:r>
              <a:rPr lang="ru-RU" sz="2000" b="1" dirty="0"/>
              <a:t> работали на глазах всей улицы.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ru-RU" sz="2000" b="1" dirty="0"/>
              <a:t>Резко сигналили шофёры, покрикивали </a:t>
            </a:r>
            <a:r>
              <a:rPr lang="ru-RU" sz="2000" b="1" dirty="0" err="1"/>
              <a:t>возщики</a:t>
            </a:r>
            <a:r>
              <a:rPr lang="ru-RU" sz="2000" b="1" dirty="0"/>
              <a:t>, сновали агенты, </a:t>
            </a:r>
            <a:r>
              <a:rPr lang="ru-RU" sz="2000" b="1" dirty="0" err="1"/>
              <a:t>грузщики</a:t>
            </a:r>
            <a:r>
              <a:rPr lang="ru-RU" sz="2000" b="1" dirty="0"/>
              <a:t> в форменных фуражках.</a:t>
            </a:r>
          </a:p>
          <a:p>
            <a:pPr>
              <a:buFontTx/>
              <a:buAutoNum type="arabicPeriod"/>
            </a:pPr>
            <a:endParaRPr lang="ru-RU" sz="2000" b="1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7" y="178594"/>
            <a:ext cx="734377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476375" y="549275"/>
            <a:ext cx="4391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Поиграем в корректора.</a:t>
            </a:r>
          </a:p>
        </p:txBody>
      </p:sp>
      <p:cxnSp>
        <p:nvCxnSpPr>
          <p:cNvPr id="6" name="AutoShape 13"/>
          <p:cNvCxnSpPr>
            <a:cxnSpLocks noChangeShapeType="1"/>
          </p:cNvCxnSpPr>
          <p:nvPr/>
        </p:nvCxnSpPr>
        <p:spPr bwMode="auto">
          <a:xfrm flipV="1">
            <a:off x="2045749" y="2276475"/>
            <a:ext cx="215900" cy="28892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AutoShape 14"/>
          <p:cNvCxnSpPr>
            <a:cxnSpLocks noChangeShapeType="1"/>
          </p:cNvCxnSpPr>
          <p:nvPr/>
        </p:nvCxnSpPr>
        <p:spPr bwMode="auto">
          <a:xfrm flipV="1">
            <a:off x="3074988" y="2805112"/>
            <a:ext cx="215900" cy="28892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AutoShape 15"/>
          <p:cNvCxnSpPr>
            <a:cxnSpLocks noChangeShapeType="1"/>
          </p:cNvCxnSpPr>
          <p:nvPr/>
        </p:nvCxnSpPr>
        <p:spPr bwMode="auto">
          <a:xfrm flipV="1">
            <a:off x="6194515" y="3644900"/>
            <a:ext cx="215900" cy="28892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AutoShape 16"/>
          <p:cNvCxnSpPr>
            <a:cxnSpLocks noChangeShapeType="1"/>
          </p:cNvCxnSpPr>
          <p:nvPr/>
        </p:nvCxnSpPr>
        <p:spPr bwMode="auto">
          <a:xfrm flipV="1">
            <a:off x="4319934" y="4149725"/>
            <a:ext cx="215900" cy="28892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AutoShape 17"/>
          <p:cNvCxnSpPr>
            <a:cxnSpLocks noChangeShapeType="1"/>
          </p:cNvCxnSpPr>
          <p:nvPr/>
        </p:nvCxnSpPr>
        <p:spPr bwMode="auto">
          <a:xfrm flipV="1">
            <a:off x="1908175" y="4592638"/>
            <a:ext cx="215900" cy="28892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AutoShape 18"/>
          <p:cNvCxnSpPr>
            <a:cxnSpLocks noChangeShapeType="1"/>
          </p:cNvCxnSpPr>
          <p:nvPr/>
        </p:nvCxnSpPr>
        <p:spPr bwMode="auto">
          <a:xfrm flipV="1">
            <a:off x="6545307" y="5066223"/>
            <a:ext cx="215900" cy="28892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AutoShape 19"/>
          <p:cNvCxnSpPr>
            <a:cxnSpLocks noChangeShapeType="1"/>
          </p:cNvCxnSpPr>
          <p:nvPr/>
        </p:nvCxnSpPr>
        <p:spPr bwMode="auto">
          <a:xfrm flipV="1">
            <a:off x="2555874" y="5516563"/>
            <a:ext cx="215900" cy="28892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3167063" y="2420937"/>
            <a:ext cx="49670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ч</a:t>
            </a: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 flipH="1">
            <a:off x="6302465" y="3357563"/>
            <a:ext cx="1062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ч</a:t>
            </a:r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6653257" y="4652963"/>
            <a:ext cx="43902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ч</a:t>
            </a: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2681683" y="5157788"/>
            <a:ext cx="9009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ч</a:t>
            </a: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2045750" y="1834357"/>
            <a:ext cx="5101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щ</a:t>
            </a: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4427884" y="3789363"/>
            <a:ext cx="432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щ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2016125" y="4246563"/>
            <a:ext cx="47361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щ</a:t>
            </a:r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auto">
          <a:xfrm>
            <a:off x="2963354" y="3501008"/>
            <a:ext cx="2159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Line 28"/>
          <p:cNvSpPr>
            <a:spLocks noChangeShapeType="1"/>
          </p:cNvSpPr>
          <p:nvPr/>
        </p:nvSpPr>
        <p:spPr bwMode="auto">
          <a:xfrm flipH="1">
            <a:off x="3059113" y="3141662"/>
            <a:ext cx="215900" cy="1428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>
            <a:off x="3267555" y="3141663"/>
            <a:ext cx="215900" cy="1428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819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6864" cy="648073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  <a:latin typeface="Bookman Old Style" pitchFamily="18" charset="0"/>
              </a:rPr>
              <a:t>Поработаем с текстом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196752"/>
            <a:ext cx="7776863" cy="5112568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indent="534988" algn="just">
              <a:lnSpc>
                <a:spcPct val="135000"/>
              </a:lnSpc>
              <a:spcBef>
                <a:spcPts val="0"/>
              </a:spcBef>
            </a:pPr>
            <a:r>
              <a:rPr lang="ru-RU" i="1" dirty="0">
                <a:solidFill>
                  <a:schemeClr val="tx1"/>
                </a:solidFill>
                <a:latin typeface="Bookman Old Style" pitchFamily="18" charset="0"/>
              </a:rPr>
              <a:t>Главный и неиссякаемый источник языка –               сам народ: крестьяне, паромщики, пасечники, корзинщики, лесные объездчики, у которых,                что ни слово, то </a:t>
            </a:r>
            <a:r>
              <a:rPr lang="ru-RU" i="1" dirty="0" smtClean="0">
                <a:solidFill>
                  <a:schemeClr val="tx1"/>
                </a:solidFill>
                <a:latin typeface="Bookman Old Style" pitchFamily="18" charset="0"/>
              </a:rPr>
              <a:t>золото.</a:t>
            </a:r>
            <a:endParaRPr lang="ru-RU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indent="534988" algn="just">
              <a:lnSpc>
                <a:spcPct val="135000"/>
              </a:lnSpc>
              <a:spcBef>
                <a:spcPts val="0"/>
              </a:spcBef>
            </a:pPr>
            <a:r>
              <a:rPr lang="ru-RU" i="1" dirty="0" smtClean="0">
                <a:solidFill>
                  <a:schemeClr val="tx1"/>
                </a:solidFill>
                <a:latin typeface="Bookman Old Style" pitchFamily="18" charset="0"/>
              </a:rPr>
              <a:t>Вы </a:t>
            </a:r>
            <a:r>
              <a:rPr lang="ru-RU" i="1" dirty="0">
                <a:solidFill>
                  <a:schemeClr val="tx1"/>
                </a:solidFill>
                <a:latin typeface="Bookman Old Style" pitchFamily="18" charset="0"/>
              </a:rPr>
              <a:t>услышите много удивительных рассказов от встречных паромщиков, перевозчиков, корзинщиков, рыбаков и охотников – от тех людей, чей труд связан              с постоянным пребыванием среди природы. 	</a:t>
            </a:r>
          </a:p>
          <a:p>
            <a:pPr indent="534988" algn="just">
              <a:lnSpc>
                <a:spcPct val="135000"/>
              </a:lnSpc>
              <a:spcBef>
                <a:spcPts val="0"/>
              </a:spcBef>
            </a:pPr>
            <a:r>
              <a:rPr lang="ru-RU" i="1" dirty="0" smtClean="0">
                <a:solidFill>
                  <a:schemeClr val="tx1"/>
                </a:solidFill>
                <a:latin typeface="Bookman Old Style" pitchFamily="18" charset="0"/>
              </a:rPr>
              <a:t>Слушая </a:t>
            </a:r>
            <a:r>
              <a:rPr lang="ru-RU" i="1" dirty="0">
                <a:solidFill>
                  <a:schemeClr val="tx1"/>
                </a:solidFill>
                <a:latin typeface="Bookman Old Style" pitchFamily="18" charset="0"/>
              </a:rPr>
              <a:t>эти рассказы, вы прикоснетесь                          к богатым источникам русского языка.</a:t>
            </a:r>
          </a:p>
          <a:p>
            <a:pPr algn="r">
              <a:lnSpc>
                <a:spcPct val="135000"/>
              </a:lnSpc>
              <a:spcBef>
                <a:spcPts val="0"/>
              </a:spcBef>
            </a:pPr>
            <a:r>
              <a:rPr lang="ru-RU" i="1" dirty="0">
                <a:solidFill>
                  <a:schemeClr val="tx1"/>
                </a:solidFill>
                <a:latin typeface="Bookman Old Style" pitchFamily="18" charset="0"/>
              </a:rPr>
              <a:t>(по К. Паустовскому)</a:t>
            </a:r>
            <a:endParaRPr lang="en-US" i="1" dirty="0">
              <a:solidFill>
                <a:schemeClr val="tx1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081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6863" cy="504057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  <a:latin typeface="Bookman Old Style" pitchFamily="18" charset="0"/>
              </a:rPr>
              <a:t>Поработаем с текстом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9" y="1052736"/>
            <a:ext cx="7776864" cy="5256584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indent="630238" algn="just">
              <a:lnSpc>
                <a:spcPct val="140000"/>
              </a:lnSpc>
              <a:spcBef>
                <a:spcPts val="0"/>
              </a:spcBef>
            </a:pPr>
            <a:r>
              <a:rPr lang="ru-RU" i="1" dirty="0">
                <a:solidFill>
                  <a:schemeClr val="tx1"/>
                </a:solidFill>
                <a:latin typeface="Bookman Old Style" pitchFamily="18" charset="0"/>
              </a:rPr>
              <a:t>Главный и неиссякаемый источник языка –                   сам народ: крестьяне,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паромщики</a:t>
            </a:r>
            <a:r>
              <a:rPr lang="ru-RU" i="1" dirty="0">
                <a:solidFill>
                  <a:schemeClr val="tx1"/>
                </a:solidFill>
                <a:latin typeface="Bookman Old Style" pitchFamily="18" charset="0"/>
              </a:rPr>
              <a:t>, пасечники,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корзинщики</a:t>
            </a:r>
            <a:r>
              <a:rPr lang="ru-RU" i="1" dirty="0">
                <a:solidFill>
                  <a:schemeClr val="tx1"/>
                </a:solidFill>
                <a:latin typeface="Bookman Old Style" pitchFamily="18" charset="0"/>
              </a:rPr>
              <a:t>, лесные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объездчики</a:t>
            </a:r>
            <a:r>
              <a:rPr lang="ru-RU" i="1" dirty="0">
                <a:solidFill>
                  <a:schemeClr val="tx1"/>
                </a:solidFill>
                <a:latin typeface="Bookman Old Style" pitchFamily="18" charset="0"/>
              </a:rPr>
              <a:t>, у которых,                что ни слово, то золото.</a:t>
            </a:r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  <a:p>
            <a:pPr indent="630238" algn="just">
              <a:lnSpc>
                <a:spcPct val="135000"/>
              </a:lnSpc>
              <a:spcBef>
                <a:spcPts val="0"/>
              </a:spcBef>
            </a:pPr>
            <a:r>
              <a:rPr lang="ru-RU" i="1" dirty="0" smtClean="0">
                <a:solidFill>
                  <a:schemeClr val="tx1"/>
                </a:solidFill>
                <a:latin typeface="Bookman Old Style" pitchFamily="18" charset="0"/>
              </a:rPr>
              <a:t>Вы </a:t>
            </a:r>
            <a:r>
              <a:rPr lang="ru-RU" i="1" dirty="0">
                <a:solidFill>
                  <a:schemeClr val="tx1"/>
                </a:solidFill>
                <a:latin typeface="Bookman Old Style" pitchFamily="18" charset="0"/>
              </a:rPr>
              <a:t>услышите много удивительных рассказов от встречных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паромщиков</a:t>
            </a:r>
            <a:r>
              <a:rPr lang="ru-RU" i="1" dirty="0">
                <a:solidFill>
                  <a:schemeClr val="tx1"/>
                </a:solidFill>
                <a:latin typeface="Bookman Old Style" pitchFamily="18" charset="0"/>
              </a:rPr>
              <a:t>,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перевозчиков</a:t>
            </a:r>
            <a:r>
              <a:rPr lang="ru-RU" i="1" dirty="0">
                <a:solidFill>
                  <a:schemeClr val="tx1"/>
                </a:solidFill>
                <a:latin typeface="Bookman Old Style" pitchFamily="18" charset="0"/>
              </a:rPr>
              <a:t>,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корзинщиков</a:t>
            </a:r>
            <a:r>
              <a:rPr lang="ru-RU" i="1" dirty="0">
                <a:solidFill>
                  <a:schemeClr val="tx1"/>
                </a:solidFill>
                <a:latin typeface="Bookman Old Style" pitchFamily="18" charset="0"/>
              </a:rPr>
              <a:t>, рыбаков и охотников – от тех людей, чей труд связан              с постоянным пребыванием среди природы. 	</a:t>
            </a:r>
          </a:p>
          <a:p>
            <a:pPr indent="630238" algn="just">
              <a:lnSpc>
                <a:spcPct val="135000"/>
              </a:lnSpc>
              <a:spcBef>
                <a:spcPts val="0"/>
              </a:spcBef>
            </a:pPr>
            <a:r>
              <a:rPr lang="ru-RU" i="1" dirty="0" smtClean="0">
                <a:solidFill>
                  <a:schemeClr val="tx1"/>
                </a:solidFill>
                <a:latin typeface="Bookman Old Style" pitchFamily="18" charset="0"/>
              </a:rPr>
              <a:t>Слушая </a:t>
            </a:r>
            <a:r>
              <a:rPr lang="ru-RU" i="1" dirty="0">
                <a:solidFill>
                  <a:schemeClr val="tx1"/>
                </a:solidFill>
                <a:latin typeface="Bookman Old Style" pitchFamily="18" charset="0"/>
              </a:rPr>
              <a:t>эти рассказы, вы прикоснетесь                       к богатым источникам русского языка.</a:t>
            </a:r>
          </a:p>
          <a:p>
            <a:pPr algn="r">
              <a:lnSpc>
                <a:spcPct val="135000"/>
              </a:lnSpc>
              <a:spcBef>
                <a:spcPts val="0"/>
              </a:spcBef>
            </a:pPr>
            <a:r>
              <a:rPr lang="ru-RU" i="1" dirty="0">
                <a:solidFill>
                  <a:schemeClr val="tx1"/>
                </a:solidFill>
                <a:latin typeface="Bookman Old Style" pitchFamily="18" charset="0"/>
              </a:rPr>
              <a:t>(по К. Паустовскому)</a:t>
            </a:r>
            <a:endParaRPr lang="en-US" i="1" dirty="0">
              <a:solidFill>
                <a:schemeClr val="tx1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5724128" y="1484784"/>
            <a:ext cx="216024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940152" y="1484784"/>
            <a:ext cx="288032" cy="21602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1691680" y="1916832"/>
            <a:ext cx="216024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907704" y="1916832"/>
            <a:ext cx="288032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4427984" y="1916832"/>
            <a:ext cx="216024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644008" y="1916832"/>
            <a:ext cx="216024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3275856" y="3212976"/>
            <a:ext cx="288032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563888" y="3212976"/>
            <a:ext cx="216024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5436096" y="3212976"/>
            <a:ext cx="216024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652120" y="3212976"/>
            <a:ext cx="18002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7452320" y="3212976"/>
            <a:ext cx="288032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740352" y="3212976"/>
            <a:ext cx="216024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Минус 34"/>
          <p:cNvSpPr/>
          <p:nvPr/>
        </p:nvSpPr>
        <p:spPr>
          <a:xfrm>
            <a:off x="5742130" y="1939691"/>
            <a:ext cx="198022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Минус 35"/>
          <p:cNvSpPr/>
          <p:nvPr/>
        </p:nvSpPr>
        <p:spPr>
          <a:xfrm>
            <a:off x="1547664" y="2348880"/>
            <a:ext cx="144016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Минус 36"/>
          <p:cNvSpPr/>
          <p:nvPr/>
        </p:nvSpPr>
        <p:spPr>
          <a:xfrm>
            <a:off x="1547664" y="2394599"/>
            <a:ext cx="144016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Минус 38"/>
          <p:cNvSpPr/>
          <p:nvPr/>
        </p:nvSpPr>
        <p:spPr>
          <a:xfrm>
            <a:off x="1691680" y="2371739"/>
            <a:ext cx="216024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Минус 39"/>
          <p:cNvSpPr/>
          <p:nvPr/>
        </p:nvSpPr>
        <p:spPr>
          <a:xfrm>
            <a:off x="5544108" y="1916832"/>
            <a:ext cx="108012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1" name="Минус 40"/>
          <p:cNvSpPr/>
          <p:nvPr/>
        </p:nvSpPr>
        <p:spPr>
          <a:xfrm>
            <a:off x="5544108" y="1985410"/>
            <a:ext cx="108012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Минус 43"/>
          <p:cNvSpPr/>
          <p:nvPr/>
        </p:nvSpPr>
        <p:spPr>
          <a:xfrm>
            <a:off x="4211960" y="2348880"/>
            <a:ext cx="324036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Минус 44"/>
          <p:cNvSpPr/>
          <p:nvPr/>
        </p:nvSpPr>
        <p:spPr>
          <a:xfrm>
            <a:off x="4211960" y="2440318"/>
            <a:ext cx="216024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Минус 45"/>
          <p:cNvSpPr/>
          <p:nvPr/>
        </p:nvSpPr>
        <p:spPr>
          <a:xfrm>
            <a:off x="3059832" y="3573016"/>
            <a:ext cx="216024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Минус 46"/>
          <p:cNvSpPr/>
          <p:nvPr/>
        </p:nvSpPr>
        <p:spPr>
          <a:xfrm>
            <a:off x="3059832" y="3618735"/>
            <a:ext cx="216024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Минус 47"/>
          <p:cNvSpPr/>
          <p:nvPr/>
        </p:nvSpPr>
        <p:spPr>
          <a:xfrm>
            <a:off x="3275856" y="3573016"/>
            <a:ext cx="288032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Минус 48"/>
          <p:cNvSpPr/>
          <p:nvPr/>
        </p:nvSpPr>
        <p:spPr>
          <a:xfrm>
            <a:off x="5292080" y="3595875"/>
            <a:ext cx="306034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Минус 49"/>
          <p:cNvSpPr/>
          <p:nvPr/>
        </p:nvSpPr>
        <p:spPr>
          <a:xfrm>
            <a:off x="7308304" y="3573016"/>
            <a:ext cx="360040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Минус 50"/>
          <p:cNvSpPr/>
          <p:nvPr/>
        </p:nvSpPr>
        <p:spPr>
          <a:xfrm>
            <a:off x="5292080" y="3664454"/>
            <a:ext cx="144016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Минус 51"/>
          <p:cNvSpPr/>
          <p:nvPr/>
        </p:nvSpPr>
        <p:spPr>
          <a:xfrm>
            <a:off x="7308304" y="3664454"/>
            <a:ext cx="180020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220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3568" y="548680"/>
            <a:ext cx="7776864" cy="576064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Лудильщик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915267"/>
            <a:ext cx="7776864" cy="5106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382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3568" y="548680"/>
            <a:ext cx="7776864" cy="5760639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Старьевщик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77686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0646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3568" y="548680"/>
            <a:ext cx="7776864" cy="576064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Точильщик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8034" y="977004"/>
            <a:ext cx="518457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598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1"/>
            <a:ext cx="7776864" cy="576063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i="1" dirty="0"/>
              <a:t>Домашнее </a:t>
            </a:r>
            <a:r>
              <a:rPr lang="ru-RU" i="1" dirty="0" smtClean="0"/>
              <a:t>задание: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9" y="1124744"/>
            <a:ext cx="7776864" cy="5184576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Выучить орфограмму №33, письменно составить диалог, используя названия профессий с изученным правилом (к уроку русского языка).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Подготовить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устно сообщение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тему: «Что это за профессии: приказчик, мальчик, фонарщик, извозчик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?» (к уроку обществознания).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65341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6863" cy="5760640"/>
          </a:xfrm>
          <a:blipFill>
            <a:blip r:embed="rId2"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  <a:scene3d>
              <a:camera prst="orthographicFront">
                <a:rot lat="20399996" lon="0" rev="1199999"/>
              </a:camera>
              <a:lightRig rig="threePt" dir="t"/>
            </a:scene3d>
            <a:sp3d extrusionH="57150" contourW="12700">
              <a:bevelB w="38100" h="38100" prst="relaxedInset"/>
              <a:extrusionClr>
                <a:srgbClr val="990000"/>
              </a:extrusionClr>
              <a:contourClr>
                <a:srgbClr val="FF0000"/>
              </a:contourClr>
            </a:sp3d>
          </a:bodyPr>
          <a:lstStyle/>
          <a:p>
            <a:r>
              <a:rPr lang="ru-RU" sz="7200" dirty="0" smtClean="0">
                <a:ln cmpd="dbl">
                  <a:gradFill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5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5400000" scaled="0"/>
                  </a:gra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Спасибо за урок!</a:t>
            </a:r>
            <a:endParaRPr lang="ru-RU" sz="7200" dirty="0">
              <a:ln cmpd="dbl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5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ln>
              <a:blipFill>
                <a:blip r:embed="rId3"/>
                <a:tile tx="0" ty="0" sx="100000" sy="100000" flip="none" algn="tl"/>
              </a:blip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10173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04856" cy="5760640"/>
          </a:xfr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p3d extrusionH="57150">
              <a:bevelT w="38100" h="38100"/>
            </a:sp3d>
          </a:bodyPr>
          <a:lstStyle/>
          <a:p>
            <a:r>
              <a:rPr lang="ru-RU" dirty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cs typeface="Aharoni" pitchFamily="2" charset="-79"/>
              </a:rPr>
              <a:t>Суффиксы –ЧИК- И –ЩИК- со значением профессий прошлого и настоящего</a:t>
            </a:r>
          </a:p>
        </p:txBody>
      </p:sp>
    </p:spTree>
    <p:extLst>
      <p:ext uri="{BB962C8B-B14F-4D97-AF65-F5344CB8AC3E}">
        <p14:creationId xmlns:p14="http://schemas.microsoft.com/office/powerpoint/2010/main" xmlns="" val="33388045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04855" cy="1152127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Посмотрите </a:t>
            </a:r>
            <a:r>
              <a:rPr lang="ru-RU" sz="2700" b="1" dirty="0"/>
              <a:t>на слова: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772816"/>
            <a:ext cx="3743272" cy="3464327"/>
          </a:xfrm>
          <a:blipFill>
            <a:blip r:embed="rId2"/>
            <a:tile tx="0" ty="0" sx="100000" sy="100000" flip="none" algn="tl"/>
          </a:blipFill>
          <a:ln>
            <a:solidFill>
              <a:srgbClr val="9999FF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объез</a:t>
            </a:r>
            <a:r>
              <a:rPr lang="ru-RU" b="1" dirty="0">
                <a:solidFill>
                  <a:srgbClr val="FF0066"/>
                </a:solidFill>
              </a:rPr>
              <a:t>д</a:t>
            </a:r>
            <a:r>
              <a:rPr lang="ru-RU" b="1" dirty="0"/>
              <a:t>чик</a:t>
            </a:r>
          </a:p>
          <a:p>
            <a:pPr>
              <a:lnSpc>
                <a:spcPct val="150000"/>
              </a:lnSpc>
            </a:pPr>
            <a:r>
              <a:rPr lang="ru-RU" b="1" dirty="0"/>
              <a:t>прока</a:t>
            </a:r>
            <a:r>
              <a:rPr lang="ru-RU" b="1" dirty="0">
                <a:solidFill>
                  <a:srgbClr val="FF0066"/>
                </a:solidFill>
              </a:rPr>
              <a:t>т</a:t>
            </a:r>
            <a:r>
              <a:rPr lang="ru-RU" b="1" dirty="0"/>
              <a:t>чик</a:t>
            </a:r>
          </a:p>
          <a:p>
            <a:pPr>
              <a:lnSpc>
                <a:spcPct val="150000"/>
              </a:lnSpc>
            </a:pPr>
            <a:r>
              <a:rPr lang="ru-RU" b="1" dirty="0"/>
              <a:t>гру</a:t>
            </a:r>
            <a:r>
              <a:rPr lang="ru-RU" b="1" dirty="0">
                <a:solidFill>
                  <a:srgbClr val="FF0066"/>
                </a:solidFill>
              </a:rPr>
              <a:t>з</a:t>
            </a:r>
            <a:r>
              <a:rPr lang="ru-RU" b="1" dirty="0"/>
              <a:t>чик</a:t>
            </a:r>
          </a:p>
          <a:p>
            <a:pPr>
              <a:lnSpc>
                <a:spcPct val="150000"/>
              </a:lnSpc>
            </a:pPr>
            <a:r>
              <a:rPr lang="ru-RU" b="1" dirty="0"/>
              <a:t>разно</a:t>
            </a:r>
            <a:r>
              <a:rPr lang="ru-RU" b="1" dirty="0">
                <a:solidFill>
                  <a:srgbClr val="FF0066"/>
                </a:solidFill>
              </a:rPr>
              <a:t>с</a:t>
            </a:r>
            <a:r>
              <a:rPr lang="ru-RU" b="1" dirty="0"/>
              <a:t>чик</a:t>
            </a:r>
          </a:p>
          <a:p>
            <a:pPr>
              <a:lnSpc>
                <a:spcPct val="150000"/>
              </a:lnSpc>
            </a:pPr>
            <a:r>
              <a:rPr lang="ru-RU" b="1" dirty="0"/>
              <a:t>перебе</a:t>
            </a:r>
            <a:r>
              <a:rPr lang="ru-RU" b="1" dirty="0">
                <a:solidFill>
                  <a:srgbClr val="FF0066"/>
                </a:solidFill>
              </a:rPr>
              <a:t>ж</a:t>
            </a:r>
            <a:r>
              <a:rPr lang="ru-RU" b="1" dirty="0"/>
              <a:t>чик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468482" y="1772815"/>
            <a:ext cx="3991949" cy="3464327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обойщик</a:t>
            </a:r>
            <a:endParaRPr lang="ru-RU" b="1" dirty="0"/>
          </a:p>
          <a:p>
            <a:pPr>
              <a:lnSpc>
                <a:spcPct val="150000"/>
              </a:lnSpc>
            </a:pPr>
            <a:r>
              <a:rPr lang="ru-RU" b="1" dirty="0"/>
              <a:t>фонарщик</a:t>
            </a:r>
          </a:p>
          <a:p>
            <a:pPr>
              <a:lnSpc>
                <a:spcPct val="150000"/>
              </a:lnSpc>
            </a:pPr>
            <a:r>
              <a:rPr lang="ru-RU" b="1" dirty="0"/>
              <a:t>танцовщик</a:t>
            </a:r>
          </a:p>
          <a:p>
            <a:pPr>
              <a:lnSpc>
                <a:spcPct val="150000"/>
              </a:lnSpc>
            </a:pPr>
            <a:r>
              <a:rPr lang="ru-RU" b="1" dirty="0"/>
              <a:t>прицепщик</a:t>
            </a:r>
          </a:p>
          <a:p>
            <a:pPr>
              <a:lnSpc>
                <a:spcPct val="150000"/>
              </a:lnSpc>
            </a:pPr>
            <a:r>
              <a:rPr lang="ru-RU" b="1" dirty="0"/>
              <a:t>съёмщик</a:t>
            </a:r>
          </a:p>
          <a:p>
            <a:endParaRPr lang="ru-RU" dirty="0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6120172" y="486916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755576" y="5237143"/>
            <a:ext cx="7704856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Что обозначает в этих словах –чик (</a:t>
            </a:r>
            <a:r>
              <a:rPr lang="ru-RU" b="1" dirty="0" err="1"/>
              <a:t>щик</a:t>
            </a:r>
            <a:r>
              <a:rPr lang="ru-RU" b="1" dirty="0" smtClean="0"/>
              <a:t>)?</a:t>
            </a:r>
          </a:p>
          <a:p>
            <a:endParaRPr lang="ru-RU" dirty="0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flipV="1">
            <a:off x="2123728" y="2420888"/>
            <a:ext cx="288032" cy="28803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2411760" y="2420888"/>
            <a:ext cx="216024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V="1">
            <a:off x="1763688" y="2996952"/>
            <a:ext cx="216024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1979712" y="2996952"/>
            <a:ext cx="216024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V="1">
            <a:off x="2195736" y="3645024"/>
            <a:ext cx="144016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2339752" y="3645024"/>
            <a:ext cx="288032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flipV="1">
            <a:off x="2267744" y="1844824"/>
            <a:ext cx="216024" cy="21602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2483768" y="1844824"/>
            <a:ext cx="216024" cy="21602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V="1">
            <a:off x="2411760" y="4293096"/>
            <a:ext cx="180020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2627784" y="4293096"/>
            <a:ext cx="216024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flipV="1">
            <a:off x="5580112" y="1844824"/>
            <a:ext cx="288032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5868144" y="1844824"/>
            <a:ext cx="252028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6228184" y="2996952"/>
            <a:ext cx="216024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V="1">
            <a:off x="5994158" y="3645024"/>
            <a:ext cx="234026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6228184" y="3645024"/>
            <a:ext cx="216024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 flipV="1">
            <a:off x="5652120" y="4293096"/>
            <a:ext cx="216024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>
            <a:off x="5868144" y="4293096"/>
            <a:ext cx="360040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 flipV="1">
            <a:off x="5868144" y="2420888"/>
            <a:ext cx="180020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6048164" y="2420888"/>
            <a:ext cx="288032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 flipH="1">
            <a:off x="5994158" y="2996952"/>
            <a:ext cx="234026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8" name="Прямоугольник 127"/>
          <p:cNvSpPr/>
          <p:nvPr/>
        </p:nvSpPr>
        <p:spPr>
          <a:xfrm rot="10800000" flipV="1">
            <a:off x="755575" y="5887735"/>
            <a:ext cx="7704855" cy="3693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b="1" dirty="0"/>
              <a:t>(Обозначает человека по профессии и роду занятий)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148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1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1"/>
            <a:ext cx="7776863" cy="648072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Словарь: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9" y="1196752"/>
            <a:ext cx="7776864" cy="5112568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ru-RU" sz="5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рофе</a:t>
            </a:r>
            <a:r>
              <a:rPr lang="ru-RU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ия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4716016" y="2276872"/>
            <a:ext cx="72008" cy="36004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485875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333375"/>
            <a:ext cx="8229600" cy="189865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folHlink"/>
                </a:solidFill>
              </a:rPr>
              <a:t>В </a:t>
            </a:r>
            <a:r>
              <a:rPr lang="ru-RU" sz="4000" b="1" dirty="0">
                <a:solidFill>
                  <a:schemeClr val="folHlink"/>
                </a:solidFill>
              </a:rPr>
              <a:t>мире профессий.</a:t>
            </a:r>
          </a:p>
        </p:txBody>
      </p:sp>
      <p:pic>
        <p:nvPicPr>
          <p:cNvPr id="2057" name="Picture 9" descr="профессии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051050" y="2132856"/>
            <a:ext cx="1656854" cy="2116882"/>
          </a:xfrm>
          <a:solidFill>
            <a:srgbClr val="FFCC99"/>
          </a:solidFill>
          <a:ln w="28575">
            <a:solidFill>
              <a:srgbClr val="0033CC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8" name="Picture 10" descr="профессии 0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691981" y="1988840"/>
            <a:ext cx="1360488" cy="2189162"/>
          </a:xfrm>
          <a:noFill/>
          <a:ln w="2857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9" name="Picture 11" descr="профессии 00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87436" y="4244900"/>
            <a:ext cx="1885950" cy="2333129"/>
          </a:xfrm>
          <a:noFill/>
          <a:ln w="2857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60" name="Picture 12" descr="профессии 00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687787" y="2204864"/>
            <a:ext cx="1943720" cy="1990059"/>
          </a:xfrm>
          <a:noFill/>
          <a:ln w="2857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61" name="Picture 13" descr="профессии 0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21088"/>
            <a:ext cx="1872770" cy="2233866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профессии 0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79" y="1484684"/>
            <a:ext cx="1655763" cy="2592387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профессии 0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49672"/>
            <a:ext cx="1582737" cy="2736850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профессии 00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49080"/>
            <a:ext cx="2304256" cy="2524770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профессии 0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77071"/>
            <a:ext cx="1655763" cy="2377883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884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006" y="476672"/>
            <a:ext cx="7776864" cy="576064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b="1" dirty="0" smtClean="0"/>
              <a:t>          </a:t>
            </a:r>
            <a:endParaRPr lang="ru-RU" dirty="0"/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2916238" y="4365625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sz="2400" b="1" dirty="0"/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88913"/>
            <a:ext cx="29527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623" y="18642"/>
            <a:ext cx="170815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36838"/>
            <a:ext cx="182245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7568" y="0"/>
            <a:ext cx="135096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163" y="0"/>
            <a:ext cx="10477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4656" y="2545404"/>
            <a:ext cx="2039938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250825" y="1844675"/>
            <a:ext cx="19446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sz="800" dirty="0"/>
          </a:p>
          <a:p>
            <a:r>
              <a:rPr lang="ru-RU" sz="2400" b="1" dirty="0"/>
              <a:t>докла</a:t>
            </a:r>
            <a:r>
              <a:rPr lang="ru-RU" sz="2800" b="1" dirty="0">
                <a:solidFill>
                  <a:srgbClr val="FF0066"/>
                </a:solidFill>
              </a:rPr>
              <a:t>д</a:t>
            </a:r>
            <a:r>
              <a:rPr lang="ru-RU" sz="2400" b="1" dirty="0"/>
              <a:t>чик</a:t>
            </a: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2411413" y="1268413"/>
            <a:ext cx="2232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dirty="0"/>
              <a:t>пулемё</a:t>
            </a:r>
            <a:r>
              <a:rPr lang="ru-RU" sz="2800" b="1" dirty="0">
                <a:solidFill>
                  <a:srgbClr val="FF0066"/>
                </a:solidFill>
              </a:rPr>
              <a:t>т</a:t>
            </a:r>
            <a:r>
              <a:rPr lang="ru-RU" sz="2400" b="1" dirty="0"/>
              <a:t>чик</a:t>
            </a: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4932363" y="1897063"/>
            <a:ext cx="180022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dirty="0"/>
              <a:t>             гру</a:t>
            </a:r>
            <a:r>
              <a:rPr lang="ru-RU" sz="2800" b="1" dirty="0">
                <a:solidFill>
                  <a:srgbClr val="FF0066"/>
                </a:solidFill>
              </a:rPr>
              <a:t>з</a:t>
            </a:r>
            <a:r>
              <a:rPr lang="ru-RU" sz="2400" b="1" dirty="0"/>
              <a:t>чик</a:t>
            </a:r>
          </a:p>
        </p:txBody>
      </p:sp>
      <p:pic>
        <p:nvPicPr>
          <p:cNvPr id="43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781300"/>
            <a:ext cx="2376488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 Box 18"/>
          <p:cNvSpPr txBox="1">
            <a:spLocks noChangeArrowheads="1"/>
          </p:cNvSpPr>
          <p:nvPr/>
        </p:nvSpPr>
        <p:spPr bwMode="auto">
          <a:xfrm>
            <a:off x="2916238" y="4365625"/>
            <a:ext cx="26638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dirty="0" smtClean="0"/>
              <a:t>забойщик</a:t>
            </a:r>
            <a:endParaRPr lang="ru-RU" sz="2400" b="1" dirty="0"/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6516688" y="4495800"/>
            <a:ext cx="2555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dirty="0"/>
              <a:t>пильщик</a:t>
            </a:r>
          </a:p>
        </p:txBody>
      </p: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7132638" y="1916113"/>
            <a:ext cx="2011362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dirty="0"/>
              <a:t>разно</a:t>
            </a:r>
            <a:r>
              <a:rPr lang="ru-RU" sz="2800" b="1" dirty="0">
                <a:solidFill>
                  <a:srgbClr val="FF0066"/>
                </a:solidFill>
              </a:rPr>
              <a:t>с</a:t>
            </a:r>
            <a:r>
              <a:rPr lang="ru-RU" sz="2400" b="1" dirty="0"/>
              <a:t>чик</a:t>
            </a:r>
          </a:p>
          <a:p>
            <a:endParaRPr lang="ru-RU" sz="2400" dirty="0"/>
          </a:p>
        </p:txBody>
      </p:sp>
      <p:sp>
        <p:nvSpPr>
          <p:cNvPr id="47" name="Text Box 21"/>
          <p:cNvSpPr txBox="1">
            <a:spLocks noChangeArrowheads="1"/>
          </p:cNvSpPr>
          <p:nvPr/>
        </p:nvSpPr>
        <p:spPr bwMode="auto">
          <a:xfrm>
            <a:off x="179388" y="4652963"/>
            <a:ext cx="2232025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/>
              <a:t>перебе</a:t>
            </a:r>
            <a:r>
              <a:rPr lang="ru-RU" sz="2800" b="1">
                <a:solidFill>
                  <a:srgbClr val="FF0066"/>
                </a:solidFill>
              </a:rPr>
              <a:t>ж</a:t>
            </a:r>
            <a:r>
              <a:rPr lang="ru-RU" sz="2400" b="1"/>
              <a:t>чик</a:t>
            </a:r>
          </a:p>
          <a:p>
            <a:endParaRPr lang="ru-RU"/>
          </a:p>
        </p:txBody>
      </p:sp>
      <p:pic>
        <p:nvPicPr>
          <p:cNvPr id="48" name="Picture 2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264943"/>
            <a:ext cx="482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 Box 23"/>
          <p:cNvSpPr txBox="1">
            <a:spLocks noChangeArrowheads="1"/>
          </p:cNvSpPr>
          <p:nvPr/>
        </p:nvSpPr>
        <p:spPr bwMode="auto">
          <a:xfrm>
            <a:off x="735768" y="5734050"/>
            <a:ext cx="63770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Когда пишется суффикс -чик</a:t>
            </a:r>
          </a:p>
        </p:txBody>
      </p:sp>
      <p:sp>
        <p:nvSpPr>
          <p:cNvPr id="50" name="Line 24"/>
          <p:cNvSpPr>
            <a:spLocks noChangeShapeType="1"/>
          </p:cNvSpPr>
          <p:nvPr/>
        </p:nvSpPr>
        <p:spPr bwMode="auto">
          <a:xfrm flipH="1">
            <a:off x="5888038" y="5589588"/>
            <a:ext cx="503238" cy="28892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" name="Line 25"/>
          <p:cNvSpPr>
            <a:spLocks noChangeShapeType="1"/>
          </p:cNvSpPr>
          <p:nvPr/>
        </p:nvSpPr>
        <p:spPr bwMode="auto">
          <a:xfrm>
            <a:off x="6307333" y="5605118"/>
            <a:ext cx="431800" cy="28733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" name="Line 26"/>
          <p:cNvSpPr>
            <a:spLocks noChangeShapeType="1"/>
          </p:cNvSpPr>
          <p:nvPr/>
        </p:nvSpPr>
        <p:spPr bwMode="auto">
          <a:xfrm flipH="1">
            <a:off x="1547813" y="1916113"/>
            <a:ext cx="217487" cy="1444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" name="Line 29"/>
          <p:cNvSpPr>
            <a:spLocks noChangeShapeType="1"/>
          </p:cNvSpPr>
          <p:nvPr/>
        </p:nvSpPr>
        <p:spPr bwMode="auto">
          <a:xfrm flipH="1">
            <a:off x="3924300" y="1268413"/>
            <a:ext cx="217488" cy="1444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" name="Line 33"/>
          <p:cNvSpPr>
            <a:spLocks noChangeShapeType="1"/>
          </p:cNvSpPr>
          <p:nvPr/>
        </p:nvSpPr>
        <p:spPr bwMode="auto">
          <a:xfrm flipH="1">
            <a:off x="1692275" y="4652963"/>
            <a:ext cx="217488" cy="1444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" name="Line 34"/>
          <p:cNvSpPr>
            <a:spLocks noChangeShapeType="1"/>
          </p:cNvSpPr>
          <p:nvPr/>
        </p:nvSpPr>
        <p:spPr bwMode="auto">
          <a:xfrm>
            <a:off x="4067175" y="1268413"/>
            <a:ext cx="215900" cy="142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" name="Line 38"/>
          <p:cNvSpPr>
            <a:spLocks noChangeShapeType="1"/>
          </p:cNvSpPr>
          <p:nvPr/>
        </p:nvSpPr>
        <p:spPr bwMode="auto">
          <a:xfrm>
            <a:off x="1908175" y="4652963"/>
            <a:ext cx="215900" cy="142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3" name="Line 40"/>
          <p:cNvSpPr>
            <a:spLocks noChangeShapeType="1"/>
          </p:cNvSpPr>
          <p:nvPr/>
        </p:nvSpPr>
        <p:spPr bwMode="auto">
          <a:xfrm>
            <a:off x="1692275" y="1916113"/>
            <a:ext cx="215900" cy="142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V="1">
            <a:off x="5724128" y="2276872"/>
            <a:ext cx="163910" cy="20915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5903119" y="2276872"/>
            <a:ext cx="251619" cy="20915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V="1">
            <a:off x="8316416" y="1844675"/>
            <a:ext cx="252115" cy="214313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8568531" y="1844675"/>
            <a:ext cx="179933" cy="21590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V="1">
            <a:off x="3924300" y="4293096"/>
            <a:ext cx="217488" cy="20270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4141788" y="4293096"/>
            <a:ext cx="286196" cy="174771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flipV="1">
            <a:off x="7380312" y="4380481"/>
            <a:ext cx="288032" cy="21374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7668344" y="4394448"/>
            <a:ext cx="224705" cy="202009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3437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500"/>
                            </p:stCondLst>
                            <p:childTnLst>
                              <p:par>
                                <p:cTn id="10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0" grpId="0"/>
      <p:bldP spid="41" grpId="0"/>
      <p:bldP spid="42" grpId="0"/>
      <p:bldP spid="44" grpId="0"/>
      <p:bldP spid="45" grpId="0"/>
      <p:bldP spid="46" grpId="0"/>
      <p:bldP spid="47" grpId="0"/>
      <p:bldP spid="49" grpId="0"/>
      <p:bldP spid="50" grpId="0" animBg="1"/>
      <p:bldP spid="51" grpId="0" animBg="1"/>
      <p:bldP spid="52" grpId="0" animBg="1"/>
      <p:bldP spid="55" grpId="0" animBg="1"/>
      <p:bldP spid="58" grpId="0" animBg="1"/>
      <p:bldP spid="59" grpId="0" animBg="1"/>
      <p:bldP spid="62" grpId="0" animBg="1"/>
      <p:bldP spid="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548680"/>
            <a:ext cx="7776864" cy="576064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AutoShape 63"/>
          <p:cNvSpPr>
            <a:spLocks noChangeArrowheads="1"/>
          </p:cNvSpPr>
          <p:nvPr/>
        </p:nvSpPr>
        <p:spPr bwMode="auto">
          <a:xfrm>
            <a:off x="4140200" y="2708275"/>
            <a:ext cx="962025" cy="914400"/>
          </a:xfrm>
          <a:prstGeom prst="star5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65"/>
          <p:cNvSpPr>
            <a:spLocks noChangeArrowheads="1"/>
          </p:cNvSpPr>
          <p:nvPr/>
        </p:nvSpPr>
        <p:spPr bwMode="auto">
          <a:xfrm>
            <a:off x="2124075" y="1916113"/>
            <a:ext cx="3960813" cy="3889375"/>
          </a:xfrm>
          <a:prstGeom prst="star5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67"/>
          <p:cNvSpPr>
            <a:spLocks noChangeArrowheads="1"/>
          </p:cNvSpPr>
          <p:nvPr/>
        </p:nvSpPr>
        <p:spPr bwMode="auto">
          <a:xfrm>
            <a:off x="2195513" y="1125538"/>
            <a:ext cx="4321175" cy="3744912"/>
          </a:xfrm>
          <a:prstGeom prst="star5">
            <a:avLst/>
          </a:prstGeom>
          <a:solidFill>
            <a:srgbClr val="FF0000"/>
          </a:soli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6600" b="1" dirty="0">
                <a:solidFill>
                  <a:srgbClr val="000000"/>
                </a:solidFill>
              </a:rPr>
              <a:t>чик</a:t>
            </a:r>
          </a:p>
        </p:txBody>
      </p:sp>
      <p:sp>
        <p:nvSpPr>
          <p:cNvPr id="6" name="Text Box 68"/>
          <p:cNvSpPr txBox="1">
            <a:spLocks noChangeArrowheads="1"/>
          </p:cNvSpPr>
          <p:nvPr/>
        </p:nvSpPr>
        <p:spPr bwMode="auto">
          <a:xfrm>
            <a:off x="4032249" y="0"/>
            <a:ext cx="106997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7200" b="1" dirty="0"/>
              <a:t>д</a:t>
            </a:r>
          </a:p>
        </p:txBody>
      </p:sp>
      <p:sp>
        <p:nvSpPr>
          <p:cNvPr id="7" name="Text Box 69"/>
          <p:cNvSpPr txBox="1">
            <a:spLocks noChangeArrowheads="1"/>
          </p:cNvSpPr>
          <p:nvPr/>
        </p:nvSpPr>
        <p:spPr bwMode="auto">
          <a:xfrm>
            <a:off x="6516688" y="1844675"/>
            <a:ext cx="1008062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7200" b="1" dirty="0" smtClean="0"/>
              <a:t>т</a:t>
            </a:r>
            <a:endParaRPr lang="ru-RU" sz="7200" b="1" dirty="0"/>
          </a:p>
        </p:txBody>
      </p:sp>
      <p:sp>
        <p:nvSpPr>
          <p:cNvPr id="8" name="Text Box 70"/>
          <p:cNvSpPr txBox="1">
            <a:spLocks noChangeArrowheads="1"/>
          </p:cNvSpPr>
          <p:nvPr/>
        </p:nvSpPr>
        <p:spPr bwMode="auto">
          <a:xfrm>
            <a:off x="5795963" y="4076700"/>
            <a:ext cx="863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7200" b="1"/>
              <a:t>з</a:t>
            </a:r>
          </a:p>
        </p:txBody>
      </p:sp>
      <p:sp>
        <p:nvSpPr>
          <p:cNvPr id="9" name="Text Box 72"/>
          <p:cNvSpPr txBox="1">
            <a:spLocks noChangeArrowheads="1"/>
          </p:cNvSpPr>
          <p:nvPr/>
        </p:nvSpPr>
        <p:spPr bwMode="auto">
          <a:xfrm>
            <a:off x="2124075" y="4221163"/>
            <a:ext cx="922338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7200" b="1"/>
              <a:t>с</a:t>
            </a:r>
          </a:p>
        </p:txBody>
      </p:sp>
      <p:sp>
        <p:nvSpPr>
          <p:cNvPr id="10" name="Text Box 73"/>
          <p:cNvSpPr txBox="1">
            <a:spLocks noChangeArrowheads="1"/>
          </p:cNvSpPr>
          <p:nvPr/>
        </p:nvSpPr>
        <p:spPr bwMode="auto">
          <a:xfrm>
            <a:off x="1131888" y="1844675"/>
            <a:ext cx="106362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7200" b="1"/>
              <a:t>ж</a:t>
            </a:r>
          </a:p>
        </p:txBody>
      </p:sp>
      <p:sp>
        <p:nvSpPr>
          <p:cNvPr id="11" name="Text Box 74"/>
          <p:cNvSpPr txBox="1">
            <a:spLocks noChangeArrowheads="1"/>
          </p:cNvSpPr>
          <p:nvPr/>
        </p:nvSpPr>
        <p:spPr bwMode="auto">
          <a:xfrm>
            <a:off x="611560" y="5558129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В остальных случаях –</a:t>
            </a:r>
            <a:r>
              <a:rPr lang="ru-RU" sz="4400" b="1" dirty="0" err="1">
                <a:solidFill>
                  <a:srgbClr val="FF0000"/>
                </a:solidFill>
              </a:rPr>
              <a:t>щик</a:t>
            </a:r>
            <a:r>
              <a:rPr lang="ru-RU" sz="4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2" name="Line 75"/>
          <p:cNvSpPr>
            <a:spLocks noChangeShapeType="1"/>
          </p:cNvSpPr>
          <p:nvPr/>
        </p:nvSpPr>
        <p:spPr bwMode="auto">
          <a:xfrm flipV="1">
            <a:off x="3708400" y="2565400"/>
            <a:ext cx="647700" cy="3587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76"/>
          <p:cNvSpPr>
            <a:spLocks noChangeShapeType="1"/>
          </p:cNvSpPr>
          <p:nvPr/>
        </p:nvSpPr>
        <p:spPr bwMode="auto">
          <a:xfrm>
            <a:off x="4356100" y="2565400"/>
            <a:ext cx="647700" cy="3587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77"/>
          <p:cNvSpPr>
            <a:spLocks noChangeShapeType="1"/>
          </p:cNvSpPr>
          <p:nvPr/>
        </p:nvSpPr>
        <p:spPr bwMode="auto">
          <a:xfrm>
            <a:off x="4356100" y="2565400"/>
            <a:ext cx="647700" cy="35877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78"/>
          <p:cNvSpPr>
            <a:spLocks noChangeShapeType="1"/>
          </p:cNvSpPr>
          <p:nvPr/>
        </p:nvSpPr>
        <p:spPr bwMode="auto">
          <a:xfrm flipH="1">
            <a:off x="3635375" y="2565400"/>
            <a:ext cx="720725" cy="360363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79"/>
          <p:cNvSpPr>
            <a:spLocks noChangeShapeType="1"/>
          </p:cNvSpPr>
          <p:nvPr/>
        </p:nvSpPr>
        <p:spPr bwMode="auto">
          <a:xfrm flipH="1">
            <a:off x="7164388" y="5445125"/>
            <a:ext cx="649287" cy="360363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Line 80"/>
          <p:cNvSpPr>
            <a:spLocks noChangeShapeType="1"/>
          </p:cNvSpPr>
          <p:nvPr/>
        </p:nvSpPr>
        <p:spPr bwMode="auto">
          <a:xfrm>
            <a:off x="7812088" y="5445125"/>
            <a:ext cx="504825" cy="360363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554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2"/>
            <a:ext cx="8229600" cy="610351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ru-RU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569" y="116632"/>
            <a:ext cx="684053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03350" y="549275"/>
            <a:ext cx="48974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993300"/>
                </a:solidFill>
              </a:rPr>
              <a:t>Прочитаем правило!</a:t>
            </a:r>
          </a:p>
          <a:p>
            <a:r>
              <a:rPr lang="ru-RU" sz="2000" b="1" dirty="0">
                <a:solidFill>
                  <a:srgbClr val="993300"/>
                </a:solidFill>
              </a:rPr>
              <a:t>(учебник </a:t>
            </a:r>
            <a:r>
              <a:rPr lang="ru-RU" sz="2000" b="1" dirty="0" smtClean="0">
                <a:solidFill>
                  <a:srgbClr val="993300"/>
                </a:solidFill>
              </a:rPr>
              <a:t>стр.102)</a:t>
            </a:r>
            <a:endParaRPr lang="ru-RU" sz="2000" b="1" dirty="0">
              <a:solidFill>
                <a:srgbClr val="99330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79475" y="3448050"/>
            <a:ext cx="65008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39552" y="2427288"/>
            <a:ext cx="82804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sz="2400" b="1" dirty="0"/>
          </a:p>
          <a:p>
            <a:pPr>
              <a:lnSpc>
                <a:spcPct val="140000"/>
              </a:lnSpc>
            </a:pPr>
            <a:r>
              <a:rPr lang="ru-RU" sz="2800" b="1" dirty="0"/>
              <a:t>В суффиксе существительных –чик(-</a:t>
            </a:r>
            <a:r>
              <a:rPr lang="ru-RU" sz="2800" b="1" dirty="0" err="1"/>
              <a:t>щик</a:t>
            </a:r>
            <a:r>
              <a:rPr lang="ru-RU" sz="2800" b="1" dirty="0"/>
              <a:t>) после букв д-т, з-с, ж пишется буква ч.</a:t>
            </a:r>
          </a:p>
          <a:p>
            <a:pPr>
              <a:lnSpc>
                <a:spcPct val="140000"/>
              </a:lnSpc>
            </a:pPr>
            <a:r>
              <a:rPr lang="ru-RU" sz="2800" b="1" dirty="0"/>
              <a:t>В остальных случаях пишется буква щ.</a:t>
            </a:r>
          </a:p>
          <a:p>
            <a:pPr>
              <a:lnSpc>
                <a:spcPct val="140000"/>
              </a:lnSpc>
            </a:pPr>
            <a:r>
              <a:rPr lang="ru-RU" sz="2800" b="1" dirty="0"/>
              <a:t>Сма</a:t>
            </a:r>
            <a:r>
              <a:rPr lang="ru-RU" sz="2800" b="1" dirty="0">
                <a:solidFill>
                  <a:srgbClr val="FF0000"/>
                </a:solidFill>
              </a:rPr>
              <a:t>з</a:t>
            </a:r>
            <a:r>
              <a:rPr lang="ru-RU" sz="2800" b="1" dirty="0"/>
              <a:t>чик (смазать). </a:t>
            </a:r>
          </a:p>
          <a:p>
            <a:pPr>
              <a:lnSpc>
                <a:spcPct val="140000"/>
              </a:lnSpc>
            </a:pPr>
            <a:r>
              <a:rPr lang="ru-RU" sz="2800" b="1" dirty="0"/>
              <a:t>Каменщик (не на д-т, з-с, ж) </a:t>
            </a: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H="1">
            <a:off x="1547664" y="4653136"/>
            <a:ext cx="217488" cy="1444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1763564" y="5239923"/>
            <a:ext cx="217487" cy="23543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1981052" y="5233609"/>
            <a:ext cx="430708" cy="28362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1765152" y="4653136"/>
            <a:ext cx="215900" cy="1428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1572406" y="5157192"/>
            <a:ext cx="2159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1403350" y="5239923"/>
            <a:ext cx="1444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V="1">
            <a:off x="1403350" y="5157192"/>
            <a:ext cx="1444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V="1">
            <a:off x="2996900" y="5147161"/>
            <a:ext cx="1444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 flipV="1">
            <a:off x="2996899" y="5233609"/>
            <a:ext cx="1444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1810484" y="5733256"/>
            <a:ext cx="2159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 flipV="1">
            <a:off x="1535894" y="5805264"/>
            <a:ext cx="1444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 flipV="1">
            <a:off x="1547812" y="5733256"/>
            <a:ext cx="1444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 flipV="1">
            <a:off x="3723392" y="5903194"/>
            <a:ext cx="4333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 flipV="1">
            <a:off x="3723392" y="5805264"/>
            <a:ext cx="4333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 flipV="1">
            <a:off x="4355976" y="5805264"/>
            <a:ext cx="4333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 flipV="1">
            <a:off x="4355976" y="5903194"/>
            <a:ext cx="4333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5076056" y="5797027"/>
            <a:ext cx="2159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897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548680"/>
            <a:ext cx="7776864" cy="576064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ru-RU" dirty="0"/>
          </a:p>
        </p:txBody>
      </p:sp>
      <p:graphicFrame>
        <p:nvGraphicFramePr>
          <p:cNvPr id="55" name="Group 225"/>
          <p:cNvGraphicFramePr>
            <a:graphicFrameLocks noGrp="1"/>
          </p:cNvGraphicFramePr>
          <p:nvPr/>
        </p:nvGraphicFramePr>
        <p:xfrm>
          <a:off x="1258888" y="431800"/>
          <a:ext cx="3360737" cy="3108960"/>
        </p:xfrm>
        <a:graphic>
          <a:graphicData uri="http://schemas.openxmlformats.org/drawingml/2006/table">
            <a:tbl>
              <a:tblPr/>
              <a:tblGrid>
                <a:gridCol w="479425"/>
                <a:gridCol w="481012"/>
                <a:gridCol w="481013"/>
                <a:gridCol w="477837"/>
                <a:gridCol w="481013"/>
                <a:gridCol w="481012"/>
                <a:gridCol w="479425"/>
              </a:tblGrid>
              <a:tr h="446088">
                <a:tc rowSpan="5"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6" name="Group 256"/>
          <p:cNvGraphicFramePr>
            <a:graphicFrameLocks noGrp="1"/>
          </p:cNvGraphicFramePr>
          <p:nvPr/>
        </p:nvGraphicFramePr>
        <p:xfrm>
          <a:off x="1258888" y="431800"/>
          <a:ext cx="4103687" cy="3765553"/>
        </p:xfrm>
        <a:graphic>
          <a:graphicData uri="http://schemas.openxmlformats.org/drawingml/2006/table">
            <a:tbl>
              <a:tblPr/>
              <a:tblGrid>
                <a:gridCol w="585787"/>
                <a:gridCol w="587375"/>
                <a:gridCol w="585788"/>
                <a:gridCol w="585787"/>
                <a:gridCol w="585788"/>
                <a:gridCol w="587375"/>
                <a:gridCol w="585787"/>
              </a:tblGrid>
              <a:tr h="538163">
                <a:tc rowSpan="6"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7" name="Group 289"/>
          <p:cNvGraphicFramePr>
            <a:graphicFrameLocks noGrp="1"/>
          </p:cNvGraphicFramePr>
          <p:nvPr/>
        </p:nvGraphicFramePr>
        <p:xfrm>
          <a:off x="1258888" y="431800"/>
          <a:ext cx="4751387" cy="4429128"/>
        </p:xfrm>
        <a:graphic>
          <a:graphicData uri="http://schemas.openxmlformats.org/drawingml/2006/table">
            <a:tbl>
              <a:tblPr/>
              <a:tblGrid>
                <a:gridCol w="527050"/>
                <a:gridCol w="527050"/>
                <a:gridCol w="527050"/>
                <a:gridCol w="531812"/>
                <a:gridCol w="525463"/>
                <a:gridCol w="531812"/>
                <a:gridCol w="527050"/>
                <a:gridCol w="527050"/>
                <a:gridCol w="527050"/>
              </a:tblGrid>
              <a:tr h="554038">
                <a:tc rowSpan="7" grid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8" name="Group 328"/>
          <p:cNvGraphicFramePr>
            <a:graphicFrameLocks noGrp="1"/>
          </p:cNvGraphicFramePr>
          <p:nvPr/>
        </p:nvGraphicFramePr>
        <p:xfrm>
          <a:off x="1258888" y="431800"/>
          <a:ext cx="5472112" cy="5184776"/>
        </p:xfrm>
        <a:graphic>
          <a:graphicData uri="http://schemas.openxmlformats.org/drawingml/2006/table">
            <a:tbl>
              <a:tblPr/>
              <a:tblGrid>
                <a:gridCol w="608012"/>
                <a:gridCol w="608013"/>
                <a:gridCol w="608012"/>
                <a:gridCol w="608013"/>
                <a:gridCol w="608012"/>
                <a:gridCol w="608013"/>
                <a:gridCol w="608012"/>
                <a:gridCol w="608013"/>
                <a:gridCol w="608012"/>
              </a:tblGrid>
              <a:tr h="647700">
                <a:tc rowSpan="7" grid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9" name="Group 367"/>
          <p:cNvGraphicFramePr>
            <a:graphicFrameLocks noGrp="1"/>
          </p:cNvGraphicFramePr>
          <p:nvPr/>
        </p:nvGraphicFramePr>
        <p:xfrm>
          <a:off x="1258888" y="404813"/>
          <a:ext cx="6192837" cy="6119813"/>
        </p:xfrm>
        <a:graphic>
          <a:graphicData uri="http://schemas.openxmlformats.org/drawingml/2006/table">
            <a:tbl>
              <a:tblPr/>
              <a:tblGrid>
                <a:gridCol w="619125"/>
                <a:gridCol w="619125"/>
                <a:gridCol w="619125"/>
                <a:gridCol w="619125"/>
                <a:gridCol w="620712"/>
                <a:gridCol w="619125"/>
                <a:gridCol w="619125"/>
                <a:gridCol w="619125"/>
                <a:gridCol w="619125"/>
                <a:gridCol w="619125"/>
              </a:tblGrid>
              <a:tr h="765175">
                <a:tc rowSpan="7"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175">
                <a:tc gridSpan="9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175">
                <a:tc gridSpan="9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175">
                <a:tc gridSpan="9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8">
                <a:tc gridSpan="9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175">
                <a:tc gridSpan="9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175">
                <a:tc gridSpan="9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0" name="WordArt 408"/>
          <p:cNvSpPr>
            <a:spLocks noChangeArrowheads="1" noChangeShapeType="1" noTextEdit="1"/>
          </p:cNvSpPr>
          <p:nvPr/>
        </p:nvSpPr>
        <p:spPr bwMode="auto">
          <a:xfrm>
            <a:off x="971550" y="5933281"/>
            <a:ext cx="95250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" name="WordArt 409"/>
          <p:cNvSpPr>
            <a:spLocks noChangeArrowheads="1" noChangeShapeType="1" noTextEdit="1"/>
          </p:cNvSpPr>
          <p:nvPr/>
        </p:nvSpPr>
        <p:spPr bwMode="auto">
          <a:xfrm>
            <a:off x="7091363" y="0"/>
            <a:ext cx="144462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2" name="WordArt 410"/>
          <p:cNvSpPr>
            <a:spLocks noChangeArrowheads="1" noChangeShapeType="1" noTextEdit="1"/>
          </p:cNvSpPr>
          <p:nvPr/>
        </p:nvSpPr>
        <p:spPr bwMode="auto">
          <a:xfrm>
            <a:off x="971550" y="5111750"/>
            <a:ext cx="95250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3" name="WordArt 411"/>
          <p:cNvSpPr>
            <a:spLocks noChangeArrowheads="1" noChangeShapeType="1" noTextEdit="1"/>
          </p:cNvSpPr>
          <p:nvPr/>
        </p:nvSpPr>
        <p:spPr bwMode="auto">
          <a:xfrm>
            <a:off x="6299200" y="0"/>
            <a:ext cx="133350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4" name="WordArt 412"/>
          <p:cNvSpPr>
            <a:spLocks noChangeArrowheads="1" noChangeShapeType="1" noTextEdit="1"/>
          </p:cNvSpPr>
          <p:nvPr/>
        </p:nvSpPr>
        <p:spPr bwMode="auto">
          <a:xfrm>
            <a:off x="971550" y="4391025"/>
            <a:ext cx="133350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5" name="WordArt 413"/>
          <p:cNvSpPr>
            <a:spLocks noChangeArrowheads="1" noChangeShapeType="1" noTextEdit="1"/>
          </p:cNvSpPr>
          <p:nvPr/>
        </p:nvSpPr>
        <p:spPr bwMode="auto">
          <a:xfrm>
            <a:off x="5651501" y="0"/>
            <a:ext cx="125412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6" name="WordArt 414"/>
          <p:cNvSpPr>
            <a:spLocks noChangeArrowheads="1" noChangeShapeType="1" noTextEdit="1"/>
          </p:cNvSpPr>
          <p:nvPr/>
        </p:nvSpPr>
        <p:spPr bwMode="auto">
          <a:xfrm>
            <a:off x="971550" y="3743325"/>
            <a:ext cx="66675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7" name="WordArt 415"/>
          <p:cNvSpPr>
            <a:spLocks noChangeArrowheads="1" noChangeShapeType="1" noTextEdit="1"/>
          </p:cNvSpPr>
          <p:nvPr/>
        </p:nvSpPr>
        <p:spPr bwMode="auto">
          <a:xfrm>
            <a:off x="5003800" y="0"/>
            <a:ext cx="133350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8" name="WordArt 416"/>
          <p:cNvSpPr>
            <a:spLocks noChangeArrowheads="1" noChangeShapeType="1" noTextEdit="1"/>
          </p:cNvSpPr>
          <p:nvPr/>
        </p:nvSpPr>
        <p:spPr bwMode="auto">
          <a:xfrm>
            <a:off x="963642" y="3095625"/>
            <a:ext cx="142875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9" name="WordArt 417"/>
          <p:cNvSpPr>
            <a:spLocks noChangeArrowheads="1" noChangeShapeType="1" noTextEdit="1"/>
          </p:cNvSpPr>
          <p:nvPr/>
        </p:nvSpPr>
        <p:spPr bwMode="auto">
          <a:xfrm>
            <a:off x="4274508" y="0"/>
            <a:ext cx="228600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70" name="Text Box 418"/>
          <p:cNvSpPr txBox="1">
            <a:spLocks noChangeArrowheads="1"/>
          </p:cNvSpPr>
          <p:nvPr/>
        </p:nvSpPr>
        <p:spPr bwMode="auto">
          <a:xfrm>
            <a:off x="1258888" y="5805488"/>
            <a:ext cx="43418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sz="3200" b="1"/>
              <a:t> п    е   р   е    б   е   ж  </a:t>
            </a:r>
          </a:p>
        </p:txBody>
      </p:sp>
      <p:sp>
        <p:nvSpPr>
          <p:cNvPr id="71" name="Text Box 419"/>
          <p:cNvSpPr txBox="1">
            <a:spLocks noChangeArrowheads="1"/>
          </p:cNvSpPr>
          <p:nvPr/>
        </p:nvSpPr>
        <p:spPr bwMode="auto">
          <a:xfrm>
            <a:off x="5651500" y="5805488"/>
            <a:ext cx="17287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200" b="1" dirty="0">
                <a:solidFill>
                  <a:srgbClr val="FF3300"/>
                </a:solidFill>
              </a:rPr>
              <a:t>ч   и    </a:t>
            </a:r>
            <a:r>
              <a:rPr lang="ru-RU" sz="3200" b="1" dirty="0">
                <a:solidFill>
                  <a:srgbClr val="FF0000"/>
                </a:solidFill>
              </a:rPr>
              <a:t>к</a:t>
            </a:r>
          </a:p>
        </p:txBody>
      </p:sp>
      <p:sp>
        <p:nvSpPr>
          <p:cNvPr id="72" name="Text Box 420"/>
          <p:cNvSpPr txBox="1">
            <a:spLocks noChangeArrowheads="1"/>
          </p:cNvSpPr>
          <p:nvPr/>
        </p:nvSpPr>
        <p:spPr bwMode="auto">
          <a:xfrm>
            <a:off x="6875463" y="647700"/>
            <a:ext cx="434975" cy="344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sz="3200" b="1"/>
              <a:t>б</a:t>
            </a:r>
            <a:endParaRPr lang="ru-RU" sz="2000" b="1"/>
          </a:p>
          <a:p>
            <a:pPr algn="l"/>
            <a:endParaRPr lang="ru-RU" sz="1000" b="1"/>
          </a:p>
          <a:p>
            <a:pPr algn="l"/>
            <a:r>
              <a:rPr lang="ru-RU" sz="3200" b="1"/>
              <a:t>е</a:t>
            </a:r>
          </a:p>
          <a:p>
            <a:pPr algn="l"/>
            <a:endParaRPr lang="ru-RU" sz="1000" b="1"/>
          </a:p>
          <a:p>
            <a:pPr algn="l"/>
            <a:endParaRPr lang="ru-RU" sz="1000" b="1"/>
          </a:p>
          <a:p>
            <a:pPr algn="l"/>
            <a:r>
              <a:rPr lang="ru-RU" sz="3200" b="1"/>
              <a:t>т</a:t>
            </a:r>
          </a:p>
          <a:p>
            <a:pPr algn="l"/>
            <a:endParaRPr lang="ru-RU" sz="1000" b="1"/>
          </a:p>
          <a:p>
            <a:pPr algn="l"/>
            <a:r>
              <a:rPr lang="ru-RU" sz="3200" b="1"/>
              <a:t>о</a:t>
            </a:r>
          </a:p>
          <a:p>
            <a:pPr algn="l"/>
            <a:endParaRPr lang="ru-RU" sz="1000" b="1"/>
          </a:p>
          <a:p>
            <a:pPr algn="l"/>
            <a:endParaRPr lang="ru-RU" sz="1000" b="1"/>
          </a:p>
          <a:p>
            <a:pPr algn="l"/>
            <a:r>
              <a:rPr lang="ru-RU" sz="3200" b="1"/>
              <a:t>н</a:t>
            </a:r>
          </a:p>
        </p:txBody>
      </p:sp>
      <p:sp>
        <p:nvSpPr>
          <p:cNvPr id="73" name="Text Box 421"/>
          <p:cNvSpPr txBox="1">
            <a:spLocks noChangeArrowheads="1"/>
          </p:cNvSpPr>
          <p:nvPr/>
        </p:nvSpPr>
        <p:spPr bwMode="auto">
          <a:xfrm>
            <a:off x="6875463" y="4391025"/>
            <a:ext cx="5270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3200" b="1" dirty="0">
                <a:solidFill>
                  <a:srgbClr val="FF0000"/>
                </a:solidFill>
              </a:rPr>
              <a:t>щ</a:t>
            </a:r>
          </a:p>
          <a:p>
            <a:pPr algn="l"/>
            <a:endParaRPr lang="ru-RU" sz="1000" b="1" dirty="0">
              <a:solidFill>
                <a:srgbClr val="FF3300"/>
              </a:solidFill>
            </a:endParaRPr>
          </a:p>
          <a:p>
            <a:pPr algn="l"/>
            <a:r>
              <a:rPr lang="ru-RU" sz="3200" b="1" dirty="0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74" name="Text Box 422"/>
          <p:cNvSpPr txBox="1">
            <a:spLocks noChangeArrowheads="1"/>
          </p:cNvSpPr>
          <p:nvPr/>
        </p:nvSpPr>
        <p:spPr bwMode="auto">
          <a:xfrm>
            <a:off x="1238250" y="4967288"/>
            <a:ext cx="3621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sz="3200" b="1"/>
              <a:t> п   о   д    н   о   с</a:t>
            </a:r>
          </a:p>
        </p:txBody>
      </p:sp>
      <p:sp>
        <p:nvSpPr>
          <p:cNvPr id="75" name="Text Box 423"/>
          <p:cNvSpPr txBox="1">
            <a:spLocks noChangeArrowheads="1"/>
          </p:cNvSpPr>
          <p:nvPr/>
        </p:nvSpPr>
        <p:spPr bwMode="auto">
          <a:xfrm>
            <a:off x="4911725" y="4957763"/>
            <a:ext cx="16621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3200" b="1">
                <a:solidFill>
                  <a:srgbClr val="FF0000"/>
                </a:solidFill>
              </a:rPr>
              <a:t>ч    и   к</a:t>
            </a:r>
          </a:p>
        </p:txBody>
      </p:sp>
      <p:sp>
        <p:nvSpPr>
          <p:cNvPr id="76" name="Text Box 424"/>
          <p:cNvSpPr txBox="1">
            <a:spLocks noChangeArrowheads="1"/>
          </p:cNvSpPr>
          <p:nvPr/>
        </p:nvSpPr>
        <p:spPr bwMode="auto">
          <a:xfrm>
            <a:off x="6227763" y="431800"/>
            <a:ext cx="484187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sz="3200" b="1"/>
              <a:t>к</a:t>
            </a:r>
          </a:p>
          <a:p>
            <a:pPr algn="l"/>
            <a:endParaRPr lang="ru-RU" sz="1200" b="1"/>
          </a:p>
          <a:p>
            <a:pPr algn="l"/>
            <a:r>
              <a:rPr lang="ru-RU" sz="3200" b="1"/>
              <a:t>а</a:t>
            </a:r>
          </a:p>
          <a:p>
            <a:pPr algn="l"/>
            <a:endParaRPr lang="ru-RU" sz="1000" b="1"/>
          </a:p>
          <a:p>
            <a:pPr algn="l"/>
            <a:r>
              <a:rPr lang="ru-RU" sz="3200" b="1"/>
              <a:t>м</a:t>
            </a:r>
          </a:p>
          <a:p>
            <a:pPr algn="l"/>
            <a:endParaRPr lang="ru-RU" sz="1000" b="1"/>
          </a:p>
          <a:p>
            <a:pPr algn="l"/>
            <a:r>
              <a:rPr lang="ru-RU" sz="3200" b="1"/>
              <a:t>е</a:t>
            </a:r>
          </a:p>
          <a:p>
            <a:pPr algn="l"/>
            <a:endParaRPr lang="ru-RU" sz="1000" b="1"/>
          </a:p>
          <a:p>
            <a:pPr algn="l"/>
            <a:r>
              <a:rPr lang="ru-RU" sz="3200" b="1"/>
              <a:t>н</a:t>
            </a:r>
          </a:p>
        </p:txBody>
      </p:sp>
      <p:sp>
        <p:nvSpPr>
          <p:cNvPr id="77" name="Text Box 425"/>
          <p:cNvSpPr txBox="1">
            <a:spLocks noChangeArrowheads="1"/>
          </p:cNvSpPr>
          <p:nvPr/>
        </p:nvSpPr>
        <p:spPr bwMode="auto">
          <a:xfrm>
            <a:off x="6207125" y="3671888"/>
            <a:ext cx="527050" cy="185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sz="3200" b="1">
                <a:solidFill>
                  <a:srgbClr val="FF0000"/>
                </a:solidFill>
              </a:rPr>
              <a:t>щ</a:t>
            </a:r>
          </a:p>
          <a:p>
            <a:pPr algn="l"/>
            <a:endParaRPr lang="ru-RU" sz="1000" b="1">
              <a:solidFill>
                <a:srgbClr val="FF0000"/>
              </a:solidFill>
            </a:endParaRPr>
          </a:p>
          <a:p>
            <a:pPr algn="l"/>
            <a:r>
              <a:rPr lang="ru-RU" sz="3200" b="1">
                <a:solidFill>
                  <a:srgbClr val="FF0000"/>
                </a:solidFill>
              </a:rPr>
              <a:t>и</a:t>
            </a:r>
          </a:p>
          <a:p>
            <a:pPr algn="l"/>
            <a:endParaRPr lang="ru-RU" sz="1000" b="1">
              <a:solidFill>
                <a:srgbClr val="FF0000"/>
              </a:solidFill>
            </a:endParaRPr>
          </a:p>
          <a:p>
            <a:pPr algn="l"/>
            <a:endParaRPr lang="ru-RU" sz="3200" b="1">
              <a:solidFill>
                <a:srgbClr val="FF0000"/>
              </a:solidFill>
            </a:endParaRPr>
          </a:p>
        </p:txBody>
      </p:sp>
      <p:sp>
        <p:nvSpPr>
          <p:cNvPr id="78" name="Text Box 426"/>
          <p:cNvSpPr txBox="1">
            <a:spLocks noChangeArrowheads="1"/>
          </p:cNvSpPr>
          <p:nvPr/>
        </p:nvSpPr>
        <p:spPr bwMode="auto">
          <a:xfrm>
            <a:off x="1258888" y="4248150"/>
            <a:ext cx="3168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sz="3200" b="1"/>
              <a:t>п   р   о  х   о  д </a:t>
            </a:r>
          </a:p>
        </p:txBody>
      </p:sp>
      <p:sp>
        <p:nvSpPr>
          <p:cNvPr id="79" name="Text Box 427"/>
          <p:cNvSpPr txBox="1">
            <a:spLocks noChangeArrowheads="1"/>
          </p:cNvSpPr>
          <p:nvPr/>
        </p:nvSpPr>
        <p:spPr bwMode="auto">
          <a:xfrm>
            <a:off x="4479925" y="4238625"/>
            <a:ext cx="1436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3200" b="1" dirty="0">
                <a:solidFill>
                  <a:srgbClr val="FF0000"/>
                </a:solidFill>
              </a:rPr>
              <a:t>ч  и   к</a:t>
            </a:r>
          </a:p>
        </p:txBody>
      </p:sp>
      <p:sp>
        <p:nvSpPr>
          <p:cNvPr id="80" name="Text Box 428"/>
          <p:cNvSpPr txBox="1">
            <a:spLocks noChangeArrowheads="1"/>
          </p:cNvSpPr>
          <p:nvPr/>
        </p:nvSpPr>
        <p:spPr bwMode="auto">
          <a:xfrm>
            <a:off x="1311275" y="3598863"/>
            <a:ext cx="21478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sz="3200" b="1" dirty="0"/>
              <a:t>у   ч   ё   т</a:t>
            </a:r>
            <a:r>
              <a:rPr lang="ru-RU" dirty="0"/>
              <a:t> </a:t>
            </a:r>
          </a:p>
        </p:txBody>
      </p:sp>
      <p:sp>
        <p:nvSpPr>
          <p:cNvPr id="81" name="Text Box 429"/>
          <p:cNvSpPr txBox="1">
            <a:spLocks noChangeArrowheads="1"/>
          </p:cNvSpPr>
          <p:nvPr/>
        </p:nvSpPr>
        <p:spPr bwMode="auto">
          <a:xfrm>
            <a:off x="3614738" y="3598863"/>
            <a:ext cx="17748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sz="3200" b="1">
                <a:solidFill>
                  <a:srgbClr val="FF0000"/>
                </a:solidFill>
              </a:rPr>
              <a:t>ч    и   к</a:t>
            </a:r>
          </a:p>
        </p:txBody>
      </p:sp>
      <p:sp>
        <p:nvSpPr>
          <p:cNvPr id="82" name="Text Box 430"/>
          <p:cNvSpPr txBox="1">
            <a:spLocks noChangeArrowheads="1"/>
          </p:cNvSpPr>
          <p:nvPr/>
        </p:nvSpPr>
        <p:spPr bwMode="auto">
          <a:xfrm>
            <a:off x="5559425" y="349250"/>
            <a:ext cx="434975" cy="281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3200" b="1"/>
              <a:t>н</a:t>
            </a:r>
          </a:p>
          <a:p>
            <a:pPr algn="l"/>
            <a:endParaRPr lang="ru-RU" sz="1000" b="1"/>
          </a:p>
          <a:p>
            <a:pPr algn="l"/>
            <a:r>
              <a:rPr lang="ru-RU" sz="3200" b="1"/>
              <a:t>а</a:t>
            </a:r>
          </a:p>
          <a:p>
            <a:pPr algn="l"/>
            <a:r>
              <a:rPr lang="ru-RU" sz="3200" b="1"/>
              <a:t>б</a:t>
            </a:r>
          </a:p>
          <a:p>
            <a:pPr algn="l"/>
            <a:endParaRPr lang="ru-RU" sz="400" b="1"/>
          </a:p>
          <a:p>
            <a:pPr algn="l"/>
            <a:r>
              <a:rPr lang="ru-RU" sz="3200" b="1"/>
              <a:t>о</a:t>
            </a:r>
          </a:p>
          <a:p>
            <a:pPr algn="l"/>
            <a:endParaRPr lang="ru-RU" sz="500" b="1"/>
          </a:p>
          <a:p>
            <a:pPr algn="l"/>
            <a:r>
              <a:rPr lang="ru-RU" sz="3200" b="1"/>
              <a:t>р</a:t>
            </a:r>
          </a:p>
        </p:txBody>
      </p:sp>
      <p:sp>
        <p:nvSpPr>
          <p:cNvPr id="83" name="Text Box 431"/>
          <p:cNvSpPr txBox="1">
            <a:spLocks noChangeArrowheads="1"/>
          </p:cNvSpPr>
          <p:nvPr/>
        </p:nvSpPr>
        <p:spPr bwMode="auto">
          <a:xfrm>
            <a:off x="5559425" y="3157538"/>
            <a:ext cx="5270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3200" b="1">
                <a:solidFill>
                  <a:srgbClr val="FF0000"/>
                </a:solidFill>
              </a:rPr>
              <a:t>щ</a:t>
            </a:r>
          </a:p>
          <a:p>
            <a:pPr algn="l"/>
            <a:r>
              <a:rPr lang="ru-RU" sz="3200" b="1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84" name="Text Box 432"/>
          <p:cNvSpPr txBox="1">
            <a:spLocks noChangeArrowheads="1"/>
          </p:cNvSpPr>
          <p:nvPr/>
        </p:nvSpPr>
        <p:spPr bwMode="auto">
          <a:xfrm>
            <a:off x="4787900" y="450850"/>
            <a:ext cx="425450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sz="3200" b="1" dirty="0" smtClean="0"/>
              <a:t>п</a:t>
            </a:r>
            <a:endParaRPr lang="ru-RU" sz="3200" b="1" dirty="0"/>
          </a:p>
          <a:p>
            <a:pPr algn="l"/>
            <a:r>
              <a:rPr lang="ru-RU" sz="3200" b="1" dirty="0" smtClean="0"/>
              <a:t>и</a:t>
            </a:r>
            <a:endParaRPr lang="ru-RU" sz="3200" b="1" dirty="0"/>
          </a:p>
          <a:p>
            <a:pPr algn="l"/>
            <a:r>
              <a:rPr lang="ru-RU" sz="3200" b="1" dirty="0" smtClean="0"/>
              <a:t>а</a:t>
            </a:r>
            <a:endParaRPr lang="ru-RU" sz="3200" b="1" dirty="0"/>
          </a:p>
          <a:p>
            <a:pPr algn="l"/>
            <a:r>
              <a:rPr lang="ru-RU" sz="3200" b="1" dirty="0" smtClean="0"/>
              <a:t>р</a:t>
            </a:r>
            <a:endParaRPr lang="ru-RU" sz="3200" b="1" dirty="0"/>
          </a:p>
          <a:p>
            <a:pPr algn="l"/>
            <a:endParaRPr lang="ru-RU" dirty="0"/>
          </a:p>
        </p:txBody>
      </p:sp>
      <p:sp>
        <p:nvSpPr>
          <p:cNvPr id="85" name="Text Box 433"/>
          <p:cNvSpPr txBox="1">
            <a:spLocks noChangeArrowheads="1"/>
          </p:cNvSpPr>
          <p:nvPr/>
        </p:nvSpPr>
        <p:spPr bwMode="auto">
          <a:xfrm>
            <a:off x="4859338" y="2509838"/>
            <a:ext cx="5064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sz="3200" b="1">
                <a:solidFill>
                  <a:srgbClr val="FF0000"/>
                </a:solidFill>
              </a:rPr>
              <a:t>щ</a:t>
            </a:r>
          </a:p>
          <a:p>
            <a:pPr algn="l"/>
            <a:r>
              <a:rPr lang="ru-RU" sz="3200" b="1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86" name="Text Box 434"/>
          <p:cNvSpPr txBox="1">
            <a:spLocks noChangeArrowheads="1"/>
          </p:cNvSpPr>
          <p:nvPr/>
        </p:nvSpPr>
        <p:spPr bwMode="auto">
          <a:xfrm>
            <a:off x="1330325" y="2951163"/>
            <a:ext cx="1873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sz="3200" b="1" dirty="0"/>
              <a:t>с  м а   з</a:t>
            </a:r>
          </a:p>
        </p:txBody>
      </p:sp>
      <p:sp>
        <p:nvSpPr>
          <p:cNvPr id="87" name="Text Box 435"/>
          <p:cNvSpPr txBox="1">
            <a:spLocks noChangeArrowheads="1"/>
          </p:cNvSpPr>
          <p:nvPr/>
        </p:nvSpPr>
        <p:spPr bwMode="auto">
          <a:xfrm>
            <a:off x="3203575" y="2951163"/>
            <a:ext cx="13684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</a:rPr>
              <a:t>ч  и  к</a:t>
            </a:r>
          </a:p>
        </p:txBody>
      </p:sp>
      <p:sp>
        <p:nvSpPr>
          <p:cNvPr id="88" name="Text Box 436"/>
          <p:cNvSpPr txBox="1">
            <a:spLocks noChangeArrowheads="1"/>
          </p:cNvSpPr>
          <p:nvPr/>
        </p:nvSpPr>
        <p:spPr bwMode="auto">
          <a:xfrm>
            <a:off x="4138613" y="349250"/>
            <a:ext cx="5588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sz="3200" b="1" dirty="0"/>
              <a:t>б</a:t>
            </a:r>
          </a:p>
          <a:p>
            <a:pPr algn="l"/>
            <a:r>
              <a:rPr lang="ru-RU" sz="3200" b="1" dirty="0"/>
              <a:t>а</a:t>
            </a:r>
          </a:p>
          <a:p>
            <a:pPr algn="l"/>
            <a:r>
              <a:rPr lang="ru-RU" sz="3200" b="1" dirty="0"/>
              <a:t>н</a:t>
            </a:r>
          </a:p>
        </p:txBody>
      </p:sp>
      <p:sp>
        <p:nvSpPr>
          <p:cNvPr id="89" name="Text Box 437"/>
          <p:cNvSpPr txBox="1">
            <a:spLocks noChangeArrowheads="1"/>
          </p:cNvSpPr>
          <p:nvPr/>
        </p:nvSpPr>
        <p:spPr bwMode="auto">
          <a:xfrm>
            <a:off x="4119563" y="1943100"/>
            <a:ext cx="5270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sz="3200" b="1">
                <a:solidFill>
                  <a:srgbClr val="FF0000"/>
                </a:solidFill>
              </a:rPr>
              <a:t>щ</a:t>
            </a:r>
          </a:p>
          <a:p>
            <a:pPr algn="l"/>
            <a:r>
              <a:rPr lang="ru-RU" sz="3200" b="1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90" name="Text Box 438"/>
          <p:cNvSpPr txBox="1">
            <a:spLocks noChangeArrowheads="1"/>
          </p:cNvSpPr>
          <p:nvPr/>
        </p:nvSpPr>
        <p:spPr bwMode="auto">
          <a:xfrm>
            <a:off x="698922" y="548680"/>
            <a:ext cx="291581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Лексический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диктант</a:t>
            </a:r>
          </a:p>
        </p:txBody>
      </p:sp>
    </p:spTree>
    <p:extLst>
      <p:ext uri="{BB962C8B-B14F-4D97-AF65-F5344CB8AC3E}">
        <p14:creationId xmlns:p14="http://schemas.microsoft.com/office/powerpoint/2010/main" xmlns="" val="147051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398</TotalTime>
  <Words>528</Words>
  <Application>Microsoft Office PowerPoint</Application>
  <PresentationFormat>Экран (4:3)</PresentationFormat>
  <Paragraphs>175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Кнопка</vt:lpstr>
      <vt:lpstr>Слайд 1</vt:lpstr>
      <vt:lpstr>Суффиксы –ЧИК- И –ЩИК- со значением профессий прошлого и настоящего</vt:lpstr>
      <vt:lpstr> Посмотрите на слова: </vt:lpstr>
      <vt:lpstr>Словарь:</vt:lpstr>
      <vt:lpstr>В мире профессий.</vt:lpstr>
      <vt:lpstr>          </vt:lpstr>
      <vt:lpstr>   </vt:lpstr>
      <vt:lpstr>Слайд 8</vt:lpstr>
      <vt:lpstr>Слайд 9</vt:lpstr>
      <vt:lpstr>Пиарщик</vt:lpstr>
      <vt:lpstr>Слайд 11</vt:lpstr>
      <vt:lpstr>Слайд 12</vt:lpstr>
      <vt:lpstr>Поработаем с текстом</vt:lpstr>
      <vt:lpstr>Поработаем с текстом</vt:lpstr>
      <vt:lpstr>Слайд 15</vt:lpstr>
      <vt:lpstr>Слайд 16</vt:lpstr>
      <vt:lpstr>Слайд 17</vt:lpstr>
      <vt:lpstr>Домашнее задание:</vt:lpstr>
      <vt:lpstr>Спасибо за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Tata</cp:lastModifiedBy>
  <cp:revision>47</cp:revision>
  <dcterms:created xsi:type="dcterms:W3CDTF">2012-12-05T16:16:36Z</dcterms:created>
  <dcterms:modified xsi:type="dcterms:W3CDTF">2013-02-10T14:03:57Z</dcterms:modified>
</cp:coreProperties>
</file>