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5371-EF09-4D55-9919-014FEE7BA889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4A55-35EE-4286-92C0-52FAB89C12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5371-EF09-4D55-9919-014FEE7BA889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4A55-35EE-4286-92C0-52FAB89C12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5371-EF09-4D55-9919-014FEE7BA889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4A55-35EE-4286-92C0-52FAB89C12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5371-EF09-4D55-9919-014FEE7BA889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4A55-35EE-4286-92C0-52FAB89C12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5371-EF09-4D55-9919-014FEE7BA889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79A4A55-35EE-4286-92C0-52FAB89C12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5371-EF09-4D55-9919-014FEE7BA889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4A55-35EE-4286-92C0-52FAB89C12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5371-EF09-4D55-9919-014FEE7BA889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4A55-35EE-4286-92C0-52FAB89C12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5371-EF09-4D55-9919-014FEE7BA889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4A55-35EE-4286-92C0-52FAB89C12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5371-EF09-4D55-9919-014FEE7BA889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4A55-35EE-4286-92C0-52FAB89C12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5371-EF09-4D55-9919-014FEE7BA889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4A55-35EE-4286-92C0-52FAB89C12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5371-EF09-4D55-9919-014FEE7BA889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4A55-35EE-4286-92C0-52FAB89C12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A9A5371-EF09-4D55-9919-014FEE7BA889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79A4A55-35EE-4286-92C0-52FAB89C12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http://server.audiopedia.su:8888/staroeradio/images/pics/004037.jpg"/>
          <p:cNvSpPr>
            <a:spLocks noChangeAspect="1" noChangeArrowheads="1"/>
          </p:cNvSpPr>
          <p:nvPr/>
        </p:nvSpPr>
        <p:spPr bwMode="auto">
          <a:xfrm>
            <a:off x="155575" y="-1851025"/>
            <a:ext cx="5143500" cy="3857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http://server.audiopedia.su:8888/staroeradio/images/pics/004037.jpg"/>
          <p:cNvSpPr>
            <a:spLocks noChangeAspect="1" noChangeArrowheads="1"/>
          </p:cNvSpPr>
          <p:nvPr/>
        </p:nvSpPr>
        <p:spPr bwMode="auto">
          <a:xfrm>
            <a:off x="155575" y="-1851025"/>
            <a:ext cx="5143500" cy="3857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http://server.audiopedia.su:8888/staroeradio/images/pics/004037.jpg"/>
          <p:cNvSpPr>
            <a:spLocks noChangeAspect="1" noChangeArrowheads="1"/>
          </p:cNvSpPr>
          <p:nvPr/>
        </p:nvSpPr>
        <p:spPr bwMode="auto">
          <a:xfrm>
            <a:off x="155575" y="-1851025"/>
            <a:ext cx="5143500" cy="3857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0" name="AutoShape 8" descr="http://server.audiopedia.su:8888/staroeradio/images/pics/004037.jpg"/>
          <p:cNvSpPr>
            <a:spLocks noChangeAspect="1" noChangeArrowheads="1"/>
          </p:cNvSpPr>
          <p:nvPr/>
        </p:nvSpPr>
        <p:spPr bwMode="auto">
          <a:xfrm>
            <a:off x="155575" y="-1851025"/>
            <a:ext cx="5143500" cy="3857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2" name="AutoShape 10" descr="http://server.audiopedia.su:8888/staroeradio/images/pics/004037.jpg"/>
          <p:cNvSpPr>
            <a:spLocks noChangeAspect="1" noChangeArrowheads="1"/>
          </p:cNvSpPr>
          <p:nvPr/>
        </p:nvSpPr>
        <p:spPr bwMode="auto">
          <a:xfrm>
            <a:off x="155575" y="-1851025"/>
            <a:ext cx="5143500" cy="3857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3" name="Picture 11" descr="C:\Users\сммм\Desktop\0040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528641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4283" y="5715016"/>
            <a:ext cx="8715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GBengaly" pitchFamily="2" charset="0"/>
              </a:rPr>
              <a:t>Презентация к уроку «Была война. Была блокада.» выполнена учителем ИКП и МХК</a:t>
            </a:r>
          </a:p>
          <a:p>
            <a:pPr algn="ctr"/>
            <a:r>
              <a:rPr lang="ru-RU" dirty="0" smtClean="0">
                <a:latin typeface="AGBengaly" pitchFamily="2" charset="0"/>
              </a:rPr>
              <a:t>ГБОУ школа 217 Прийменко Е.В.</a:t>
            </a:r>
            <a:endParaRPr lang="ru-RU" dirty="0">
              <a:latin typeface="AGBengal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meld.gorod.tomsk.ru/uploads/11259/1242367672/02062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9"/>
            <a:ext cx="4857784" cy="3500461"/>
          </a:xfrm>
          <a:prstGeom prst="rect">
            <a:avLst/>
          </a:prstGeom>
          <a:noFill/>
        </p:spPr>
      </p:pic>
      <p:pic>
        <p:nvPicPr>
          <p:cNvPr id="34820" name="Picture 4" descr="http://im2-tub-ru.yandex.net/i?id=124094839-31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714752"/>
            <a:ext cx="4429140" cy="292895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429256" y="642918"/>
            <a:ext cx="335758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GBengaly" pitchFamily="2" charset="0"/>
              </a:rPr>
              <a:t>Как это было? - если спросят, </a:t>
            </a:r>
            <a:br>
              <a:rPr lang="ru-RU" sz="2400" b="1" dirty="0" smtClean="0">
                <a:solidFill>
                  <a:srgbClr val="FF0000"/>
                </a:solidFill>
                <a:latin typeface="AGBengaly" pitchFamily="2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AGBengaly" pitchFamily="2" charset="0"/>
              </a:rPr>
              <a:t>То я отвечу - </a:t>
            </a:r>
            <a:br>
              <a:rPr lang="ru-RU" sz="2400" b="1" dirty="0" smtClean="0">
                <a:solidFill>
                  <a:srgbClr val="FF0000"/>
                </a:solidFill>
                <a:latin typeface="AGBengaly" pitchFamily="2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AGBengaly" pitchFamily="2" charset="0"/>
              </a:rPr>
              <a:t>Было так: </a:t>
            </a:r>
            <a:br>
              <a:rPr lang="ru-RU" sz="2400" b="1" dirty="0" smtClean="0">
                <a:solidFill>
                  <a:srgbClr val="FF0000"/>
                </a:solidFill>
                <a:latin typeface="AGBengaly" pitchFamily="2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AGBengaly" pitchFamily="2" charset="0"/>
              </a:rPr>
              <a:t>Взвилась ракет цветная россыпь </a:t>
            </a:r>
            <a:br>
              <a:rPr lang="ru-RU" sz="2400" b="1" dirty="0" smtClean="0">
                <a:solidFill>
                  <a:srgbClr val="FF0000"/>
                </a:solidFill>
                <a:latin typeface="AGBengaly" pitchFamily="2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AGBengaly" pitchFamily="2" charset="0"/>
              </a:rPr>
              <a:t>И разорвала долгий мрак. </a:t>
            </a:r>
            <a:endParaRPr lang="ru-RU" sz="2400" b="1" dirty="0">
              <a:solidFill>
                <a:srgbClr val="FF0000"/>
              </a:solidFill>
              <a:latin typeface="AGBengaly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3786190"/>
            <a:ext cx="407196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GBengaly" pitchFamily="2" charset="0"/>
              </a:rPr>
              <a:t>Я утверждать сегодня смею, </a:t>
            </a:r>
            <a:br>
              <a:rPr lang="ru-RU" sz="2400" b="1" dirty="0" smtClean="0">
                <a:solidFill>
                  <a:srgbClr val="FF0000"/>
                </a:solidFill>
                <a:latin typeface="AGBengaly" pitchFamily="2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AGBengaly" pitchFamily="2" charset="0"/>
              </a:rPr>
              <a:t>Что в этот день, в тот давний год, </a:t>
            </a:r>
            <a:br>
              <a:rPr lang="ru-RU" sz="2400" b="1" dirty="0" smtClean="0">
                <a:solidFill>
                  <a:srgbClr val="FF0000"/>
                </a:solidFill>
                <a:latin typeface="AGBengaly" pitchFamily="2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AGBengaly" pitchFamily="2" charset="0"/>
              </a:rPr>
              <a:t>Был весь медалями усеян </a:t>
            </a:r>
            <a:br>
              <a:rPr lang="ru-RU" sz="2400" b="1" dirty="0" smtClean="0">
                <a:solidFill>
                  <a:srgbClr val="FF0000"/>
                </a:solidFill>
                <a:latin typeface="AGBengaly" pitchFamily="2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AGBengaly" pitchFamily="2" charset="0"/>
              </a:rPr>
              <a:t>Мой ленинградский небосвод! </a:t>
            </a:r>
            <a:endParaRPr lang="ru-RU" sz="2400" b="1" dirty="0">
              <a:solidFill>
                <a:srgbClr val="FF0000"/>
              </a:solidFill>
              <a:latin typeface="AGBengal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http://www.yaplakal.com/uploads/post-3-130484962770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643182"/>
            <a:ext cx="4210050" cy="3857625"/>
          </a:xfrm>
          <a:prstGeom prst="rect">
            <a:avLst/>
          </a:prstGeom>
          <a:noFill/>
        </p:spPr>
      </p:pic>
      <p:pic>
        <p:nvPicPr>
          <p:cNvPr id="35849" name="Picture 9" descr="http://img12.imageshost.ru/img/2011/01/25/image_4d3eb829b7b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71480"/>
            <a:ext cx="5143500" cy="38576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938251" y="285728"/>
            <a:ext cx="28485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GBengaly" pitchFamily="2" charset="0"/>
              </a:rPr>
              <a:t>125 граммов 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AGBengaly" pitchFamily="2" charset="0"/>
              </a:rPr>
              <a:t>блокадного хлеба</a:t>
            </a:r>
            <a:endParaRPr lang="ru-RU" sz="3200" b="1" dirty="0">
              <a:solidFill>
                <a:srgbClr val="FF0000"/>
              </a:solidFill>
              <a:latin typeface="AGBengaly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5072074"/>
            <a:ext cx="49646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AGBengaly" pitchFamily="2" charset="0"/>
              </a:rPr>
              <a:t>ПОМНИ!</a:t>
            </a:r>
            <a:endParaRPr lang="ru-RU" sz="7200" b="1" dirty="0">
              <a:solidFill>
                <a:srgbClr val="FF0000"/>
              </a:solidFill>
              <a:latin typeface="AGBengal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world-war-2-planes.com/images/Ju88_infl_5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434403" cy="607220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357166"/>
            <a:ext cx="814393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AGBengaly" pitchFamily="2" charset="0"/>
              </a:rPr>
              <a:t>Одними из первых жители </a:t>
            </a:r>
            <a:r>
              <a:rPr lang="ru-RU" sz="3200" b="1" dirty="0" smtClean="0">
                <a:solidFill>
                  <a:srgbClr val="FF0000"/>
                </a:solidFill>
                <a:latin typeface="AGBengaly" pitchFamily="2" charset="0"/>
              </a:rPr>
              <a:t>Красносельского района </a:t>
            </a:r>
            <a:r>
              <a:rPr lang="ru-RU" sz="3200" b="1" dirty="0">
                <a:solidFill>
                  <a:srgbClr val="FF0000"/>
                </a:solidFill>
                <a:latin typeface="AGBengaly" pitchFamily="2" charset="0"/>
              </a:rPr>
              <a:t>ощутили на себе, что такое немецкая </a:t>
            </a:r>
            <a:r>
              <a:rPr lang="ru-RU" sz="3200" b="1" dirty="0" smtClean="0">
                <a:solidFill>
                  <a:srgbClr val="FF0000"/>
                </a:solidFill>
                <a:latin typeface="AGBengaly" pitchFamily="2" charset="0"/>
              </a:rPr>
              <a:t>авиация.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AGBengaly" pitchFamily="2" charset="0"/>
              </a:rPr>
              <a:t> </a:t>
            </a:r>
          </a:p>
          <a:p>
            <a:endParaRPr lang="ru-RU" sz="3200" b="1" dirty="0">
              <a:solidFill>
                <a:srgbClr val="FF0000"/>
              </a:solidFill>
              <a:latin typeface="AGBengaly" pitchFamily="2" charset="0"/>
            </a:endParaRPr>
          </a:p>
          <a:p>
            <a:endParaRPr lang="ru-RU" sz="3200" b="1" dirty="0" smtClean="0">
              <a:solidFill>
                <a:srgbClr val="FF0000"/>
              </a:solidFill>
              <a:latin typeface="AGBengaly" pitchFamily="2" charset="0"/>
            </a:endParaRPr>
          </a:p>
          <a:p>
            <a:endParaRPr lang="ru-RU" sz="3200" b="1" dirty="0">
              <a:solidFill>
                <a:srgbClr val="FF0000"/>
              </a:solidFill>
              <a:latin typeface="AGBengaly" pitchFamily="2" charset="0"/>
            </a:endParaRPr>
          </a:p>
          <a:p>
            <a:pPr algn="r"/>
            <a:endParaRPr lang="ru-RU" sz="3200" b="1" dirty="0" smtClean="0">
              <a:solidFill>
                <a:srgbClr val="FF0000"/>
              </a:solidFill>
              <a:latin typeface="AGBengaly" pitchFamily="2" charset="0"/>
            </a:endParaRPr>
          </a:p>
          <a:p>
            <a:pPr algn="r"/>
            <a:r>
              <a:rPr lang="ru-RU" sz="3200" b="1" dirty="0" smtClean="0">
                <a:solidFill>
                  <a:srgbClr val="FF0000"/>
                </a:solidFill>
                <a:latin typeface="AGBengaly" pitchFamily="2" charset="0"/>
              </a:rPr>
              <a:t>21 </a:t>
            </a:r>
            <a:r>
              <a:rPr lang="ru-RU" sz="3200" b="1" dirty="0">
                <a:solidFill>
                  <a:srgbClr val="FF0000"/>
                </a:solidFill>
                <a:latin typeface="AGBengaly" pitchFamily="2" charset="0"/>
              </a:rPr>
              <a:t>и 22 июля 1941 года «Юнкерсы – 88» сбросили свой </a:t>
            </a:r>
            <a:endParaRPr lang="ru-RU" sz="3200" b="1" dirty="0" smtClean="0">
              <a:solidFill>
                <a:srgbClr val="FF0000"/>
              </a:solidFill>
              <a:latin typeface="AGBengaly" pitchFamily="2" charset="0"/>
            </a:endParaRPr>
          </a:p>
          <a:p>
            <a:pPr algn="r"/>
            <a:r>
              <a:rPr lang="ru-RU" sz="3200" b="1" dirty="0" smtClean="0">
                <a:solidFill>
                  <a:srgbClr val="FF0000"/>
                </a:solidFill>
                <a:latin typeface="AGBengaly" pitchFamily="2" charset="0"/>
              </a:rPr>
              <a:t>смертоносный </a:t>
            </a:r>
            <a:r>
              <a:rPr lang="ru-RU" sz="3200" b="1" dirty="0">
                <a:solidFill>
                  <a:srgbClr val="FF0000"/>
                </a:solidFill>
                <a:latin typeface="AGBengaly" pitchFamily="2" charset="0"/>
              </a:rPr>
              <a:t>груз на Красное село и Горелово.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mg0.liveinternet.ru/images/attach/c/1/59/433/59433473_German_AlV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2543175" cy="3857625"/>
          </a:xfrm>
          <a:prstGeom prst="rect">
            <a:avLst/>
          </a:prstGeom>
          <a:noFill/>
        </p:spPr>
      </p:pic>
      <p:pic>
        <p:nvPicPr>
          <p:cNvPr id="27652" name="Picture 4" descr="http://www.e-reading.org.ua/illustrations/150/150397-image0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2750" y="2071678"/>
            <a:ext cx="5976968" cy="38576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86116" y="285728"/>
            <a:ext cx="5429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GBengaly" pitchFamily="2" charset="0"/>
              </a:rPr>
              <a:t>Герой Советского Союза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GBengaly" pitchFamily="2" charset="0"/>
              </a:rPr>
              <a:t> Герман 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AGBengaly" pitchFamily="2" charset="0"/>
              </a:rPr>
              <a:t>Александр</a:t>
            </a:r>
            <a:r>
              <a:rPr lang="ru-RU" sz="3200" b="1" dirty="0">
                <a:solidFill>
                  <a:srgbClr val="FF0000"/>
                </a:solidFill>
                <a:latin typeface="AGBengaly" pitchFamily="2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AGBengaly" pitchFamily="2" charset="0"/>
              </a:rPr>
              <a:t>  Викторович</a:t>
            </a:r>
            <a:endParaRPr lang="ru-RU" sz="3200" b="1" dirty="0">
              <a:solidFill>
                <a:srgbClr val="FF0000"/>
              </a:solidFill>
              <a:latin typeface="AGBengaly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38" y="5857892"/>
            <a:ext cx="7556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AGBengaly" pitchFamily="2" charset="0"/>
              </a:rPr>
              <a:t>Улица Партизана Германа</a:t>
            </a:r>
            <a:endParaRPr lang="ru-RU" sz="4000" dirty="0">
              <a:latin typeface="AGBengal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pu91.ru/zdorovcev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643182"/>
            <a:ext cx="3333750" cy="3857625"/>
          </a:xfrm>
          <a:prstGeom prst="rect">
            <a:avLst/>
          </a:prstGeom>
          <a:noFill/>
        </p:spPr>
      </p:pic>
      <p:pic>
        <p:nvPicPr>
          <p:cNvPr id="28676" name="Picture 4" descr="http://konstantinovsk.ru/sites/default/files/gallery_assist/24/gallery_assist11776/prev/httpkonstantinovsk.runews03-01-201295-let-stepanu-ivanovichu-zdorovtsevu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9" y="500042"/>
            <a:ext cx="5357850" cy="335758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857884" y="214290"/>
            <a:ext cx="3503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GBengaly" pitchFamily="2" charset="0"/>
              </a:rPr>
              <a:t>Улица </a:t>
            </a:r>
          </a:p>
          <a:p>
            <a:r>
              <a:rPr lang="ru-RU" sz="3600" b="1" dirty="0" err="1" smtClean="0">
                <a:latin typeface="AGBengaly" pitchFamily="2" charset="0"/>
              </a:rPr>
              <a:t>Здоровцева</a:t>
            </a:r>
            <a:endParaRPr lang="ru-RU" sz="3600" b="1" dirty="0">
              <a:latin typeface="AGBengaly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4143380"/>
            <a:ext cx="4857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AGBengaly" pitchFamily="2" charset="0"/>
              </a:rPr>
              <a:t>Герой Советского Союза </a:t>
            </a:r>
          </a:p>
          <a:p>
            <a:pPr algn="ctr"/>
            <a:r>
              <a:rPr lang="ru-RU" sz="3600" dirty="0" err="1" smtClean="0">
                <a:solidFill>
                  <a:srgbClr val="FF0000"/>
                </a:solidFill>
                <a:latin typeface="AGBengaly" pitchFamily="2" charset="0"/>
              </a:rPr>
              <a:t>Здоровцев</a:t>
            </a:r>
            <a:endParaRPr lang="ru-RU" sz="3600" dirty="0" smtClean="0">
              <a:solidFill>
                <a:srgbClr val="FF0000"/>
              </a:solidFill>
              <a:latin typeface="AGBengaly" pitchFamily="2" charset="0"/>
            </a:endParaRPr>
          </a:p>
          <a:p>
            <a:r>
              <a:rPr lang="ru-RU" sz="3600" dirty="0" smtClean="0">
                <a:solidFill>
                  <a:srgbClr val="FF0000"/>
                </a:solidFill>
                <a:latin typeface="AGBengaly" pitchFamily="2" charset="0"/>
              </a:rPr>
              <a:t> </a:t>
            </a:r>
            <a:r>
              <a:rPr lang="ru-RU" sz="3600" dirty="0">
                <a:solidFill>
                  <a:srgbClr val="FF0000"/>
                </a:solidFill>
                <a:latin typeface="AGBengaly" pitchFamily="2" charset="0"/>
              </a:rPr>
              <a:t>С</a:t>
            </a:r>
            <a:r>
              <a:rPr lang="ru-RU" sz="3600" dirty="0" smtClean="0">
                <a:solidFill>
                  <a:srgbClr val="FF0000"/>
                </a:solidFill>
                <a:latin typeface="AGBengaly" pitchFamily="2" charset="0"/>
              </a:rPr>
              <a:t>тепан Иванович</a:t>
            </a:r>
            <a:endParaRPr lang="ru-RU" sz="3600" dirty="0">
              <a:solidFill>
                <a:srgbClr val="FF0000"/>
              </a:solidFill>
              <a:latin typeface="AGBengal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sovetmo-spb.ru/img/pri/kselo/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5810250" cy="38576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596" y="4572008"/>
            <a:ext cx="81439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GBengaly" pitchFamily="2" charset="0"/>
              </a:rPr>
              <a:t>Братская могила в Красном селе, в которой покоятся 489 воинов, защищавших 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AGBengaly" pitchFamily="2" charset="0"/>
              </a:rPr>
              <a:t>Красное село в период блокады с 1941 года по 1944 год.</a:t>
            </a:r>
            <a:endParaRPr lang="ru-RU" sz="2800" dirty="0">
              <a:solidFill>
                <a:srgbClr val="FF0000"/>
              </a:solidFill>
              <a:latin typeface="AGBengal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83582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GBengaly" pitchFamily="2" charset="0"/>
              </a:rPr>
              <a:t>Братская могила у киноцентра «Рубеж»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AGBengaly" pitchFamily="2" charset="0"/>
              </a:rPr>
              <a:t>пр. Ветеранов, в которой покоятся 744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AGBengaly" pitchFamily="2" charset="0"/>
              </a:rPr>
              <a:t>солдата,  защитившие грудью подступы к Ленинграду.</a:t>
            </a:r>
            <a:endParaRPr lang="ru-RU" sz="2800" b="1" dirty="0">
              <a:solidFill>
                <a:srgbClr val="FF0000"/>
              </a:solidFill>
              <a:latin typeface="AGBengaly" pitchFamily="2" charset="0"/>
            </a:endParaRPr>
          </a:p>
        </p:txBody>
      </p:sp>
      <p:pic>
        <p:nvPicPr>
          <p:cNvPr id="30722" name="Picture 2" descr="http://ligovo-spb.narod.ru/foto/ligovo-veter-memorial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000240"/>
            <a:ext cx="7358114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novayagazeta.spb.ru/images/2002_66/pic.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3643338" cy="5143536"/>
          </a:xfrm>
          <a:prstGeom prst="rect">
            <a:avLst/>
          </a:prstGeom>
          <a:noFill/>
        </p:spPr>
      </p:pic>
      <p:pic>
        <p:nvPicPr>
          <p:cNvPr id="31748" name="Picture 4" descr="http://assets3.lookatme.ru/9576692303/assets/article_image-image/60/03/211270/article_image-image-artic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714620"/>
            <a:ext cx="5210175" cy="385762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071934" y="214290"/>
            <a:ext cx="45005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GBengaly" pitchFamily="2" charset="0"/>
              </a:rPr>
              <a:t>Что мы пережили, расскажет историк, </a:t>
            </a:r>
            <a:br>
              <a:rPr lang="ru-RU" b="1" dirty="0" smtClean="0">
                <a:solidFill>
                  <a:srgbClr val="FF0000"/>
                </a:solidFill>
                <a:latin typeface="AGBengaly" pitchFamily="2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GBengaly" pitchFamily="2" charset="0"/>
              </a:rPr>
              <a:t>Был сон наш тревожен, и хлеб наш был горек.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AGBengaly" pitchFamily="2" charset="0"/>
              </a:rPr>
              <a:t>Да что там! Сравненья вовек не найти, </a:t>
            </a:r>
            <a:br>
              <a:rPr lang="ru-RU" b="1" dirty="0" smtClean="0">
                <a:solidFill>
                  <a:srgbClr val="FF0000"/>
                </a:solidFill>
                <a:latin typeface="AGBengaly" pitchFamily="2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GBengaly" pitchFamily="2" charset="0"/>
              </a:rPr>
              <a:t>Чтоб путь описать, что пришлось нам пройти! </a:t>
            </a:r>
            <a:endParaRPr lang="ru-RU" b="1" dirty="0">
              <a:solidFill>
                <a:srgbClr val="FF0000"/>
              </a:solidFill>
              <a:latin typeface="AGBengal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oknatass.ru/common/upload/my/10/810/A00002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85728"/>
            <a:ext cx="5353050" cy="3857625"/>
          </a:xfrm>
          <a:prstGeom prst="rect">
            <a:avLst/>
          </a:prstGeom>
          <a:noFill/>
        </p:spPr>
      </p:pic>
      <p:pic>
        <p:nvPicPr>
          <p:cNvPr id="32772" name="Picture 4" descr="http://www.autoreview.ru/archive/2007/13-14/vyezd/TASS_277715_10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643182"/>
            <a:ext cx="5657850" cy="38576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472" y="285728"/>
            <a:ext cx="46321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AGBengaly" pitchFamily="2" charset="0"/>
              </a:rPr>
              <a:t>Трасса </a:t>
            </a:r>
          </a:p>
          <a:p>
            <a:r>
              <a:rPr lang="ru-RU" sz="4800" dirty="0" smtClean="0">
                <a:latin typeface="AGBengaly" pitchFamily="2" charset="0"/>
              </a:rPr>
              <a:t>№ 101</a:t>
            </a:r>
            <a:endParaRPr lang="ru-RU" sz="4800" dirty="0">
              <a:latin typeface="AGBengaly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15074" y="4643446"/>
            <a:ext cx="29289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AGBengaly" pitchFamily="2" charset="0"/>
              </a:rPr>
              <a:t>Дорога</a:t>
            </a:r>
          </a:p>
          <a:p>
            <a:r>
              <a:rPr lang="ru-RU" sz="5400" b="1" dirty="0" smtClean="0">
                <a:solidFill>
                  <a:srgbClr val="FF0000"/>
                </a:solidFill>
                <a:latin typeface="AGBengaly" pitchFamily="2" charset="0"/>
              </a:rPr>
              <a:t> жизни</a:t>
            </a:r>
            <a:endParaRPr lang="ru-RU" sz="5400" b="1" dirty="0">
              <a:solidFill>
                <a:srgbClr val="FF0000"/>
              </a:solidFill>
              <a:latin typeface="AGBengal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214290"/>
            <a:ext cx="74501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GBengaly" pitchFamily="2" charset="0"/>
              </a:rPr>
              <a:t>В блокадном городе звучит 7 -я «Ленинградская» симфония Д.Шостаковича</a:t>
            </a:r>
            <a:endParaRPr lang="ru-RU" sz="3200" b="1" dirty="0">
              <a:solidFill>
                <a:srgbClr val="FF0000"/>
              </a:solidFill>
              <a:latin typeface="AGBengaly" pitchFamily="2" charset="0"/>
            </a:endParaRPr>
          </a:p>
        </p:txBody>
      </p:sp>
      <p:pic>
        <p:nvPicPr>
          <p:cNvPr id="33794" name="Picture 2" descr="http://kotenikkote.files.wordpress.com/2010/05/9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643182"/>
            <a:ext cx="5934075" cy="3857625"/>
          </a:xfrm>
          <a:prstGeom prst="rect">
            <a:avLst/>
          </a:prstGeom>
          <a:noFill/>
        </p:spPr>
      </p:pic>
      <p:pic>
        <p:nvPicPr>
          <p:cNvPr id="33796" name="Picture 4" descr="http://img-fotki.yandex.ru/get/6100/44617652.c3/0_6b9c2_29981861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928802"/>
            <a:ext cx="5143500" cy="3857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76</TotalTime>
  <Words>169</Words>
  <Application>Microsoft Office PowerPoint</Application>
  <PresentationFormat>Экран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сммм</dc:creator>
  <cp:lastModifiedBy>сммм</cp:lastModifiedBy>
  <cp:revision>9</cp:revision>
  <dcterms:created xsi:type="dcterms:W3CDTF">2012-11-22T19:40:44Z</dcterms:created>
  <dcterms:modified xsi:type="dcterms:W3CDTF">2012-11-22T20:58:11Z</dcterms:modified>
</cp:coreProperties>
</file>