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34"/>
  </p:notesMasterIdLst>
  <p:sldIdLst>
    <p:sldId id="294" r:id="rId3"/>
    <p:sldId id="268" r:id="rId4"/>
    <p:sldId id="260" r:id="rId5"/>
    <p:sldId id="261" r:id="rId6"/>
    <p:sldId id="257" r:id="rId7"/>
    <p:sldId id="269" r:id="rId8"/>
    <p:sldId id="256" r:id="rId9"/>
    <p:sldId id="258" r:id="rId10"/>
    <p:sldId id="274" r:id="rId11"/>
    <p:sldId id="259" r:id="rId12"/>
    <p:sldId id="270" r:id="rId13"/>
    <p:sldId id="275" r:id="rId14"/>
    <p:sldId id="262" r:id="rId15"/>
    <p:sldId id="263" r:id="rId16"/>
    <p:sldId id="265" r:id="rId17"/>
    <p:sldId id="292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3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и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7455" autoAdjust="0"/>
  </p:normalViewPr>
  <p:slideViewPr>
    <p:cSldViewPr>
      <p:cViewPr>
        <p:scale>
          <a:sx n="66" d="100"/>
          <a:sy n="66" d="100"/>
        </p:scale>
        <p:origin x="-7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69024-6D4C-4E02-9EA1-29F47C997DC6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1C7CCC-11D6-4926-8792-B526A5CB6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E8FF65-76B9-4CD6-BCD1-AEE3F006AB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788287-78AE-44DF-93E5-91DF5A7D46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8D96-0234-4DAB-9991-53EF31D27511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4D70B-6B35-421B-A620-BEE4513A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CE9B-EB1C-4ED9-B304-A5FE267975B6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E286-1DBF-4DF6-AE35-318C4B578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F433-8C55-427D-8AD4-F7584F2E91F2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3313-CCE6-450C-9928-0EEC910FD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1E81-5B6F-492B-AAE5-7E83CE047908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E383-5F89-4A62-9991-2A01AFACA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EFA3-566D-45B4-ABD6-7F8D56204AAE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0784-827B-4E01-95D8-580E8A3A4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3F8D-E344-47C5-BB9D-E5E4B44A13D5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7EB6-F016-4E7D-8D1D-355CF935C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22B1-F25A-4E54-9D30-446F655112C4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F93F-1902-4188-8DF9-553E4C7EE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D69B-2D8A-4C5B-A347-14096DEAA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8322-E33F-4A8C-9009-EEDA40521C5F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EEF4-749E-4228-B4B8-D39000DF9BA2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0E58-A654-4E7F-9118-7081144E3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C15A-8EA9-476A-993A-801B4A7495D0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B91C-C09D-42C8-A5A2-D773EA9D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70B0-2032-4FF8-932F-10594C439707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1543-71B6-4BA2-B8DD-EB5F077B9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C820-C73B-444B-88FA-9B1FAD6E7906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9CF9-0E95-4C3B-B617-83C2C6778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0978-DB56-4037-8774-DAA8CBCEAD5B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48A6-2088-4942-8B67-3928D42C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D579-404F-4FB3-8C6F-C856F8F1E266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3165-6BA5-4C13-83C9-EE48471A1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F309-4D31-47BA-8A02-14764D98E5D2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57D7-E3AE-4F28-9759-692F9B589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0581-5B6D-4537-B249-1C98352DAD59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F0FD-0271-4BBC-B062-F6FD6F2BC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3503-39FC-414E-A8AD-837F81974E27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3D9B-0B75-4006-A515-109CEB8B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9042-9054-4A00-B610-A33B53449E83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8D9B-0703-4155-9BEC-0990DF50C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C2E0-8FC9-4483-BD70-A43FAD10AC7F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BE63-1E81-4709-A144-CC1C77F4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BA60-0E81-4D5F-BF7C-A32997ECCC88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0DA5-3056-46BF-AE8D-8A5F55EA5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AE5A-A409-42DB-A67F-4ABC51253A66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00C3-5C03-4602-B1A7-0D4BBA96E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F3C3-AC73-400B-80B1-D08F87CBED64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29A0-85BD-4265-8C5A-EA7BC1812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BD2189-69BA-4C61-A6AB-E521C8F92F34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50E38-4F8F-4210-B6C2-A034B0922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FC949B0-A8DB-43C9-B1F7-DA299501B265}" type="datetimeFigureOut">
              <a:rPr lang="ru-RU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2C0693-DAFE-425C-A9D0-FF711D840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3" r:id="rId4"/>
    <p:sldLayoutId id="2147483757" r:id="rId5"/>
    <p:sldLayoutId id="2147483752" r:id="rId6"/>
    <p:sldLayoutId id="2147483751" r:id="rId7"/>
    <p:sldLayoutId id="2147483758" r:id="rId8"/>
    <p:sldLayoutId id="2147483759" r:id="rId9"/>
    <p:sldLayoutId id="2147483750" r:id="rId10"/>
    <p:sldLayoutId id="214748374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dsbay.ru/slavs/images/slav07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dsbay.ru/slavs/images/slav0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kartinki/istorija/Slavjane-drevnie/003-Vse-o-nas.html" TargetMode="External"/><Relationship Id="rId7" Type="http://schemas.openxmlformats.org/officeDocument/2006/relationships/hyperlink" Target="http://rudocs.exdat.com/docs/index-169500.html" TargetMode="External"/><Relationship Id="rId2" Type="http://schemas.openxmlformats.org/officeDocument/2006/relationships/hyperlink" Target="http://www.nhat-nam.ru/biblio/rusgod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dsbay.ru/" TargetMode="External"/><Relationship Id="rId5" Type="http://schemas.openxmlformats.org/officeDocument/2006/relationships/hyperlink" Target="http://slovarfilologa.ru/" TargetMode="External"/><Relationship Id="rId4" Type="http://schemas.openxmlformats.org/officeDocument/2006/relationships/hyperlink" Target="http://ru.wikipedia.org/wiki/%D0%92%D0%B8%D0%BA%D0%B8%D0%BF%D0%B5%D0%B4%D0%B8%D1%8F:%D0%94%D0%BE%D0%B1%D1%80%D0%BE_%D0%BF%D0%BE%D0%B6%D0%B0%D0%BB%D0%BE%D0%B2%D0%B0%D1%82%D1%8C_%D0%B2_%D0%92%D0%B8%D0%BA%D0%B8%D0%BF%D0%B5%D0%B4%D0%B8%D1%8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adosvet.net/uploads/posts/2010-09/1284041524_1268691012_ostrov-buyan_-a_n_-fantalov-akvarel_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Заголовок 4"/>
          <p:cNvGrpSpPr>
            <a:grpSpLocks noGrp="1"/>
          </p:cNvGrpSpPr>
          <p:nvPr/>
        </p:nvGrpSpPr>
        <p:grpSpPr bwMode="auto">
          <a:xfrm>
            <a:off x="377825" y="73025"/>
            <a:ext cx="5889625" cy="731838"/>
            <a:chOff x="238" y="46"/>
            <a:chExt cx="3710" cy="461"/>
          </a:xfrm>
        </p:grpSpPr>
        <p:pic>
          <p:nvPicPr>
            <p:cNvPr id="26625" name="Заголово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" y="46"/>
              <a:ext cx="3710" cy="461"/>
            </a:xfrm>
            <a:prstGeom prst="rect">
              <a:avLst/>
            </a:prstGeom>
            <a:noFill/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340" y="119"/>
              <a:ext cx="353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anchor="b"/>
            <a:lstStyle/>
            <a:p>
              <a:r>
                <a:rPr lang="ru-RU" b="1">
                  <a:solidFill>
                    <a:schemeClr val="tx2"/>
                  </a:solidFill>
                  <a:latin typeface="Constantia" pitchFamily="18" charset="0"/>
                </a:rPr>
                <a:t>ПРЕДСТАВЛЕНИЯ ДРЕВНИХ СЛАВЯН О МИРЕ</a:t>
              </a:r>
            </a:p>
          </p:txBody>
        </p:sp>
      </p:grpSp>
      <p:sp>
        <p:nvSpPr>
          <p:cNvPr id="7" name="Содержимое 6"/>
          <p:cNvSpPr>
            <a:spLocks noGrp="1"/>
          </p:cNvSpPr>
          <p:nvPr>
            <p:ph type="body" sz="half" idx="2"/>
          </p:nvPr>
        </p:nvSpPr>
        <p:spPr>
          <a:xfrm>
            <a:off x="6300788" y="549275"/>
            <a:ext cx="2592387" cy="5903913"/>
          </a:xfrm>
        </p:spPr>
        <p:txBody>
          <a:bodyPr>
            <a:normAutofit fontScale="77500" lnSpcReduction="20000"/>
          </a:bodyPr>
          <a:lstStyle/>
          <a:p>
            <a:pPr fontAlgn="auto">
              <a:defRPr/>
            </a:pPr>
            <a:r>
              <a:rPr lang="ru-RU" sz="2600" dirty="0" smtClean="0"/>
              <a:t> </a:t>
            </a:r>
            <a:r>
              <a:rPr lang="ru-RU" sz="2100" dirty="0" smtClean="0"/>
              <a:t>Два чувства дивно    близки нам </a:t>
            </a:r>
          </a:p>
          <a:p>
            <a:pPr fontAlgn="auto">
              <a:defRPr/>
            </a:pPr>
            <a:r>
              <a:rPr lang="ru-RU" sz="2100" dirty="0" smtClean="0"/>
              <a:t> В них обретает сердце пищу:</a:t>
            </a:r>
          </a:p>
          <a:p>
            <a:pPr fontAlgn="auto">
              <a:defRPr/>
            </a:pPr>
            <a:r>
              <a:rPr lang="ru-RU" sz="2100" dirty="0" smtClean="0"/>
              <a:t>  Любовь к родному пепелищу,  </a:t>
            </a:r>
          </a:p>
          <a:p>
            <a:pPr fontAlgn="auto">
              <a:defRPr/>
            </a:pPr>
            <a:r>
              <a:rPr lang="ru-RU" sz="2100" dirty="0" smtClean="0"/>
              <a:t>  Любовь к отеческим               гробам.</a:t>
            </a:r>
          </a:p>
          <a:p>
            <a:pPr fontAlgn="auto">
              <a:defRPr/>
            </a:pPr>
            <a:r>
              <a:rPr lang="ru-RU" sz="2100" dirty="0" smtClean="0"/>
              <a:t>                         </a:t>
            </a:r>
          </a:p>
          <a:p>
            <a:pPr fontAlgn="auto">
              <a:defRPr/>
            </a:pPr>
            <a:r>
              <a:rPr lang="ru-RU" sz="2100" dirty="0" smtClean="0"/>
              <a:t>   На них основано от века</a:t>
            </a:r>
          </a:p>
          <a:p>
            <a:pPr fontAlgn="auto">
              <a:defRPr/>
            </a:pPr>
            <a:r>
              <a:rPr lang="ru-RU" sz="2100" dirty="0" smtClean="0"/>
              <a:t>   По воле Бога Самого</a:t>
            </a:r>
          </a:p>
          <a:p>
            <a:pPr fontAlgn="auto">
              <a:defRPr/>
            </a:pPr>
            <a:r>
              <a:rPr lang="ru-RU" sz="2100" dirty="0" smtClean="0"/>
              <a:t>   </a:t>
            </a:r>
            <a:r>
              <a:rPr lang="ru-RU" sz="2100" dirty="0" err="1" smtClean="0"/>
              <a:t>Самостоянье</a:t>
            </a:r>
            <a:r>
              <a:rPr lang="ru-RU" sz="2100" dirty="0" smtClean="0"/>
              <a:t> человека,</a:t>
            </a:r>
          </a:p>
          <a:p>
            <a:pPr fontAlgn="auto">
              <a:defRPr/>
            </a:pPr>
            <a:r>
              <a:rPr lang="ru-RU" sz="2100" dirty="0" smtClean="0"/>
              <a:t>   Залог величия его! </a:t>
            </a:r>
            <a:r>
              <a:rPr lang="ru-RU" dirty="0" smtClean="0"/>
              <a:t>	      			                 А.С.Пушкин</a:t>
            </a:r>
          </a:p>
          <a:p>
            <a:pPr fontAlgn="auto">
              <a:defRPr/>
            </a:pPr>
            <a:endParaRPr lang="ru-RU" dirty="0"/>
          </a:p>
        </p:txBody>
      </p:sp>
      <p:pic>
        <p:nvPicPr>
          <p:cNvPr id="58370" name="Picture 2" descr="http://www.tunnel.ru/i/attachments/1/1302981854163306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350" y="579438"/>
            <a:ext cx="6400800" cy="5930900"/>
          </a:xfrm>
          <a:noFill/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6600" y="188913"/>
            <a:ext cx="5867400" cy="1008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Нижнее изображение (подземная часть) показывает божество, держащее земную плоскость, и сопоставляет его с богом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Велесом</a:t>
            </a:r>
            <a:r>
              <a:rPr lang="ru-RU" sz="1800" dirty="0" smtClean="0"/>
              <a:t> </a:t>
            </a:r>
            <a:r>
              <a:rPr lang="ru-RU" sz="1400" dirty="0" smtClean="0"/>
              <a:t>(Волосом). </a:t>
            </a:r>
            <a:endParaRPr lang="ru-RU" sz="1400" dirty="0"/>
          </a:p>
        </p:txBody>
      </p:sp>
      <p:sp>
        <p:nvSpPr>
          <p:cNvPr id="35842" name="Текст 5"/>
          <p:cNvSpPr>
            <a:spLocks noGrp="1"/>
          </p:cNvSpPr>
          <p:nvPr>
            <p:ph type="body" sz="half" idx="2"/>
          </p:nvPr>
        </p:nvSpPr>
        <p:spPr>
          <a:xfrm>
            <a:off x="0" y="260350"/>
            <a:ext cx="3286125" cy="5329238"/>
          </a:xfrm>
        </p:spPr>
        <p:txBody>
          <a:bodyPr/>
          <a:lstStyle/>
          <a:p>
            <a:r>
              <a:rPr lang="ru-RU" b="1" smtClean="0"/>
              <a:t>Велес — один из величайших богов древнего мира, сын Рода, брат Сварога. Его главным деянием стало то, что Велес привел сотворенный Родом и Сварогом мир в движение. Велес мог принимать любые обличья. Чаще всего его изображали мудрым стариком, защитником растений и животных. Тотемные звери Велеса медведь, волк, священная корова. Народы, живущие природно-родовым строем, зверей считали равными людям. Например, на Руси очень любят медведей и считают их братьями. А медведь это и есть Велес. </a:t>
            </a:r>
            <a:br>
              <a:rPr lang="ru-RU" b="1" smtClean="0"/>
            </a:br>
            <a:r>
              <a:rPr lang="ru-RU" b="1" smtClean="0"/>
              <a:t>Русичи многому учились у зверей, подражали им голосом, движениями, приемами нападения и обороны.</a:t>
            </a:r>
            <a:endParaRPr lang="ru-RU" smtClean="0"/>
          </a:p>
          <a:p>
            <a:r>
              <a:rPr lang="ru-RU" b="1" smtClean="0"/>
              <a:t>Велес – неисчерпаемый источник знаний, каждый зверь в его лесу уникален.</a:t>
            </a:r>
            <a:endParaRPr lang="ru-RU" smtClean="0"/>
          </a:p>
          <a:p>
            <a:r>
              <a:rPr lang="ru-RU" b="1" smtClean="0"/>
              <a:t>Хозяин Нави, властитель непознанного.</a:t>
            </a:r>
            <a:endParaRPr lang="ru-RU" smtClean="0"/>
          </a:p>
          <a:p>
            <a:r>
              <a:rPr lang="ru-RU" b="1" smtClean="0"/>
              <a:t>Господин Путей, покровитель путешественников.</a:t>
            </a:r>
            <a:endParaRPr lang="ru-RU" smtClean="0"/>
          </a:p>
        </p:txBody>
      </p:sp>
      <p:pic>
        <p:nvPicPr>
          <p:cNvPr id="35843" name="Содержимое 6" descr="http://pagan.ru/slowar/w/klimenko_veles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92500" y="1169988"/>
            <a:ext cx="5435600" cy="5688012"/>
          </a:xfrm>
        </p:spPr>
      </p:pic>
    </p:spTree>
  </p:cSld>
  <p:clrMapOvr>
    <a:masterClrMapping/>
  </p:clrMapOvr>
  <p:transition spd="slow">
    <p:wipe dir="r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859213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latin typeface="Constantia" pitchFamily="18" charset="0"/>
                <a:ea typeface="Constantia" pitchFamily="18" charset="0"/>
                <a:cs typeface="Times New Roman" pitchFamily="18" charset="0"/>
              </a:rPr>
              <a:t>	</a:t>
            </a:r>
            <a:endParaRPr lang="ru-RU">
              <a:ea typeface="Constantia" pitchFamily="18" charset="0"/>
              <a:cs typeface="Arial" charset="0"/>
            </a:endParaRPr>
          </a:p>
        </p:txBody>
      </p:sp>
      <p:sp>
        <p:nvSpPr>
          <p:cNvPr id="37890" name="Заголовок 5"/>
          <p:cNvSpPr>
            <a:spLocks noGrp="1"/>
          </p:cNvSpPr>
          <p:nvPr>
            <p:ph type="title"/>
          </p:nvPr>
        </p:nvSpPr>
        <p:spPr>
          <a:xfrm>
            <a:off x="179388" y="665163"/>
            <a:ext cx="8734425" cy="6192837"/>
          </a:xfrm>
        </p:spPr>
        <p:txBody>
          <a:bodyPr/>
          <a:lstStyle/>
          <a:p>
            <a:r>
              <a:rPr lang="ru-RU" sz="3200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   Когда охотник убивал птицу или зверя, его душа отправлялась на Ирий  </a:t>
            </a:r>
            <a:r>
              <a:rPr lang="ru-RU" sz="2800" i="1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(</a:t>
            </a:r>
            <a:r>
              <a:rPr lang="ru-RU" sz="2800" b="1" i="1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Славянский аналог «рая»,</a:t>
            </a:r>
            <a:r>
              <a:rPr lang="ru-RU" sz="2800" i="1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 остров блаженных назывался </a:t>
            </a:r>
            <a:r>
              <a:rPr lang="ru-RU" sz="2800" b="1" i="1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Ирий</a:t>
            </a:r>
            <a:r>
              <a:rPr lang="ru-RU" sz="2800" i="1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 или Вырий. Он лежал на юге, где зимуют птицы и живёт Весна. Там же жили прародители всех птиц и зверей.) </a:t>
            </a:r>
            <a:r>
              <a:rPr lang="ru-RU" sz="3200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и рассказывала «старшему», как с ним поступили. Именно поэтому нельзя было мучить зверя или птицу, следовало поблагодарить его за то, что он позволил взять своё мясо и шкуру. Иначе «старшие» не дадут ему родиться снова, и люди останутся без пропитания.     </a:t>
            </a:r>
            <a:r>
              <a:rPr lang="ru-RU" sz="3200" smtClean="0">
                <a:latin typeface="Arial" charset="0"/>
                <a:ea typeface="Constantia" pitchFamily="18" charset="0"/>
                <a:cs typeface="Arial" charset="0"/>
              </a:rPr>
              <a:t/>
            </a:r>
            <a:br>
              <a:rPr lang="ru-RU" sz="3200" smtClean="0">
                <a:latin typeface="Arial" charset="0"/>
                <a:ea typeface="Constantia" pitchFamily="18" charset="0"/>
                <a:cs typeface="Arial" charset="0"/>
              </a:rPr>
            </a:br>
            <a:endParaRPr lang="ru-RU" sz="3200" smtClean="0">
              <a:ea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913"/>
            <a:ext cx="3779838" cy="27352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Верхний ярус. Боги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 главной лицевой грани верхней части, обращённой на север, ко входу в капище, изображена богиня плодородия с турьим рогом изобилия в руке. Это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Макошь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Мокошь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) – «мать урожая». Покровительница женского начала, плодородия, брака, родов, домашнего очага, прядения. 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915" name="Текст 4"/>
          <p:cNvSpPr>
            <a:spLocks noGrp="1"/>
          </p:cNvSpPr>
          <p:nvPr>
            <p:ph type="body" sz="half" idx="2"/>
          </p:nvPr>
        </p:nvSpPr>
        <p:spPr>
          <a:xfrm>
            <a:off x="395288" y="1412875"/>
            <a:ext cx="3008312" cy="4713288"/>
          </a:xfrm>
        </p:spPr>
        <p:txBody>
          <a:bodyPr/>
          <a:lstStyle/>
          <a:p>
            <a:r>
              <a:rPr lang="ru-RU" smtClean="0"/>
              <a:t>  </a:t>
            </a:r>
          </a:p>
        </p:txBody>
      </p:sp>
      <p:pic>
        <p:nvPicPr>
          <p:cNvPr id="38916" name="Содержимое 7" descr="http://www.godsbay.ru/slavs/images/slav10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41313"/>
            <a:ext cx="4176713" cy="6256337"/>
          </a:xfrm>
        </p:spPr>
      </p:pic>
      <p:sp>
        <p:nvSpPr>
          <p:cNvPr id="38917" name="Прямоугольник 8"/>
          <p:cNvSpPr>
            <a:spLocks noChangeArrowheads="1"/>
          </p:cNvSpPr>
          <p:nvPr/>
        </p:nvSpPr>
        <p:spPr bwMode="auto">
          <a:xfrm>
            <a:off x="0" y="2852738"/>
            <a:ext cx="399573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Богиня всей Судьбы .</a:t>
            </a:r>
          </a:p>
          <a:p>
            <a:r>
              <a:rPr lang="ru-RU">
                <a:latin typeface="Century Gothic" pitchFamily="34" charset="0"/>
              </a:rPr>
              <a:t> Богиня магии и волшебства, жена Велеса и Хозяйка перекрестков мироздания между мирами.</a:t>
            </a:r>
            <a:br>
              <a:rPr lang="ru-RU">
                <a:latin typeface="Century Gothic" pitchFamily="34" charset="0"/>
              </a:rPr>
            </a:br>
            <a:r>
              <a:rPr lang="ru-RU">
                <a:latin typeface="Century Gothic" pitchFamily="34" charset="0"/>
              </a:rPr>
              <a:t> Защитница и покровительница хозяек.</a:t>
            </a:r>
            <a:br>
              <a:rPr lang="ru-RU">
                <a:latin typeface="Century Gothic" pitchFamily="34" charset="0"/>
              </a:rPr>
            </a:br>
            <a:r>
              <a:rPr lang="ru-RU">
                <a:latin typeface="Century Gothic" pitchFamily="34" charset="0"/>
              </a:rPr>
              <a:t> В нижней ипостаси является знаменитой Ягой, в этом случае можно говорить, что она мать ветров, что жизнь и смерть ей подвластны в равной мере. </a:t>
            </a:r>
            <a:br>
              <a:rPr lang="ru-RU">
                <a:latin typeface="Century Gothic" pitchFamily="34" charset="0"/>
              </a:rPr>
            </a:br>
            <a:r>
              <a:rPr lang="ru-RU">
                <a:latin typeface="Century Gothic" pitchFamily="34" charset="0"/>
              </a:rPr>
              <a:t> Хозяйка Живой Природы.</a:t>
            </a:r>
          </a:p>
        </p:txBody>
      </p:sp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По правую руку от </a:t>
            </a:r>
            <a:r>
              <a:rPr lang="ru-RU" dirty="0" err="1" smtClean="0"/>
              <a:t>Макоши</a:t>
            </a:r>
            <a:r>
              <a:rPr lang="ru-RU" dirty="0" smtClean="0"/>
              <a:t> изображена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Лада</a:t>
            </a:r>
            <a:r>
              <a:rPr lang="ru-RU" dirty="0" smtClean="0"/>
              <a:t> со свадебным кольцом в руке.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Лада — божество в славянской мифологии;  богиня весны, весенней пахоты и сева, покровительница брака и любви.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Факт существования Лады в верованиях славян оспаривается рядом учёных.</a:t>
            </a:r>
            <a:br>
              <a:rPr lang="ru-RU" sz="2400" dirty="0" smtClean="0"/>
            </a:br>
            <a:r>
              <a:rPr lang="ru-RU" sz="2400" dirty="0" smtClean="0"/>
              <a:t>Верным спутником Лады считается </a:t>
            </a:r>
            <a:r>
              <a:rPr lang="ru-RU" sz="2400" dirty="0" err="1" smtClean="0"/>
              <a:t>Ослад</a:t>
            </a:r>
            <a:r>
              <a:rPr lang="ru-RU" sz="2400" dirty="0" smtClean="0"/>
              <a:t> т.к. брак и любовь всегда находятся рядом с пирами и наслаждениями.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9940" name="Содержимое 4" descr="Славянская мифология. Боги (часть 2)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92575" y="341313"/>
            <a:ext cx="4076700" cy="5715000"/>
          </a:xfr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476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 левую руку от </a:t>
            </a:r>
            <a:r>
              <a:rPr lang="ru-RU" dirty="0" err="1" smtClean="0"/>
              <a:t>Макоши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accent3"/>
                </a:solidFill>
              </a:rPr>
              <a:t>Перун</a:t>
            </a:r>
            <a:r>
              <a:rPr lang="ru-RU" dirty="0" smtClean="0"/>
              <a:t> с конём и мечом.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6250"/>
            <a:ext cx="4932363" cy="61928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Славянским громовержцем был Перун – грозное божество. Он обитает на небе. Рассердившись, бог мечет на землю камни или каменные стрелы. Перуну из дней недели посвящали четверг, из животных – коня, из деревьев –дуб.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Перун, в славянской мифологии самый знаменитый из братьев </a:t>
            </a:r>
            <a:r>
              <a:rPr lang="ru-RU" sz="1600" dirty="0" err="1" smtClean="0"/>
              <a:t>Сварожичей</a:t>
            </a:r>
            <a:r>
              <a:rPr lang="ru-RU" sz="1600" dirty="0" smtClean="0"/>
              <a:t>. Он бог грозовых туч, грома и молнии. Очень выразительный портрет Громовержца дал Константин Бальмонт:</a:t>
            </a:r>
            <a:br>
              <a:rPr lang="ru-RU" sz="1600" dirty="0" smtClean="0"/>
            </a:br>
            <a:r>
              <a:rPr lang="ru-RU" sz="1600" i="1" dirty="0" smtClean="0"/>
              <a:t>У Перуна мысли быстры,</a:t>
            </a:r>
            <a:br>
              <a:rPr lang="ru-RU" sz="1600" i="1" dirty="0" smtClean="0"/>
            </a:br>
            <a:r>
              <a:rPr lang="ru-RU" sz="1600" i="1" dirty="0" smtClean="0"/>
              <a:t>Что захочет — так сейчас.</a:t>
            </a:r>
            <a:br>
              <a:rPr lang="ru-RU" sz="1600" i="1" dirty="0" smtClean="0"/>
            </a:br>
            <a:r>
              <a:rPr lang="ru-RU" sz="1600" i="1" dirty="0" smtClean="0"/>
              <a:t>Сыплет искры, мечет искры</a:t>
            </a:r>
            <a:br>
              <a:rPr lang="ru-RU" sz="1600" i="1" dirty="0" smtClean="0"/>
            </a:br>
            <a:r>
              <a:rPr lang="ru-RU" sz="1600" i="1" dirty="0" smtClean="0"/>
              <a:t>Из зрачков сверкнувших глаз</a:t>
            </a:r>
            <a:r>
              <a:rPr lang="ru-RU" sz="16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Люди верили, что он повелевает ветрами и бурями, сопровождающими грозу и несущихся со всех четырёх сторон света. Он – владыка дождевых туч и земных водных источников, в том числе и родников, которые пробиваются сквозь землю после удара молнии.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Облик и оружие у Перуна отождествлялись с природными явлениями: молния – его меч и стрелы, радуга – лук, туча – одежда, или борода, или кудри на голове, ветры и бури – дыхание, дождь – оплодотворяющее семя, рокот грома – голос. Люди верили, что сверкающие взоры Перуна посылают смерть и пожары. Согласно некоторым легендам, молнии Перуна были разные: лилово-синие, «мёртвые» - разили насмерть, золотые, «живые» - пробуждали земное плодородие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63" name="Содержимое 4" descr="Перун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476250"/>
            <a:ext cx="3906838" cy="5976938"/>
          </a:xfr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На задней грани – </a:t>
            </a:r>
            <a:r>
              <a:rPr lang="ru-RU" dirty="0" err="1" smtClean="0"/>
              <a:t>Дажьбог</a:t>
            </a:r>
            <a:r>
              <a:rPr lang="ru-RU" dirty="0" smtClean="0"/>
              <a:t> с солнечным знаком; лицо его смотрит, как и положено солнечному божеству на юг. </a:t>
            </a:r>
            <a:endParaRPr lang="ru-RU" dirty="0"/>
          </a:p>
        </p:txBody>
      </p:sp>
      <p:sp>
        <p:nvSpPr>
          <p:cNvPr id="41986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08050"/>
            <a:ext cx="3527425" cy="5545138"/>
          </a:xfrm>
        </p:spPr>
        <p:txBody>
          <a:bodyPr/>
          <a:lstStyle/>
          <a:p>
            <a:r>
              <a:rPr lang="ru-RU" sz="2000" smtClean="0"/>
              <a:t>Дневная освещённость мирового пространства приписывалась русскими людьми </a:t>
            </a:r>
            <a:r>
              <a:rPr lang="en-US" sz="2000" smtClean="0"/>
              <a:t>XII</a:t>
            </a:r>
            <a:r>
              <a:rPr lang="ru-RU" sz="2000" smtClean="0"/>
              <a:t> века не только солнцу, но и некоему особому безвещественному свету, который в более поздние времена именовался «белым светом». </a:t>
            </a:r>
            <a:r>
              <a:rPr lang="ru-RU" sz="2000" b="1" smtClean="0"/>
              <a:t>Божеством солнца, солнечного дня </a:t>
            </a:r>
            <a:r>
              <a:rPr lang="ru-RU" sz="2000" smtClean="0"/>
              <a:t>(может быть, и белого света») был </a:t>
            </a:r>
            <a:r>
              <a:rPr lang="ru-RU" sz="2000" b="1" smtClean="0"/>
              <a:t>Дажьбог</a:t>
            </a:r>
            <a:r>
              <a:rPr lang="ru-RU" sz="2000" smtClean="0"/>
              <a:t>, имя которого постепенно превратилось в «подателя благ».</a:t>
            </a:r>
          </a:p>
          <a:p>
            <a:endParaRPr lang="ru-RU" smtClean="0"/>
          </a:p>
        </p:txBody>
      </p:sp>
      <p:pic>
        <p:nvPicPr>
          <p:cNvPr id="41987" name="Содержимое 6" descr="http://godsbay.ru/slavs/images/slav04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692150"/>
            <a:ext cx="4287838" cy="5715000"/>
          </a:xfrm>
        </p:spPr>
      </p:pic>
    </p:spTree>
  </p:cSld>
  <p:clrMapOvr>
    <a:masterClrMapping/>
  </p:clrMapOvr>
  <p:transition spd="slow">
    <p:wipe dir="r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256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Вполне вероятно, что верховным божеством был </a:t>
            </a:r>
            <a:r>
              <a:rPr lang="ru-RU" dirty="0" smtClean="0">
                <a:solidFill>
                  <a:schemeClr val="accent6"/>
                </a:solidFill>
              </a:rPr>
              <a:t>Род – творец вселенной, </a:t>
            </a:r>
            <a:r>
              <a:rPr lang="ru-RU" dirty="0" smtClean="0"/>
              <a:t>всего видимого и невидимого мира; безличное божество, «отец и мать всех богов».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81300"/>
            <a:ext cx="3536950" cy="3489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/>
                </a:solidFill>
              </a:rPr>
              <a:t>Род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/>
              <a:t>– прародитель всего живого и сущего. Род породил всё, что мы видим вокруг. Он отделил мир видимый и явный – Явь – от мира невидимого, духовного.</a:t>
            </a:r>
            <a:endParaRPr lang="ru-RU" sz="2400" b="1" dirty="0"/>
          </a:p>
        </p:txBody>
      </p:sp>
      <p:pic>
        <p:nvPicPr>
          <p:cNvPr id="44035" name="Содержимое 4" descr="http://godsbay.ru/slavs/images/slav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88913"/>
            <a:ext cx="5329237" cy="64087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96975"/>
            <a:ext cx="2160587" cy="5661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2"/>
                </a:solidFill>
              </a:rPr>
              <a:t>БОГ</a:t>
            </a: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chemeClr val="accent2"/>
                </a:solidFill>
              </a:rPr>
              <a:t>СВАРОГ </a:t>
            </a:r>
            <a:r>
              <a:rPr lang="ru-RU" sz="1600" dirty="0" smtClean="0"/>
              <a:t> Верховный Небесный Бог, управляющий течением Жизни и всем мироустройством Вселенной в Явном Мире. </a:t>
            </a:r>
            <a:r>
              <a:rPr lang="ru-RU" sz="1600" dirty="0" err="1" smtClean="0"/>
              <a:t>Сварог</a:t>
            </a:r>
            <a:r>
              <a:rPr lang="ru-RU" sz="1600" dirty="0" smtClean="0"/>
              <a:t> считается богом огня, он дал людям клещи и научил их ковать железо. Великий Бог </a:t>
            </a:r>
            <a:r>
              <a:rPr lang="ru-RU" sz="1600" dirty="0" err="1" smtClean="0"/>
              <a:t>Сварог</a:t>
            </a:r>
            <a:r>
              <a:rPr lang="ru-RU" sz="1600" dirty="0" smtClean="0"/>
              <a:t> является Отцом для множества древних Светлых Богов и Богинь. Бог </a:t>
            </a:r>
            <a:r>
              <a:rPr lang="ru-RU" sz="1600" dirty="0" err="1" smtClean="0"/>
              <a:t>Сварог</a:t>
            </a:r>
            <a:r>
              <a:rPr lang="ru-RU" sz="1600" dirty="0" smtClean="0"/>
              <a:t>, как любящий Отец, заботится не только о своих небесных детях и внуках, но и о людях из всех Родов Великой Расы, которые являются потомками Древних </a:t>
            </a:r>
            <a:r>
              <a:rPr lang="ru-RU" sz="1600" dirty="0" err="1" smtClean="0"/>
              <a:t>Сварожичей</a:t>
            </a:r>
            <a:r>
              <a:rPr lang="ru-RU" sz="1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Содержимое 3" descr="БОГ СВАРОГ – Верховный Небесный Бог, управляющий течением Жизни и всем мироустройством Вселенной в Явном Мире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260350"/>
            <a:ext cx="6553200" cy="6299200"/>
          </a:xfrm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Духи. Славяне верили и поклонялись различным духам.Славяне верили, что в лесах живут косматые лешие, в озёрах и реках обитают опутанные тиной водяные и коварные русалки, а до-ма охраняют заботливые домовые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333375"/>
            <a:ext cx="2016125" cy="2808288"/>
          </a:xfrm>
        </p:spPr>
      </p:pic>
      <p:sp>
        <p:nvSpPr>
          <p:cNvPr id="46084" name="Текст 11"/>
          <p:cNvSpPr>
            <a:spLocks noGrp="1"/>
          </p:cNvSpPr>
          <p:nvPr>
            <p:ph type="body" sz="half" idx="2"/>
          </p:nvPr>
        </p:nvSpPr>
        <p:spPr>
          <a:xfrm>
            <a:off x="468313" y="260350"/>
            <a:ext cx="3008312" cy="6192838"/>
          </a:xfrm>
        </p:spPr>
        <p:txBody>
          <a:bodyPr/>
          <a:lstStyle/>
          <a:p>
            <a:r>
              <a:rPr lang="ru-RU" sz="2400" smtClean="0"/>
              <a:t>Весь земной мир, по представлениям славян, был населён духами, таинственными силами: в лесу – лешими, в озёрах и реках – коварными водяными и русалками, в болотах – страшными кикиморами, в избах – домовыми.</a:t>
            </a:r>
          </a:p>
        </p:txBody>
      </p:sp>
      <p:pic>
        <p:nvPicPr>
          <p:cNvPr id="6" name="Рисунок 5" descr="Духи. Славяне верили и поклонялись различным духам.Славяне верили, что в лесах живут косматые лешие, в озёрах и реках обитают опутанные тиной водяные и коварные русалки, а до-ма охраняют заботливые домовы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573463"/>
            <a:ext cx="2089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ухи. Славяне верили и поклонялись различным духам.Славяне верили, что в лесах живут косматые лешие, в озёрах и реках обитают опутанные тиной водяные и коварные русалки, а до-ма охраняют заботливые домовы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33375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ухи. Славяне верили и поклонялись различным духам.Славяне верили, что в лесах живут косматые лешие, в озёрах и реках обитают опутанные тиной водяные и коварные русалки, а до-ма охраняют заботливые домовы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500438"/>
            <a:ext cx="197643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92100" y="-6350"/>
            <a:ext cx="3262313" cy="1092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438" cy="46910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Леший – один из самых главных духов природы. Он единственный из всех представителей нечистой силы способен то вырастать вровень с самыми высокими деревьями, то становиться таким маленьким, что прячется под земляничным листом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7107" name="Содержимое 4" descr="Леший – один из самых главных духов природы. Он единственный из всех представителей нечистой силы способен то вырастать вровень с самыми высокими деревьями, то становиться таким маленьким, что прячется под земляничным листом.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88913"/>
            <a:ext cx="4176712" cy="6480175"/>
          </a:xfrm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76250"/>
            <a:ext cx="4475163" cy="61928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Устройство мира</a:t>
            </a:r>
            <a:r>
              <a:rPr lang="ru-RU" sz="2800" dirty="0" smtClean="0"/>
              <a:t> по представлениям древних славян мы знаем достаточно хорошо. Мир был устроен трёхчастно (как и во многих других культурах).В верхнем мире жили боги. В Среднем мире  -  люди и всё, что их окружает, это земля. В недрах земли, в нижнем мире, горит неугасимый огонь (пекло).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7652" name="Содержимое 7" descr="Збручский каменный идол. Мир небесных богов. Земной мир людей. Загробный мир подземных божеств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88913"/>
            <a:ext cx="3384550" cy="6669087"/>
          </a:xfrm>
        </p:spPr>
      </p:pic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0" y="-1338263"/>
            <a:ext cx="9144000" cy="26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Arial" charset="0"/>
                <a:hlinkClick r:id="rId3"/>
              </a:rPr>
              <a:t>  </a:t>
            </a:r>
            <a:r>
              <a:rPr lang="ru-RU" sz="13200">
                <a:cs typeface="Arial" charset="0"/>
              </a:rPr>
              <a:t> </a:t>
            </a:r>
            <a:r>
              <a:rPr lang="ru-RU">
                <a:cs typeface="Arial" charset="0"/>
              </a:rPr>
              <a:t>                     </a:t>
            </a:r>
            <a:br>
              <a:rPr lang="ru-RU">
                <a:cs typeface="Arial" charset="0"/>
              </a:rPr>
            </a:br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/>
                <a:solidFill>
                  <a:schemeClr val="accent3"/>
                </a:solidFill>
              </a:rPr>
              <a:t>РУСАЛКИ</a:t>
            </a:r>
            <a:endParaRPr lang="ru-RU" sz="2800" dirty="0">
              <a:ln/>
              <a:solidFill>
                <a:schemeClr val="accent3"/>
              </a:solidFill>
            </a:endParaRPr>
          </a:p>
        </p:txBody>
      </p:sp>
      <p:sp>
        <p:nvSpPr>
          <p:cNvPr id="48130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908050"/>
            <a:ext cx="3008313" cy="5195888"/>
          </a:xfrm>
        </p:spPr>
        <p:txBody>
          <a:bodyPr/>
          <a:lstStyle/>
          <a:p>
            <a:r>
              <a:rPr lang="ru-RU" sz="1800" smtClean="0"/>
              <a:t>Женские духи вод - водяницы, русалки выплывают на поверхность только под вечер, а днем спят. Они заманивают прекрасными песнями путников, а потом затаскивают их в омут. Большой праздник у русалок - Купала.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8131" name="Содержимое 4" descr="Женские духи вод - водяницы, русалки выплывают на поверхность только под вечер, а днем спят. Они заманивают прекрасными песнями путников, а потом затаскивают их в омут. Большой праздник у русалок - Купала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88913"/>
            <a:ext cx="4005262" cy="3671887"/>
          </a:xfrm>
        </p:spPr>
      </p:pic>
      <p:pic>
        <p:nvPicPr>
          <p:cNvPr id="48132" name="Рисунок 5" descr="Праздник Ивана Купал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59404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07963" y="182563"/>
            <a:ext cx="3200400" cy="712787"/>
          </a:xfrm>
        </p:spPr>
      </p:pic>
      <p:sp>
        <p:nvSpPr>
          <p:cNvPr id="4915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smtClean="0"/>
              <a:t>Водяной дедушка – хозяин вод. Водяные пасут на дне рек и озер стада своих коров сомов, карпов, лещей и прочей рыбы. Командует русалками, ундинами и прочими водными жителями. Вообще, он добрый, но иногда любит водяной побаловаться и затащить на дно какого-нибудь зазевавшегося человека, чтобы он его развлекал.</a:t>
            </a:r>
          </a:p>
          <a:p>
            <a:endParaRPr lang="ru-RU" smtClean="0"/>
          </a:p>
        </p:txBody>
      </p:sp>
      <p:pic>
        <p:nvPicPr>
          <p:cNvPr id="49155" name="Содержимое 4" descr="Водяной дедушка – хозяин вод. Водяные пасут на дне рек и озер стада своих коров сомов, карпов, лещей и прочей рыбы. Командует русалками, ундинами и прочими водными жителями. Вообще он добрый, но иногда любит водяной побаловаться и затащить на дно какого-нибудь зазевавшегося человека,чтобы он его развлекал.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8" y="260350"/>
            <a:ext cx="4681537" cy="6337300"/>
          </a:xfrm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3" y="268288"/>
            <a:ext cx="3140075" cy="792162"/>
          </a:xfrm>
        </p:spPr>
      </p:pic>
      <p:sp>
        <p:nvSpPr>
          <p:cNvPr id="5017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5538"/>
            <a:ext cx="3008313" cy="5000625"/>
          </a:xfrm>
        </p:spPr>
        <p:txBody>
          <a:bodyPr/>
          <a:lstStyle/>
          <a:p>
            <a:r>
              <a:rPr lang="ru-RU" sz="1600" smtClean="0"/>
              <a:t>Домовой - покровитель дома. Является в образе старика, лохматого человечка, кошки или другого малого зверя, но видеть его не дано. Он страж не только всего дома, но, главным образом, всех живущих в нём</a:t>
            </a:r>
          </a:p>
          <a:p>
            <a:endParaRPr lang="ru-RU" smtClean="0"/>
          </a:p>
        </p:txBody>
      </p:sp>
      <p:pic>
        <p:nvPicPr>
          <p:cNvPr id="50179" name="Содержимое 4" descr="Домовой - покровитель дома. Является в образе старика, лохматого человечка, кошки или другого малого зверя, но видеть его не дано. Он страж не только всего дома, но, главным образом, всех живущих в нем.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3789363"/>
            <a:ext cx="1905000" cy="2762250"/>
          </a:xfrm>
        </p:spPr>
      </p:pic>
      <p:pic>
        <p:nvPicPr>
          <p:cNvPr id="50180" name="Рисунок 5" descr="Духи. Славяне верили и поклонялись различным духам.Славяне верили, что в лесах живут косматые лешие, в озёрах и реках обитают опутанные тиной водяные и коварные русалки, а до-ма охраняют заботливые домовы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3375"/>
            <a:ext cx="40655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6356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БЕРЕГИНИ</a:t>
            </a:r>
            <a:endParaRPr lang="ru-RU" sz="2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20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150"/>
            <a:ext cx="3008313" cy="5434013"/>
          </a:xfrm>
        </p:spPr>
        <p:txBody>
          <a:bodyPr/>
          <a:lstStyle/>
          <a:p>
            <a:r>
              <a:rPr lang="ru-RU" sz="1800" smtClean="0"/>
              <a:t>Берегини живут по берегам рек, они оберегают людей от злых духов, предсказывают будущее, а также спасают маленьких детей, оставшихся без присмотра и упавших в воду. Берегини- бродницы часто указывали путникам, где расположен брод. Однако ныне нужно опасаться и этих добрых духов, ибо многие из них стали злыми лобастами, когда люди забыли о Русалиях и перестали следить за чистотой вод</a:t>
            </a:r>
          </a:p>
        </p:txBody>
      </p:sp>
      <p:pic>
        <p:nvPicPr>
          <p:cNvPr id="51203" name="Содержимое 4" descr="Берегини. Берегини живут по берегам рек, они оберегают людей от злых духов, предсказывают будущее, а также спасают маленьких детей, оставшихся без присмотра и упавших в воду. Берегини- бродницы часто указывали путникам, где расположен брод. Однако, ныне нужно опасаться и этих добрых духов, ибо многие из них стали злыми лобастами, когда люди забыли о Русалиях и перестали следить за чистотой вод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260350"/>
            <a:ext cx="4975225" cy="6264275"/>
          </a:xfrm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620713"/>
          </a:xfrm>
        </p:spPr>
        <p:txBody>
          <a:bodyPr/>
          <a:lstStyle/>
          <a:p>
            <a:r>
              <a:rPr lang="ru-RU" smtClean="0"/>
              <a:t>Таким  образом…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713"/>
            <a:ext cx="3008313" cy="5903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u="sng" dirty="0" smtClean="0">
                <a:solidFill>
                  <a:schemeClr val="accent6">
                    <a:lumMod val="50000"/>
                  </a:schemeClr>
                </a:solidFill>
              </a:rPr>
              <a:t>Боги и святилища.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Славяне были язычниками. Главным их богом считался Перун, бог грома и молний. Бог солнца именовался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Дажьбогом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бог ветра -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Стрибогом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бог огня -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Сварогом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Были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боги , которым, как думали славяне, подвластны дом и хозяйство человека. Например : Велес (Волос) был богом скота и скотоводства. На картинке изображено святилище, в котором славяне делают жертвоприношение ,чтобы задобрить богов. Это могли быть пища, домашняя птица, скот, в исключительных случаях даже люди.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2228" name="Содержимое 4" descr="Боги и святилища. Славяне были язычниками. Главным их богом считался Перун, бог грома и молний. Бог солнца именовался Дажбогом, бог ветра-Стрибогом, бог огня-Сварогом. Были боги , которым, как думали славяне,подвластны дом и хозяйство человека. Нап-ример : Велес (Волос) был богом скота и скотоводства.На картинке изображено святилище, в котором славяне делают жертвоприношение ,чтобы задобрить богов Это могли быть пища, домашняя птица, скот, в исключительных случаях даже люди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88913"/>
            <a:ext cx="4770438" cy="6408737"/>
          </a:xfrm>
        </p:spPr>
      </p:pic>
    </p:spTree>
  </p:cSld>
  <p:clrMapOvr>
    <a:masterClrMapping/>
  </p:clrMapOvr>
  <p:transition spd="slow">
    <p:wipe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5400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Вопросы и задания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Нарисуйте Мировое древо. Расположите на его ветвях известных вам славянских богов и духов.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85693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sng">
              <a:solidFill>
                <a:srgbClr val="002060"/>
              </a:solidFill>
              <a:latin typeface="Century Gothic" pitchFamily="34" charset="0"/>
              <a:hlinkClick r:id="rId2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2"/>
              </a:rPr>
              <a:t>                         </a:t>
            </a:r>
          </a:p>
          <a:p>
            <a:r>
              <a:rPr lang="ru-RU" b="1" u="sng">
                <a:latin typeface="Century Gothic" pitchFamily="34" charset="0"/>
                <a:hlinkClick r:id="rId2"/>
              </a:rPr>
              <a:t>ИСПОЛЬЗОВАННАЯ ЛИТЕРАТУРА</a:t>
            </a:r>
          </a:p>
          <a:p>
            <a:endParaRPr lang="ru-RU" u="sng">
              <a:solidFill>
                <a:srgbClr val="002060"/>
              </a:solidFill>
              <a:latin typeface="Century Gothic" pitchFamily="34" charset="0"/>
              <a:hlinkClick r:id="rId2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2"/>
              </a:rPr>
              <a:t>http://www.nhat-nam.ru/biblio/rusgods.html#aim2</a:t>
            </a:r>
            <a:endParaRPr lang="ru-RU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3"/>
              </a:rPr>
              <a:t>http://900igr.net/kartinki/istorija/Slavjane-drevnie/003-Vse-o-nas.html</a:t>
            </a:r>
            <a:endParaRPr lang="ru-RU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4"/>
              </a:rPr>
              <a:t>http://ru.wikipedia.org/wiki/%D0%92%D0%B8%D0%BA%D0%B8%D0%BF%D0%B5%D0%B4%D0%B8%D1%8F:%D0%94%D0%BE%D0%B1%D1%80%D0%BE_%D0%BF%D0%BE%D0%B6%D0%B0%D0%BB%D0%BE%D0%B2%D0%B0%D1%82%D1%8C_%D0%B2_%D0%92%D0%B8%D0%BA%D0%B8%D0%BF%D0%B5%D0%B4%D0%B8%D1%8E</a:t>
            </a:r>
            <a:endParaRPr lang="ru-RU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5"/>
              </a:rPr>
              <a:t>http://slovarfilologa.ru/</a:t>
            </a:r>
            <a:endParaRPr lang="ru-RU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3"/>
              </a:rPr>
              <a:t>http://900igr.net/kartinki/istorija/Slavjane-drevnie/003-Vse-o-nas.html</a:t>
            </a:r>
            <a:endParaRPr lang="ru-RU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2"/>
              </a:rPr>
              <a:t>http://www.nhat-nam.ru/biblio/rusgods.html#aim2</a:t>
            </a:r>
            <a:endParaRPr lang="ru-RU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u="sng">
                <a:solidFill>
                  <a:srgbClr val="002060"/>
                </a:solidFill>
                <a:latin typeface="Century Gothic" pitchFamily="34" charset="0"/>
                <a:hlinkClick r:id="rId6"/>
              </a:rPr>
              <a:t>http://godsbay.ru/</a:t>
            </a:r>
            <a:endParaRPr lang="ru-RU" u="sng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>
                <a:solidFill>
                  <a:srgbClr val="00B0F0"/>
                </a:solidFill>
                <a:latin typeface="Century Gothic" pitchFamily="34" charset="0"/>
                <a:hlinkClick r:id="rId7"/>
              </a:rPr>
              <a:t>http://rudocs.exdat.com/docs/index-169500.html</a:t>
            </a:r>
            <a:r>
              <a:rPr lang="en-US">
                <a:solidFill>
                  <a:srgbClr val="00B0F0"/>
                </a:solidFill>
                <a:latin typeface="Century Gothic" pitchFamily="34" charset="0"/>
              </a:rPr>
              <a:t>http://go.mail.ru/search_images?q=</a:t>
            </a:r>
            <a:r>
              <a:rPr lang="ru-RU">
                <a:solidFill>
                  <a:srgbClr val="00B0F0"/>
                </a:solidFill>
                <a:latin typeface="Century Gothic" pitchFamily="34" charset="0"/>
              </a:rPr>
              <a:t>славянская мифология. картинки#</a:t>
            </a:r>
            <a:r>
              <a:rPr lang="en-US">
                <a:solidFill>
                  <a:srgbClr val="00B0F0"/>
                </a:solidFill>
                <a:latin typeface="Century Gothic" pitchFamily="34" charset="0"/>
              </a:rPr>
              <a:t>w=816&amp;h=500&amp;s=353104&amp;pic=http%3A%2F%2Fwww.tunnel.ru%2Fi%2Fattachments%2</a:t>
            </a:r>
            <a:endParaRPr lang="ru-RU">
              <a:solidFill>
                <a:srgbClr val="00B0F0"/>
              </a:solidFill>
              <a:latin typeface="Century Gothic" pitchFamily="34" charset="0"/>
            </a:endParaRPr>
          </a:p>
          <a:p>
            <a:endParaRPr lang="ru-RU">
              <a:solidFill>
                <a:srgbClr val="00B0F0"/>
              </a:solidFill>
              <a:latin typeface="Century Gothic" pitchFamily="34" charset="0"/>
            </a:endParaRPr>
          </a:p>
          <a:p>
            <a:endParaRPr lang="ru-RU" u="sng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8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529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300" name="Picture 2" descr="C:\Users\галина\Desktop\ФОТО школа 184\творческие работы. неделя РЯ и ЛИТ\P125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2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632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4" name="Picture 2" descr="C:\Users\галина\Desktop\ФОТО школа 184\творческие работы. неделя РЯ и ЛИТ\P125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6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734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2" descr="C:\Users\галина\Desktop\ФОТО школа 184\творческие работы. неделя РЯ и ЛИТ\P125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2819400" cy="12954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28675" name="Содержимое 6" descr="Мировое Древо. Славяне считали, что на любое небо Можно попасть, забравшись по Мировому Древу, которое связывает между собой Нижний Мир, Землю и все девять небес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341438"/>
            <a:ext cx="5256213" cy="573246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8313" y="333375"/>
            <a:ext cx="3008312" cy="6335713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1900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Священное дерево – это не просто уменьшенная копия мироздания, но и его стержень, опора, без которого мир рухнет. В одной из старых рукописей есть диалог:</a:t>
            </a:r>
            <a:endParaRPr lang="ru-RU" sz="1900" smtClean="0">
              <a:latin typeface="Arial" charset="0"/>
              <a:ea typeface="Constantia" pitchFamily="18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  <a:ea typeface="Constantia" pitchFamily="18" charset="0"/>
                <a:cs typeface="Times New Roman" pitchFamily="18" charset="0"/>
              </a:rPr>
              <a:t>«Вопрос: Скажи </a:t>
            </a:r>
            <a:r>
              <a:rPr lang="ru-RU" sz="1900" i="1" smtClean="0">
                <a:latin typeface="Constantia" pitchFamily="18" charset="0"/>
              </a:rPr>
              <a:t>  мне</a:t>
            </a:r>
            <a:r>
              <a:rPr lang="ru-RU" sz="1900" i="1" smtClean="0">
                <a:latin typeface="Constantia" pitchFamily="18" charset="0"/>
                <a:ea typeface="Constantia" pitchFamily="18" charset="0"/>
                <a:cs typeface="Constantia" pitchFamily="18" charset="0"/>
              </a:rPr>
              <a:t>,        что </a:t>
            </a:r>
            <a:r>
              <a:rPr lang="ru-RU" sz="1900" i="1" smtClean="0">
                <a:latin typeface="Constantia" pitchFamily="18" charset="0"/>
              </a:rPr>
              <a:t>держит землю?</a:t>
            </a:r>
            <a:endParaRPr lang="ru-RU" sz="19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</a:rPr>
              <a:t>Ответ: Вода высока.</a:t>
            </a:r>
            <a:endParaRPr lang="ru-RU" sz="19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</a:rPr>
              <a:t>- Да что держит землю?</a:t>
            </a:r>
            <a:endParaRPr lang="ru-RU" sz="19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</a:rPr>
              <a:t>- Четыре золотых кита.</a:t>
            </a:r>
            <a:endParaRPr lang="ru-RU" sz="19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</a:rPr>
              <a:t>- Да что держит золотых китов? </a:t>
            </a:r>
            <a:endParaRPr lang="ru-RU" sz="19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</a:rPr>
              <a:t>- Река огненная.</a:t>
            </a:r>
            <a:endParaRPr lang="ru-RU" sz="19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</a:rPr>
              <a:t>- Да что держит тот огонь?</a:t>
            </a:r>
            <a:endParaRPr lang="ru-RU" sz="190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ct val="0"/>
              </a:spcBef>
            </a:pPr>
            <a:r>
              <a:rPr lang="ru-RU" sz="1900" i="1" smtClean="0">
                <a:latin typeface="Constantia" pitchFamily="18" charset="0"/>
              </a:rPr>
              <a:t>- Дуб железный, еже есть первопосажен от всегоже, корение на силе божьей стоит».</a:t>
            </a:r>
            <a:endParaRPr lang="ru-RU" sz="1900" smtClean="0">
              <a:latin typeface="Arial" charset="0"/>
              <a:cs typeface="Arial" charset="0"/>
            </a:endParaRPr>
          </a:p>
          <a:p>
            <a:endParaRPr lang="ru-RU" sz="1300" smtClean="0"/>
          </a:p>
        </p:txBody>
      </p:sp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4017963" y="74613"/>
            <a:ext cx="1108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>
                <a:latin typeface="Constantia" pitchFamily="18" charset="0"/>
                <a:ea typeface="Constantia" pitchFamily="18" charset="0"/>
                <a:cs typeface="Times New Roman" pitchFamily="18" charset="0"/>
              </a:rPr>
              <a:t>	</a:t>
            </a:r>
            <a:endParaRPr lang="ru-RU">
              <a:ea typeface="Constantia" pitchFamily="18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375" y="0"/>
            <a:ext cx="52578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Мировое Древо. </a:t>
            </a:r>
            <a:r>
              <a:rPr lang="ru-RU" dirty="0">
                <a:latin typeface="+mn-lt"/>
              </a:rPr>
              <a:t>Славяне считали, что на любое небо можно попасть, забравшись по Мировому Древу, которое связывает между собой Нижний Мир, Землю и все девять небес.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0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837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2" name="Picture 2" descr="C:\Users\галина\Desktop\ФОТО школа 184\творческие работы. неделя РЯ и ЛИТ\P125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939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6" name="Picture 2" descr="C:\Users\галина\Desktop\ФОТО школа 184\творческие работы. неделя РЯ и ЛИТ\P125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-271463"/>
            <a:ext cx="3008313" cy="71294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Землю окружает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Мировой океан</a:t>
            </a:r>
            <a:r>
              <a:rPr lang="ru-RU" sz="2400" dirty="0" smtClean="0"/>
              <a:t>, посреди которого покоится «пуп земли» - священный камень. Он лежит у корней священного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Мирового древа </a:t>
            </a:r>
            <a:r>
              <a:rPr lang="ru-RU" sz="2400" b="1" dirty="0" smtClean="0"/>
              <a:t>– </a:t>
            </a:r>
            <a:r>
              <a:rPr lang="ru-RU" sz="2400" dirty="0" smtClean="0"/>
              <a:t>дуба на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острове Буян</a:t>
            </a:r>
            <a:r>
              <a:rPr lang="ru-RU" sz="2400" dirty="0" smtClean="0"/>
              <a:t>, и это центр мироздания. Мировое древо древние славяне считали своеобразной осью, скрепляющей мир. В ветвях его живут Солнце, Месяц и звёзды, у корней – Змей. Мировым древом может быть берёза, явор, дуб, сосна, рябина, яблоня.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9699" name="Содержимое 8" descr="Буян - Остров Солнца (4 беседа с Волхвом Власием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88913"/>
            <a:ext cx="5688013" cy="63357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>
          <a:xfrm>
            <a:off x="611188" y="5732463"/>
            <a:ext cx="5486400" cy="7207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Буян - Остров Солнца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0722" name="Содержимое 6" descr="Буян - Остров Солнца (4 беседа с Волхвом Власием)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424862" cy="5400675"/>
          </a:xfrm>
        </p:spPr>
      </p:pic>
      <p:sp>
        <p:nvSpPr>
          <p:cNvPr id="30723" name="Текст 5"/>
          <p:cNvSpPr>
            <a:spLocks noGrp="1"/>
          </p:cNvSpPr>
          <p:nvPr>
            <p:ph type="body" sz="half" idx="2"/>
          </p:nvPr>
        </p:nvSpPr>
        <p:spPr>
          <a:xfrm>
            <a:off x="468313" y="6021388"/>
            <a:ext cx="8424862" cy="655637"/>
          </a:xfrm>
        </p:spPr>
        <p:txBody>
          <a:bodyPr/>
          <a:lstStyle/>
          <a:p>
            <a:r>
              <a:rPr lang="ru-RU" sz="1800" smtClean="0"/>
              <a:t>На острове Буяне сосредоточены все могучие грозовые силы, здесь же восседают и Дева Заря, и само Солнце</a:t>
            </a:r>
            <a:r>
              <a:rPr lang="ru-RU" sz="1600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11188" y="5157788"/>
            <a:ext cx="7993062" cy="5667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5229225"/>
            <a:ext cx="8207375" cy="1628775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 русском средневековом фольклоре — «всем камням отец». В заговорах и сказках — «</a:t>
            </a:r>
            <a:r>
              <a:rPr lang="ru-RU" sz="1600" dirty="0" err="1" smtClean="0"/>
              <a:t>бел-горюч</a:t>
            </a:r>
            <a:r>
              <a:rPr lang="ru-RU" sz="1600" dirty="0" smtClean="0"/>
              <a:t> камень». В центре мира посреди моря-океана, на острове Буяне стоит тот камень. Растет на нем мировое древо (или стоит трон мирового царствования). Из-под этого камня по миру растекаются целебные реки. Не просто так находился </a:t>
            </a:r>
            <a:r>
              <a:rPr lang="ru-RU" sz="1600" b="1" dirty="0" smtClean="0">
                <a:solidFill>
                  <a:srgbClr val="002060"/>
                </a:solidFill>
              </a:rPr>
              <a:t>горюч камень Алатырь </a:t>
            </a:r>
            <a:r>
              <a:rPr lang="ru-RU" sz="1600" dirty="0" smtClean="0"/>
              <a:t>в центре мироздания. У восточных славян было поклонение камням, деревьям, священным рощам.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1747" name="Рисунок 4" descr="http://allsymbols.ru/wp-content/uploads/2009/07/alatir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8785225" cy="50403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333375"/>
            <a:ext cx="3008313" cy="7794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i="1" dirty="0" smtClean="0"/>
              <a:t>    У  ЛУКОМОРЬЯ </a:t>
            </a:r>
            <a:br>
              <a:rPr lang="ru-RU" b="0" i="1" dirty="0" smtClean="0"/>
            </a:br>
            <a:r>
              <a:rPr lang="ru-RU" b="0" i="1" dirty="0" smtClean="0"/>
              <a:t>    ДУБ    ЗЕЛЁНЫЙ…</a:t>
            </a:r>
            <a:endParaRPr lang="ru-RU" b="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1341438"/>
            <a:ext cx="3008313" cy="504031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/>
              <a:t>Согласно народным волшебным сказкам северных русских губерний, границу между нашим миром и тридевятым царством, то есть миром потусторонним, отмечает именно дуб. А чёрный кот, или кот </a:t>
            </a:r>
            <a:r>
              <a:rPr lang="ru-RU" sz="8000" dirty="0" err="1" smtClean="0"/>
              <a:t>Баюн</a:t>
            </a:r>
            <a:r>
              <a:rPr lang="ru-RU" sz="8000" dirty="0" smtClean="0"/>
              <a:t>, поставлен у этой границы стражем. Его задача - не пускать в тридевятое царство всяких праздношатающихся, причём делает он это, убаюкивая любопытных сказками и песнями.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2772" name="Содержимое 6" descr="http://aif.by/media/k2/items/cache/541d51df4af8bdbf66872bbd714d0ba0_X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549275"/>
            <a:ext cx="5389563" cy="59039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3795" name="Текст 5"/>
          <p:cNvSpPr>
            <a:spLocks noGrp="1"/>
          </p:cNvSpPr>
          <p:nvPr>
            <p:ph type="body" sz="half" idx="2"/>
          </p:nvPr>
        </p:nvSpPr>
        <p:spPr>
          <a:xfrm>
            <a:off x="468313" y="404813"/>
            <a:ext cx="3887787" cy="6713537"/>
          </a:xfrm>
        </p:spPr>
        <p:txBody>
          <a:bodyPr/>
          <a:lstStyle/>
          <a:p>
            <a:r>
              <a:rPr lang="ru-RU" sz="1800" smtClean="0"/>
              <a:t> </a:t>
            </a:r>
          </a:p>
          <a:p>
            <a:r>
              <a:rPr lang="ru-RU" sz="2000" b="1" smtClean="0"/>
              <a:t>Збручский идол,</a:t>
            </a:r>
            <a:r>
              <a:rPr lang="ru-RU" sz="2000" smtClean="0"/>
              <a:t> который может подтвердит трёхчастное деление мира славян, </a:t>
            </a:r>
            <a:r>
              <a:rPr lang="ru-RU" sz="2000" b="1" smtClean="0"/>
              <a:t>- </a:t>
            </a:r>
            <a:r>
              <a:rPr lang="ru-RU" sz="2000" smtClean="0"/>
              <a:t>это четырёхгранный столб высотой 2 м 67 см, найденный ещё в 1848 году у села Гусятин в реке Збруч (приток Днестра). Столб разделён на </a:t>
            </a:r>
            <a:r>
              <a:rPr lang="ru-RU" sz="2000" b="1" smtClean="0"/>
              <a:t>три яруса</a:t>
            </a:r>
            <a:r>
              <a:rPr lang="ru-RU" sz="2000" smtClean="0"/>
              <a:t>, на каждом из которых высечены различные изображения. </a:t>
            </a:r>
            <a:r>
              <a:rPr lang="ru-RU" sz="2000" b="1" smtClean="0"/>
              <a:t>Нижний ярус </a:t>
            </a:r>
            <a:r>
              <a:rPr lang="ru-RU" sz="2000" smtClean="0"/>
              <a:t>изображает подземное божество с разных сторон, на </a:t>
            </a:r>
            <a:r>
              <a:rPr lang="ru-RU" sz="2000" b="1" smtClean="0"/>
              <a:t>среднем ярусе </a:t>
            </a:r>
            <a:r>
              <a:rPr lang="ru-RU" sz="2000" smtClean="0"/>
              <a:t>изображён мир людей, на </a:t>
            </a:r>
            <a:r>
              <a:rPr lang="ru-RU" sz="2000" b="1" smtClean="0"/>
              <a:t>верхнем </a:t>
            </a:r>
            <a:r>
              <a:rPr lang="ru-RU" sz="2000" smtClean="0"/>
              <a:t>– боги. </a:t>
            </a:r>
          </a:p>
        </p:txBody>
      </p:sp>
      <p:pic>
        <p:nvPicPr>
          <p:cNvPr id="33796" name="Содержимое 8" descr="http://big-archive.ru/history/history_of_russia_1/3/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0"/>
            <a:ext cx="4535487" cy="66690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133600"/>
            <a:ext cx="7772400" cy="1470025"/>
          </a:xfr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СЛАВЯНСКИЕ  БОГИ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549</TotalTime>
  <Words>1454</Words>
  <Application>Microsoft Office PowerPoint</Application>
  <PresentationFormat>Экран (4:3)</PresentationFormat>
  <Paragraphs>103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Century Gothic</vt:lpstr>
      <vt:lpstr>Arial</vt:lpstr>
      <vt:lpstr>Calibri</vt:lpstr>
      <vt:lpstr>Constantia</vt:lpstr>
      <vt:lpstr>Wingdings 2</vt:lpstr>
      <vt:lpstr>Times New Roman</vt:lpstr>
      <vt:lpstr>Тема Office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 </vt:lpstr>
      <vt:lpstr>Буян - Остров Солнца </vt:lpstr>
      <vt:lpstr>Слайд 6</vt:lpstr>
      <vt:lpstr>    У  ЛУКОМОРЬЯ      ДУБ    ЗЕЛЁНЫЙ…</vt:lpstr>
      <vt:lpstr> </vt:lpstr>
      <vt:lpstr>СЛАВЯНСКИЕ  БОГИ</vt:lpstr>
      <vt:lpstr>Нижнее изображение (подземная часть) показывает божество, держащее земную плоскость, и сопоставляет его с богом Велесом (Волосом). </vt:lpstr>
      <vt:lpstr>   Когда охотник убивал птицу или зверя, его душа отправлялась на Ирий  (Славянский аналог «рая», остров блаженных назывался Ирий или Вырий. Он лежал на юге, где зимуют птицы и живёт Весна. Там же жили прародители всех птиц и зверей.) и рассказывала «старшему», как с ним поступили. Именно поэтому нельзя было мучить зверя или птицу, следовало поблагодарить его за то, что он позволил взять своё мясо и шкуру. Иначе «старшие» не дадут ему родиться снова, и люди останутся без пропитания.      </vt:lpstr>
      <vt:lpstr>Верхний ярус. Боги На главной лицевой грани верхней части, обращённой на север, ко входу в капище, изображена богиня плодородия с турьим рогом изобилия в руке. Это Макошь (Мокошь) – «мать урожая». Покровительница женского начала, плодородия, брака, родов, домашнего очага, прядения.  </vt:lpstr>
      <vt:lpstr> По правую руку от Макоши изображена Лада со свадебным кольцом в руке. </vt:lpstr>
      <vt:lpstr>По левую руку от Макоши – Перун с конём и мечом. </vt:lpstr>
      <vt:lpstr> На задней грани – Дажьбог с солнечным знаком; лицо его смотрит, как и положено солнечному божеству на юг. </vt:lpstr>
      <vt:lpstr>Вполне вероятно, что верховным божеством был Род – творец вселенной, всего видимого и невидимого мира; безличное божество, «отец и мать всех богов».</vt:lpstr>
      <vt:lpstr>БОГ СВАРОГ  Верховный Небесный Бог, управляющий течением Жизни и всем мироустройством Вселенной в Явном Мире. Сварог считается богом огня, он дал людям клещи и научил их ковать железо. Великий Бог Сварог является Отцом для множества древних Светлых Богов и Богинь. Бог Сварог, как любящий Отец, заботится не только о своих небесных детях и внуках, но и о людях из всех Родов Великой Расы, которые являются потомками Древних Сварожичей.  </vt:lpstr>
      <vt:lpstr>Слайд 18</vt:lpstr>
      <vt:lpstr>Слайд 19</vt:lpstr>
      <vt:lpstr>Слайд 20</vt:lpstr>
      <vt:lpstr>Слайд 21</vt:lpstr>
      <vt:lpstr>Слайд 22</vt:lpstr>
      <vt:lpstr>Слайд 23</vt:lpstr>
      <vt:lpstr>Таким  образом…</vt:lpstr>
      <vt:lpstr>Вопросы и задания   Нарисуйте Мировое древо. Расположите на его ветвях известных вам славянских богов и духов.  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User</cp:lastModifiedBy>
  <cp:revision>93</cp:revision>
  <dcterms:created xsi:type="dcterms:W3CDTF">2012-05-21T07:56:02Z</dcterms:created>
  <dcterms:modified xsi:type="dcterms:W3CDTF">2013-01-13T18:21:28Z</dcterms:modified>
</cp:coreProperties>
</file>