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7" r:id="rId2"/>
    <p:sldId id="260" r:id="rId3"/>
    <p:sldId id="261" r:id="rId4"/>
    <p:sldId id="262" r:id="rId5"/>
    <p:sldId id="263" r:id="rId6"/>
    <p:sldId id="277" r:id="rId7"/>
    <p:sldId id="265" r:id="rId8"/>
    <p:sldId id="25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58" r:id="rId18"/>
    <p:sldId id="273" r:id="rId19"/>
    <p:sldId id="274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80" autoAdjust="0"/>
  </p:normalViewPr>
  <p:slideViewPr>
    <p:cSldViewPr>
      <p:cViewPr varScale="1">
        <p:scale>
          <a:sx n="64" d="100"/>
          <a:sy n="64" d="100"/>
        </p:scale>
        <p:origin x="-10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A20C-74B7-40CA-A2F1-379263807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726B-19E6-4F4A-AF17-9A16A78E3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846EB-D705-40DA-BD06-26A4FE480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5DB7-AC37-4377-B034-2D1CDCBA8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5A9-A759-4234-A433-869707F36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BB5D-7C10-4A64-871F-A56157A2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9944-B422-48C2-A666-D0713B4E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539E-ADF1-4757-8C3B-A515C30C2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71B3-4633-4FFB-85FC-D1BDEFD2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946B-60C4-49EC-9700-C2CECF6A9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5AE0-CB82-4A85-895B-3CDB9F158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8B6A7C8-2CF7-4027-96FA-90D1BDAF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Corrodi-Fabeln_und_Bilder_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otrube.ru/uploads/posts/2009-12/1261060367_10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rya.ru/articles/newyear.php" TargetMode="External"/><Relationship Id="rId2" Type="http://schemas.openxmlformats.org/officeDocument/2006/relationships/hyperlink" Target="http://ru.wikipedia.org/wiki/%D0%9D%D0%BE%D0%B2%D1%8B%D0%B9_%D0%B3%D0%BE%D0%B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esentday.info/wp-content/uploads/2009/10/yabloki_v_sent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купить подарок к новому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12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5508625" y="476250"/>
            <a:ext cx="363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i="1">
              <a:solidFill>
                <a:srgbClr val="990000"/>
              </a:solidFill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724525" y="692150"/>
            <a:ext cx="363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i="1">
              <a:solidFill>
                <a:srgbClr val="99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516688" y="188913"/>
            <a:ext cx="313213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rgbClr val="FF6600"/>
                </a:solidFill>
              </a:rPr>
              <a:t>История Нового</a:t>
            </a:r>
          </a:p>
          <a:p>
            <a:r>
              <a:rPr lang="ru-RU" sz="4800">
                <a:solidFill>
                  <a:srgbClr val="FF6600"/>
                </a:solidFill>
              </a:rPr>
              <a:t> года.</a:t>
            </a: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250825" y="6127750"/>
            <a:ext cx="3419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http://mospel.ru/index.php?option=com_content&amp;view=article&amp;id=435&amp;catid=66&amp;Itemid=493</a:t>
            </a:r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6372225" y="3141663"/>
            <a:ext cx="27717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Автор презентации-</a:t>
            </a:r>
            <a:br>
              <a:rPr lang="ru-RU" sz="2000"/>
            </a:br>
            <a:r>
              <a:rPr lang="ru-RU" sz="2000"/>
              <a:t>учитель физики ГБОУ СОШ №1161- Рябушкина Валентина Михайловна</a:t>
            </a:r>
            <a:endParaRPr lang="en-US" sz="2000"/>
          </a:p>
          <a:p>
            <a:r>
              <a:rPr lang="ru-RU" sz="2000"/>
              <a:t>(идентификатор №239367431)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404813"/>
            <a:ext cx="295275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1700 год</a:t>
            </a:r>
            <a:r>
              <a:rPr lang="ru-RU" sz="2000">
                <a:effectLst/>
              </a:rPr>
              <a:t> </a:t>
            </a:r>
            <a:r>
              <a:rPr lang="ru-RU" sz="2000">
                <a:solidFill>
                  <a:srgbClr val="FF6600"/>
                </a:solidFill>
                <a:effectLst/>
              </a:rPr>
              <a:t>начался службами во всех церквах «с испрашиванием благославления на Новый год».</a:t>
            </a:r>
            <a:r>
              <a:rPr lang="ru-RU" sz="200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Указания царя были выполнены со всей тщательностью,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а сам Петр, по сообщению австрийского резидента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О.-А. Плейера,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 «в этот вечер устроил очень красивый фейерверк</a:t>
            </a:r>
            <a:r>
              <a:rPr lang="en-US" sz="2000">
                <a:effectLst/>
              </a:rPr>
              <a:t>…</a:t>
            </a:r>
            <a:r>
              <a:rPr lang="ru-RU" sz="2000">
                <a:effectLst/>
              </a:rPr>
              <a:t>» 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395288" y="638175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http://luxholiday.ru/content/view/17/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-4656138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Picture 10" descr="ill_0635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568801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476250"/>
            <a:ext cx="3563937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В </a:t>
            </a:r>
            <a:r>
              <a:rPr lang="ru-RU" sz="2000" b="1">
                <a:solidFill>
                  <a:srgbClr val="FF6600"/>
                </a:solidFill>
                <a:effectLst/>
              </a:rPr>
              <a:t>1582 году папа Григорий XIII</a:t>
            </a:r>
            <a:r>
              <a:rPr lang="ru-RU" sz="2000">
                <a:solidFill>
                  <a:srgbClr val="FF6600"/>
                </a:solidFill>
                <a:effectLst/>
              </a:rPr>
              <a:t> </a:t>
            </a:r>
            <a:r>
              <a:rPr lang="ru-RU" sz="2000" b="1">
                <a:solidFill>
                  <a:srgbClr val="FF6600"/>
                </a:solidFill>
                <a:effectLst/>
              </a:rPr>
              <a:t>папа Григорий XIII</a:t>
            </a:r>
            <a:r>
              <a:rPr lang="ru-RU" sz="2000">
                <a:solidFill>
                  <a:srgbClr val="FF6600"/>
                </a:solidFill>
                <a:effectLst/>
              </a:rPr>
              <a:t> </a:t>
            </a:r>
            <a:r>
              <a:rPr lang="ru-RU" sz="2000">
                <a:effectLst/>
              </a:rPr>
              <a:t>ввел новую календарную систему, которая получила название григорианской или</a:t>
            </a:r>
            <a:r>
              <a:rPr lang="ru-RU" sz="2000">
                <a:solidFill>
                  <a:srgbClr val="FF6600"/>
                </a:solidFill>
                <a:effectLst/>
              </a:rPr>
              <a:t> </a:t>
            </a:r>
            <a:r>
              <a:rPr lang="ru-RU" sz="2000" b="1">
                <a:solidFill>
                  <a:srgbClr val="FF6600"/>
                </a:solidFill>
                <a:effectLst/>
              </a:rPr>
              <a:t>«новый стиль».</a:t>
            </a:r>
            <a:r>
              <a:rPr lang="ru-RU" sz="200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К 1782</a:t>
            </a:r>
            <a:r>
              <a:rPr lang="ru-RU" sz="2000"/>
              <a:t> </a:t>
            </a:r>
            <a:r>
              <a:rPr lang="ru-RU" sz="2000">
                <a:effectLst/>
              </a:rPr>
              <a:t>году почти все государства Европы перешли на новое летосчисление.</a:t>
            </a:r>
            <a:r>
              <a:rPr lang="ru-RU" sz="1600">
                <a:effectLst/>
              </a:rPr>
              <a:t> </a:t>
            </a:r>
          </a:p>
        </p:txBody>
      </p:sp>
      <p:pic>
        <p:nvPicPr>
          <p:cNvPr id="14340" name="Picture 4" descr="Gregory_XIII-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5545138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68313" y="6381750"/>
            <a:ext cx="628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http://www.pochemuka.ru/2010/11/pochemu-my-otmechaem-staryj-novyj-god/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 ВСЕЛЕНСКИЙ СОБО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4456113" cy="4941888"/>
          </a:xfrm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787900" y="0"/>
            <a:ext cx="417671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rgbClr val="FF6600"/>
                </a:solidFill>
              </a:rPr>
              <a:t>Православная церковь на Константинопольском соборе 1583</a:t>
            </a:r>
            <a:r>
              <a:rPr lang="ru-RU" sz="2400"/>
              <a:t> года </a:t>
            </a:r>
            <a:r>
              <a:rPr lang="ru-RU" sz="2400">
                <a:solidFill>
                  <a:srgbClr val="FF6600"/>
                </a:solidFill>
              </a:rPr>
              <a:t>признала неточность юлианского календаря, но на григорианский переходить отказалась</a:t>
            </a:r>
            <a:r>
              <a:rPr lang="ru-RU" sz="2400"/>
              <a:t>, поскольку по новому стилю христианская Пасха иногда совпадает с еврейской или наступает раньше нее, что запрещено «Апостольскими правилами».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rgbClr val="FF6600"/>
                </a:solidFill>
              </a:rPr>
              <a:t>Не перешла на григорианский стиль и Россия</a:t>
            </a:r>
            <a:r>
              <a:rPr lang="ru-RU" sz="2400"/>
              <a:t>, хотя с 1700 года она и встречала новый год 1 января, но все же на 11 суток позднее других европейских государств. 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6308725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http://www.zavet.ru/kalendar/pasxa/n7.htm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декрет рсфср от1918 г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3859213" cy="6237287"/>
          </a:xfrm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4356100" y="19050"/>
            <a:ext cx="47879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	</a:t>
            </a:r>
            <a:r>
              <a:rPr lang="ru-RU" sz="2000">
                <a:solidFill>
                  <a:srgbClr val="FF6600"/>
                </a:solidFill>
              </a:rPr>
              <a:t>В нашей стране календарную реформу провели </a:t>
            </a:r>
            <a:r>
              <a:rPr lang="ru-RU" sz="2000" b="1">
                <a:solidFill>
                  <a:srgbClr val="FF6600"/>
                </a:solidFill>
              </a:rPr>
              <a:t>большевики</a:t>
            </a:r>
            <a:r>
              <a:rPr lang="ru-RU" sz="2000" b="1"/>
              <a:t> </a:t>
            </a:r>
            <a:r>
              <a:rPr lang="ru-RU" sz="2000"/>
              <a:t>сразу после прихода к власти: 16 ноября 1917 года этот вопрос обсуждался в правительстве, а 24 января</a:t>
            </a:r>
            <a:r>
              <a:rPr lang="ru-RU" sz="2000" b="1">
                <a:solidFill>
                  <a:srgbClr val="FF6600"/>
                </a:solidFill>
              </a:rPr>
              <a:t> 1918 года</a:t>
            </a:r>
            <a:r>
              <a:rPr lang="ru-RU" sz="2000"/>
              <a:t> был принят декрет о введении в Российской Республике западноевропейского календаря:</a:t>
            </a:r>
            <a:br>
              <a:rPr lang="ru-RU" sz="2000"/>
            </a:br>
            <a:r>
              <a:rPr lang="ru-RU" sz="2000"/>
              <a:t>      «В целях установления в России одинакового почти со всеми культурными народами исчисления времени, Совет Народных Комиссаров постановляет ввести по истечении января месяца сего года в гражданский обиход новый календарь. В силу этого:</a:t>
            </a:r>
            <a:br>
              <a:rPr lang="ru-RU" sz="2000"/>
            </a:br>
            <a:r>
              <a:rPr lang="ru-RU" sz="2000"/>
              <a:t>      1. </a:t>
            </a:r>
            <a:r>
              <a:rPr lang="ru-RU" sz="2000">
                <a:solidFill>
                  <a:srgbClr val="FF6600"/>
                </a:solidFill>
              </a:rPr>
              <a:t>Первый день после </a:t>
            </a:r>
            <a:r>
              <a:rPr lang="ru-RU" sz="2000" b="1">
                <a:solidFill>
                  <a:srgbClr val="FF6600"/>
                </a:solidFill>
              </a:rPr>
              <a:t>31 января</a:t>
            </a:r>
            <a:r>
              <a:rPr lang="ru-RU" sz="2000">
                <a:solidFill>
                  <a:srgbClr val="FF6600"/>
                </a:solidFill>
              </a:rPr>
              <a:t> сего года считать </a:t>
            </a:r>
            <a:r>
              <a:rPr lang="ru-RU" sz="2000"/>
              <a:t>не 1-ым февраля, а</a:t>
            </a:r>
            <a:r>
              <a:rPr lang="ru-RU" sz="2000">
                <a:solidFill>
                  <a:srgbClr val="FF6600"/>
                </a:solidFill>
              </a:rPr>
              <a:t> </a:t>
            </a:r>
            <a:r>
              <a:rPr lang="ru-RU" sz="2000" b="1">
                <a:solidFill>
                  <a:srgbClr val="FF6600"/>
                </a:solidFill>
              </a:rPr>
              <a:t>14 февраля</a:t>
            </a:r>
            <a:r>
              <a:rPr lang="ru-RU" sz="2000"/>
              <a:t>, второй день – считать 15-м».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23850" y="6553200"/>
            <a:ext cx="882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http://timecoins.ru/historyross/118-istoriya-kalendarya-i-pochemu-my-prazdnuem-novyj-god-31-dekabrya.html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496300" cy="2160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/>
              <a:t>	</a:t>
            </a:r>
            <a:r>
              <a:rPr lang="ru-RU" sz="2000">
                <a:effectLst/>
              </a:rPr>
              <a:t>В результате советский Новый год предшествует православному Рождеству Христову, а </a:t>
            </a:r>
            <a:r>
              <a:rPr lang="ru-RU" sz="2000">
                <a:solidFill>
                  <a:srgbClr val="FF6600"/>
                </a:solidFill>
                <a:effectLst/>
              </a:rPr>
              <a:t>православные </a:t>
            </a:r>
            <a:r>
              <a:rPr lang="ru-RU" sz="2000">
                <a:effectLst/>
              </a:rPr>
              <a:t>по-прежнему </a:t>
            </a:r>
            <a:r>
              <a:rPr lang="ru-RU" sz="2000">
                <a:solidFill>
                  <a:srgbClr val="FF6600"/>
                </a:solidFill>
                <a:effectLst/>
              </a:rPr>
              <a:t>встречают Новый год по старому летосчислению, то есть 14 января, называя его «старым Новым годом».</a:t>
            </a:r>
            <a:br>
              <a:rPr lang="ru-RU" sz="2000">
                <a:solidFill>
                  <a:srgbClr val="FF6600"/>
                </a:solidFill>
                <a:effectLst/>
              </a:rPr>
            </a:br>
            <a:r>
              <a:rPr lang="ru-RU" sz="2000">
                <a:effectLst/>
              </a:rPr>
              <a:t>      </a:t>
            </a:r>
            <a:br>
              <a:rPr lang="ru-RU" sz="2000">
                <a:effectLst/>
              </a:rPr>
            </a:br>
            <a:endParaRPr lang="ru-RU" sz="2000">
              <a:effectLst/>
            </a:endParaRPr>
          </a:p>
        </p:txBody>
      </p:sp>
      <p:pic>
        <p:nvPicPr>
          <p:cNvPr id="17414" name="Picture 6" descr="413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6624637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http://www.google.ru/imglanding?q=%D1%81%D1%82%D0%B0%D1%80%D1%8B%D0%B9+%D0%BD%D0%BE%D0%B2%D1%8B%D0%B9+%D0%B3%D0%BE%D0%B4&amp;hl=ru&amp;newwindow=1&amp;gbv=2&amp;tbs=isch:1&amp;tbnid=dBBQoPynf9CmxM:&amp;imgrefurl=http://post.kards.qip.ru/compose/edit/305/413561/rasterjannyj_ded_moroz.htm&amp;imgurl=http://post.kards.qip.ru/images/postcard/79/4f/413561.jpg&amp;zoom=1&amp;w=425&amp;h=310&amp;iact=hc&amp;ei=ZZwVTcL3GdC38gOnobiEBw&amp;oei=ZZwVTcL3GdC38gOnobiEBw&amp;esq=1&amp;page=1&amp;tbnh=131&amp;tbnw=180&amp;start=0&amp;ndsp=15&amp;ved=1t:429,r:14,s:0&amp;biw=1020&amp;bih=592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260350"/>
            <a:ext cx="3240088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Рождество Христово в католическом и протестантском мире празднуется 25 декабря</a:t>
            </a:r>
            <a:r>
              <a:rPr lang="ru-RU" sz="2000">
                <a:effectLst/>
              </a:rPr>
              <a:t> по григорианскому календарю, тогда же, 25 декабря, оно празднуется и в православном мире, но по юлианскому календарю.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В XX и XXI веках это соответствует 7 января по новому стилю, а в XXII веке – 8 января.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</a:t>
            </a:r>
          </a:p>
        </p:txBody>
      </p:sp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250825" y="6340475"/>
            <a:ext cx="4897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http://img0.liveinternet.ru/images/attach/c/0//53/435/53435521_1262828829_1.jpg</a:t>
            </a:r>
          </a:p>
        </p:txBody>
      </p:sp>
      <p:pic>
        <p:nvPicPr>
          <p:cNvPr id="27651" name="Picture 8" descr="53435521_126282882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56657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97921587526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6192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6659563" y="5516563"/>
            <a:ext cx="2484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http://www.chitalnya.ru/commentary.php?id=7418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684213" y="0"/>
            <a:ext cx="7056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6600"/>
                </a:solidFill>
              </a:rPr>
              <a:t>Рождественская или новогодняя ёлка — </a:t>
            </a:r>
            <a:r>
              <a:rPr lang="ru-RU" sz="2000"/>
              <a:t>это форма отображения одного из древних символов человечества —Мирового дерева, Космической Оси, особенно распространённого у индоевропейских народов.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9b5866e39271532f722d6dc158b6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9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5148263" y="5805488"/>
            <a:ext cx="3995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http://img0.liveinternet.ru/images/attach/c/0/36/548/36548368_25.jpg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4140200" y="2570163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5219700" y="1128713"/>
            <a:ext cx="3673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/>
              <a:t>Уже </a:t>
            </a:r>
            <a:r>
              <a:rPr lang="ru-RU" sz="2400">
                <a:solidFill>
                  <a:srgbClr val="FF6600"/>
                </a:solidFill>
              </a:rPr>
              <a:t>в нашу эру в Европе на Рождество</a:t>
            </a:r>
            <a:r>
              <a:rPr lang="ru-RU" sz="2400"/>
              <a:t> стали украшать ель: яблоками, печеньем, зажжёнными свечами.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620713"/>
            <a:ext cx="3024187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 b="1">
                <a:solidFill>
                  <a:srgbClr val="FF6600"/>
                </a:solidFill>
                <a:effectLst/>
              </a:rPr>
              <a:t>Первую рождественскую елку установили</a:t>
            </a:r>
            <a:r>
              <a:rPr lang="ru-RU" sz="2000">
                <a:solidFill>
                  <a:srgbClr val="FF6600"/>
                </a:solidFill>
                <a:effectLst/>
              </a:rPr>
              <a:t> в Риге.</a:t>
            </a:r>
            <a:r>
              <a:rPr lang="ru-RU" sz="200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Датой рождения рождественской ёлки можно </a:t>
            </a:r>
            <a:r>
              <a:rPr lang="ru-RU" sz="2000" b="1">
                <a:solidFill>
                  <a:srgbClr val="FF6600"/>
                </a:solidFill>
                <a:effectLst/>
              </a:rPr>
              <a:t>считать 1510</a:t>
            </a:r>
            <a:r>
              <a:rPr lang="ru-RU" sz="2000">
                <a:effectLst/>
              </a:rPr>
              <a:t> год.</a:t>
            </a:r>
          </a:p>
        </p:txBody>
      </p:sp>
      <p:pic>
        <p:nvPicPr>
          <p:cNvPr id="19461" name="Picture 5" descr="200px-Corrodi-Fabeln_und_Bilder_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4737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magnify-clip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9463" y="415290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79388" y="6340475"/>
            <a:ext cx="896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http://ru.wikipedia.org/wiki/%D0%9D%D0%BE%D0%B2%D0%BE%D0%B3%D0%BE%D0%B4%D0%BD%D1%8F%D1%8F_%D1%91%D0%BB%D0%BA%D0%B0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867400" y="50133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476250"/>
            <a:ext cx="3851275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В Россию обычай отмечать Новый год привез</a:t>
            </a:r>
            <a:r>
              <a:rPr lang="ru-RU" sz="2000">
                <a:effectLst/>
              </a:rPr>
              <a:t> из Германии</a:t>
            </a:r>
            <a:r>
              <a:rPr lang="en-US" sz="2000">
                <a:effectLst/>
              </a:rPr>
              <a:t> </a:t>
            </a:r>
            <a:r>
              <a:rPr lang="ru-RU" sz="2000">
                <a:effectLst/>
              </a:rPr>
              <a:t>Петр </a:t>
            </a:r>
            <a:r>
              <a:rPr lang="en-US" sz="2000">
                <a:effectLst/>
              </a:rPr>
              <a:t>I</a:t>
            </a:r>
            <a:r>
              <a:rPr lang="ru-RU" sz="2000">
                <a:effectLst/>
              </a:rPr>
              <a:t>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первые в России новогодние праздники были устроены, согласно царскому указу,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effectLst/>
              </a:rPr>
              <a:t>	в</a:t>
            </a:r>
            <a:r>
              <a:rPr lang="en-US" sz="2000">
                <a:effectLst/>
              </a:rPr>
              <a:t>1700 </a:t>
            </a:r>
            <a:r>
              <a:rPr lang="ru-RU" sz="2000">
                <a:effectLst/>
              </a:rPr>
              <a:t>году. </a:t>
            </a:r>
          </a:p>
        </p:txBody>
      </p:sp>
      <p:pic>
        <p:nvPicPr>
          <p:cNvPr id="20485" name="Picture 5" descr="126106032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6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6340475"/>
            <a:ext cx="3132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http://www.liveinternet.ru/users/magpie1/post142660820/</a:t>
            </a:r>
          </a:p>
        </p:txBody>
      </p:sp>
      <p:pic>
        <p:nvPicPr>
          <p:cNvPr id="20488" name="Picture 8" descr="История Новогодней елки... (фото + текст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59138"/>
            <a:ext cx="5867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250825" y="4652963"/>
            <a:ext cx="31670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000"/>
              <a:t>Окончательно обычай празднования Рождества с рождественской ёлкой установился в середине </a:t>
            </a:r>
            <a:r>
              <a:rPr lang="en-US" sz="2000"/>
              <a:t>XIX </a:t>
            </a:r>
            <a:r>
              <a:rPr lang="ru-RU" sz="2000"/>
              <a:t>веке.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0"/>
            <a:ext cx="8243887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/>
              <a:t>	</a:t>
            </a:r>
            <a:r>
              <a:rPr lang="ru-RU" sz="2400" i="1"/>
              <a:t>1 </a:t>
            </a:r>
            <a:r>
              <a:rPr lang="ru-RU" sz="2000" i="1"/>
              <a:t>марта, 	25 марта и 	1 сентября</a:t>
            </a:r>
            <a:r>
              <a:rPr lang="ru-RU" sz="2000"/>
              <a:t>  -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/>
              <a:t>	являются днями </a:t>
            </a: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ru-RU" sz="2000" i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сотворения мира</a:t>
            </a:r>
            <a:r>
              <a:rPr lang="ru-RU" sz="20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ru-RU" sz="2000"/>
              <a:t> в соответствии с константинопольской (древнерусской), александрийской и антиохийской эрами. </a:t>
            </a:r>
          </a:p>
        </p:txBody>
      </p:sp>
      <p:pic>
        <p:nvPicPr>
          <p:cNvPr id="6152" name="Picture 8" descr="Сотворение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0575"/>
            <a:ext cx="5400675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7092950" y="5229225"/>
            <a:ext cx="2051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http://www.novoskop.ru/news/kazan-primet-sotvorenie-mira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2771" name="Picture 4" descr="пожелания на 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975350" y="6553200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http://www.sunhome.ru/image/111736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200"/>
          </a:p>
        </p:txBody>
      </p:sp>
      <p:pic>
        <p:nvPicPr>
          <p:cNvPr id="33794" name="Picture 5" descr="0f3b2e0911932e44ed98208716960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0" y="6542088"/>
            <a:ext cx="274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http://colnyshko.ru/?image=5539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6600"/>
                </a:solidFill>
                <a:effectLst/>
              </a:rPr>
              <a:t/>
            </a:r>
            <a:br>
              <a:rPr lang="en-US" sz="4800" smtClean="0">
                <a:solidFill>
                  <a:srgbClr val="FF6600"/>
                </a:solidFill>
                <a:effectLst/>
              </a:rPr>
            </a:br>
            <a:r>
              <a:rPr lang="ru-RU" sz="4800" smtClean="0">
                <a:solidFill>
                  <a:srgbClr val="FF6600"/>
                </a:solidFill>
                <a:effectLst/>
              </a:rPr>
              <a:t>Информация взята с сайтов:</a:t>
            </a:r>
            <a:br>
              <a:rPr lang="ru-RU" sz="4800" smtClean="0">
                <a:solidFill>
                  <a:srgbClr val="FF6600"/>
                </a:solidFill>
                <a:effectLst/>
              </a:rPr>
            </a:br>
            <a:endParaRPr lang="ru-RU" sz="4800" smtClean="0">
              <a:solidFill>
                <a:srgbClr val="FF6600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963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2800">
                <a:hlinkClick r:id="rId2"/>
              </a:rPr>
              <a:t>http://ru.wikipedia.org/wiki/%D0%9D%D0%BE%D0%B2%D1%8B%D0%B9_%D0%B3%D0%BE%D0%B4</a:t>
            </a:r>
            <a:endParaRPr lang="ru-RU" sz="2800"/>
          </a:p>
          <a:p>
            <a:pPr marL="609600" indent="-609600" eaLnBrk="1" hangingPunct="1">
              <a:defRPr/>
            </a:pPr>
            <a:r>
              <a:rPr lang="ru-RU" sz="2800">
                <a:hlinkClick r:id="rId3"/>
              </a:rPr>
              <a:t>http://www.istorya.ru/articles/newyear.php</a:t>
            </a:r>
            <a:endParaRPr lang="ru-RU" sz="2800"/>
          </a:p>
          <a:p>
            <a:pPr marL="609600" indent="-609600" eaLnBrk="1" hangingPunct="1">
              <a:defRPr/>
            </a:pPr>
            <a:r>
              <a:rPr lang="ru-RU" sz="2800">
                <a:hlinkClick r:id="rId3"/>
              </a:rPr>
              <a:t>http://www.istorya.ru/articles/newyear.php</a:t>
            </a:r>
            <a:endParaRPr lang="ru-RU" sz="2800"/>
          </a:p>
          <a:p>
            <a:pPr marL="609600" indent="-609600" eaLnBrk="1" hangingPunct="1"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676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4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5451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372225" y="1311275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. 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23850" y="5661025"/>
            <a:ext cx="5003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http://webplus.info/index.php?page=119&amp;viewCardsSection=148&amp;sendCardId=167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867400" y="692150"/>
            <a:ext cx="3024188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6600"/>
                </a:solidFill>
              </a:rPr>
              <a:t>В Древней Руси</a:t>
            </a:r>
            <a:r>
              <a:rPr lang="ru-RU" sz="2000"/>
              <a:t> год начинался в марте – в день появления новой луны в период весеннего равноденствия.</a:t>
            </a:r>
            <a:r>
              <a:rPr lang="ru-RU"/>
              <a:t>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000"/>
              <a:t>В XIII веке началом года стали считать </a:t>
            </a:r>
          </a:p>
          <a:p>
            <a:r>
              <a:rPr lang="ru-RU" sz="2000"/>
              <a:t>1 марта, но одновременно существовала и еще одна новогодняя дата – 1 сентября, которая пришла к нам вместе с религией из Византии.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765175"/>
            <a:ext cx="39243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	</a:t>
            </a:r>
            <a:r>
              <a:rPr lang="ru-RU" sz="2000"/>
              <a:t>В 312 году сам Константин I ввел счисление, согласно которому год начинался 23 сентября – датой рождения первого римского императора Октавиана Августа.</a:t>
            </a:r>
            <a:r>
              <a:rPr lang="ru-RU" sz="2400"/>
              <a:t> </a:t>
            </a:r>
          </a:p>
        </p:txBody>
      </p:sp>
      <p:pic>
        <p:nvPicPr>
          <p:cNvPr id="8196" name="Picture 4" descr="император авгу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1878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79388" y="6542088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http://artgreece.antikwariat.ru/artgreece01.php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260350"/>
            <a:ext cx="4643437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	</a:t>
            </a:r>
            <a:r>
              <a:rPr lang="ru-RU" sz="2000"/>
              <a:t>На территориях независимых русских княжеств новый год долгое время мог начинаться 1 марта и 1 сентября, пока в 1342 году московский митрополит Феогност, а затем и церковный собор 1492 года не узаконили начало года с 1 сентября.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	</a:t>
            </a:r>
            <a:r>
              <a:rPr lang="ru-RU" sz="2000"/>
              <a:t>Великий князь Московский и «всея Руси» Иван III утвердил постановление церковного собора, причем с 1 сентября стал начинаться не только церковный, но и гражданский год. </a:t>
            </a:r>
          </a:p>
        </p:txBody>
      </p:sp>
      <p:pic>
        <p:nvPicPr>
          <p:cNvPr id="9221" name="Picture 5" descr="ANd9GcR7-7pLWWNAnU76PB0dIP6AAq2z6xH9FXszEgNb8xsvpfFu-_on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5561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95288" y="6237288"/>
            <a:ext cx="388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http://www.hrono.ru/biograf/bio_i/ivan3vas.php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468313" y="6553200"/>
            <a:ext cx="384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http://ab.fanrus.com/SMI/Pridira/january/11/39/</a:t>
            </a:r>
          </a:p>
        </p:txBody>
      </p:sp>
      <p:pic>
        <p:nvPicPr>
          <p:cNvPr id="18434" name="Picture 8" descr="1232143358_g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2545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3817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1492 год от Рождества Христова</a:t>
            </a:r>
            <a:r>
              <a:rPr lang="ru-RU" sz="2000">
                <a:effectLst/>
              </a:rPr>
              <a:t> </a:t>
            </a:r>
            <a:r>
              <a:rPr lang="ru-RU" sz="2000">
                <a:solidFill>
                  <a:schemeClr val="tx1"/>
                </a:solidFill>
                <a:effectLst/>
              </a:rPr>
              <a:t>ожидали как «роковой» год – год «конца мира», поскольку еврейские, а затем и христианские толкователи Библии полагали, что мир будет существовать то ли 6000, то ли 7000 лет от его сотворения – эквивалентно числу дней творения или </a:t>
            </a:r>
            <a:br>
              <a:rPr lang="ru-RU" sz="2000">
                <a:solidFill>
                  <a:schemeClr val="tx1"/>
                </a:solidFill>
                <a:effectLst/>
              </a:rPr>
            </a:br>
            <a:r>
              <a:rPr lang="ru-RU" sz="2000">
                <a:solidFill>
                  <a:schemeClr val="tx1"/>
                </a:solidFill>
                <a:effectLst/>
              </a:rPr>
              <a:t>полной седмицы. </a:t>
            </a:r>
            <a:br>
              <a:rPr lang="ru-RU" sz="2000">
                <a:solidFill>
                  <a:schemeClr val="tx1"/>
                </a:solidFill>
                <a:effectLst/>
              </a:rPr>
            </a:br>
            <a:endParaRPr lang="ru-RU" sz="2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692150"/>
            <a:ext cx="3276600" cy="616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	Последний раз осенний Новый год был отпразднован в 1699 году и проведен был "весело и в пиршестве".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	 К ним подходил сам Царь, оделял их яблоками, называя "братом". </a:t>
            </a: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6237288"/>
            <a:ext cx="59769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00"/>
          </a:p>
        </p:txBody>
      </p:sp>
      <p:pic>
        <p:nvPicPr>
          <p:cNvPr id="19459" name="Picture 10" descr="yabloki_v_sent-540x508">
            <a:hlinkClick r:id="rId2" tooltip="Яблоки в сентябр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33375"/>
            <a:ext cx="567848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755650" y="6491288"/>
            <a:ext cx="4932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http://presentday.info/1013/yabloki_v_sent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ChangeArrowheads="1"/>
          </p:cNvSpPr>
          <p:nvPr/>
        </p:nvSpPr>
        <p:spPr bwMode="auto">
          <a:xfrm>
            <a:off x="4932363" y="620713"/>
            <a:ext cx="40338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Отменив летосчисление от дня сотворения мира, </a:t>
            </a:r>
            <a:r>
              <a:rPr lang="ru-RU" sz="2000">
                <a:solidFill>
                  <a:srgbClr val="FF6600"/>
                </a:solidFill>
              </a:rPr>
              <a:t>Петр </a:t>
            </a:r>
            <a:r>
              <a:rPr lang="en-US" sz="2000">
                <a:solidFill>
                  <a:srgbClr val="FF6600"/>
                </a:solidFill>
              </a:rPr>
              <a:t>I</a:t>
            </a:r>
            <a:r>
              <a:rPr lang="ru-RU" sz="2000"/>
              <a:t> </a:t>
            </a:r>
            <a:r>
              <a:rPr lang="ru-RU" sz="2400"/>
              <a:t>"лучшего ради согласия с народами европейскими в контрактах и трактатах" устанавливает отсчет времени по Рождеству Христову. А заодно, и все по той же причине, </a:t>
            </a:r>
            <a:r>
              <a:rPr lang="ru-RU" sz="2400">
                <a:solidFill>
                  <a:srgbClr val="FF6600"/>
                </a:solidFill>
              </a:rPr>
              <a:t>переносит празднование Нового года с сентября на январь.</a:t>
            </a:r>
            <a:r>
              <a:rPr lang="ru-RU" sz="2400"/>
              <a:t> </a:t>
            </a:r>
          </a:p>
        </p:txBody>
      </p:sp>
      <p:pic>
        <p:nvPicPr>
          <p:cNvPr id="20482" name="Picture 12" descr="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467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4756150" y="6359525"/>
            <a:ext cx="344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http://www.rucoin.ru/catalog/peter1-coins/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908050"/>
            <a:ext cx="3816350" cy="4897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/>
              <a:t>	</a:t>
            </a:r>
            <a:r>
              <a:rPr lang="ru-RU" sz="2000" b="1">
                <a:solidFill>
                  <a:srgbClr val="FF6600"/>
                </a:solidFill>
                <a:effectLst/>
              </a:rPr>
              <a:t>20 декабря 1699</a:t>
            </a:r>
            <a:r>
              <a:rPr lang="ru-RU" sz="2000">
                <a:solidFill>
                  <a:srgbClr val="FF6600"/>
                </a:solidFill>
                <a:effectLst/>
              </a:rPr>
              <a:t> года Петр I издал указ,</a:t>
            </a:r>
            <a:r>
              <a:rPr lang="ru-RU" sz="2000">
                <a:effectLst/>
              </a:rPr>
              <a:t> согласно которому, «по примеру всех христианских народов», предписывалось вести летосчисление не от сотворения мира, а от Рождества Христова. </a:t>
            </a:r>
            <a:endParaRPr lang="en-US" sz="200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effectLst/>
              </a:rPr>
              <a:t>	</a:t>
            </a:r>
            <a:r>
              <a:rPr lang="ru-RU" sz="2000">
                <a:solidFill>
                  <a:srgbClr val="FF6600"/>
                </a:solidFill>
                <a:effectLst/>
              </a:rPr>
              <a:t>В соответствии с этим после 31 декабря 7208 года наступало 1 января 1700 года от Рождества Христова.</a:t>
            </a:r>
            <a:r>
              <a:rPr 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256213" y="6165850"/>
            <a:ext cx="3887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http://rusbiography.ru/DocPage/?IdDocs=108http://mynewyear.in/archives/157</a:t>
            </a:r>
          </a:p>
        </p:txBody>
      </p:sp>
      <p:pic>
        <p:nvPicPr>
          <p:cNvPr id="21507" name="Picture 10" descr="petr_i_order_ukase_no1736_20_december_1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5354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287</TotalTime>
  <Words>755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Орбита</vt:lpstr>
      <vt:lpstr>Орбита</vt:lpstr>
      <vt:lpstr>Слайд 1</vt:lpstr>
      <vt:lpstr>Слайд 2</vt:lpstr>
      <vt:lpstr>Слайд 3</vt:lpstr>
      <vt:lpstr>Слайд 4</vt:lpstr>
      <vt:lpstr>Слайд 5</vt:lpstr>
      <vt:lpstr>  1492 год от Рождества Христова ожидали как «роковой» год – год «конца мира», поскольку еврейские, а затем и христианские толкователи Библии полагали, что мир будет существовать то ли 6000, то ли 7000 лет от его сотворения – эквивалентно числу дней творения или  полной седмицы.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Информация взята с сайтов: </vt:lpstr>
    </vt:vector>
  </TitlesOfParts>
  <Company>SUN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Рябушкина В.М.</dc:creator>
  <cp:lastModifiedBy>User</cp:lastModifiedBy>
  <cp:revision>56</cp:revision>
  <dcterms:created xsi:type="dcterms:W3CDTF">2010-12-25T06:36:06Z</dcterms:created>
  <dcterms:modified xsi:type="dcterms:W3CDTF">2013-01-13T16:31:14Z</dcterms:modified>
</cp:coreProperties>
</file>