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8" autoAdjust="0"/>
    <p:restoredTop sz="94676" autoAdjust="0"/>
  </p:normalViewPr>
  <p:slideViewPr>
    <p:cSldViewPr>
      <p:cViewPr varScale="1">
        <p:scale>
          <a:sx n="64" d="100"/>
          <a:sy n="64" d="100"/>
        </p:scale>
        <p:origin x="-102" y="-582"/>
      </p:cViewPr>
      <p:guideLst>
        <p:guide orient="horz" pos="2160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8FBAB28-A486-4539-915C-A26B86DD468A}" type="datetimeFigureOut">
              <a:rPr lang="en-US"/>
              <a:pPr>
                <a:defRPr/>
              </a:pPr>
              <a:t>1/13/2013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34F97DB-D01C-4C2E-BD98-1667E4D2A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B7A3A9-6178-49F3-9CF2-0C3B691C491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037602-B239-4752-9B96-341AA319424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lowing tech background 3d ,LO2.wmv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 rotWithShape="1">
          <a:blip r:embed="rId4"/>
          <a:srcRect l="25555" r="7778"/>
          <a:stretch/>
        </p:blipFill>
        <p:spPr>
          <a:xfrm>
            <a:off x="4495800" y="1368911"/>
            <a:ext cx="3888889" cy="3888889"/>
          </a:xfrm>
          <a:prstGeom prst="roundRect">
            <a:avLst>
              <a:gd name="adj" fmla="val 8644"/>
            </a:avLst>
          </a:prstGeom>
          <a:ln>
            <a:noFill/>
          </a:ln>
          <a:effectLst>
            <a:reflection blurRad="6350" stA="15000" endPos="50000" dist="635000" dir="5400000" sy="-100000" algn="bl" rotWithShape="0"/>
          </a:effectLst>
          <a:scene3d>
            <a:camera prst="perspectiveRelaxed" fov="6900000">
              <a:rot lat="23995" lon="3210004" rev="21299988"/>
            </a:camera>
            <a:lightRig rig="chilly" dir="t"/>
          </a:scene3d>
          <a:sp3d extrusionH="635000" prstMaterial="powder">
            <a:bevelT w="0" h="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325" y="762000"/>
            <a:ext cx="5111675" cy="2667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10000"/>
            <a:ext cx="5105400" cy="2133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56E12-34AE-420A-AA19-69D5C9705829}" type="datetimeFigureOut">
              <a:rPr lang="en-US"/>
              <a:pPr>
                <a:defRPr/>
              </a:pPr>
              <a:t>1/13/2013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6624A-B2DA-462F-99B2-B2275D657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403874"/>
            <a:ext cx="723900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7DDA1-65C3-418F-B8BF-A39FF7B8D5FF}" type="datetimeFigureOut">
              <a:rPr lang="en-US"/>
              <a:pPr>
                <a:defRPr/>
              </a:pPr>
              <a:t>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0B5A5-E032-42E9-87DC-9B7FF5C64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1371600"/>
            <a:ext cx="1828800" cy="49530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1600"/>
            <a:ext cx="57912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6CDC3-41EF-49D1-A908-770749A92FA3}" type="datetimeFigureOut">
              <a:rPr lang="en-US"/>
              <a:pPr>
                <a:defRPr/>
              </a:pPr>
              <a:t>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5FB00-752D-4E08-9C45-5F4B72949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6E30-B972-4F96-8397-3D5CDE15C982}" type="datetimeFigureOut">
              <a:rPr lang="en-US"/>
              <a:pPr>
                <a:defRPr/>
              </a:pPr>
              <a:t>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908B1-0885-4B27-8838-24AA69540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lowing tech background 3d ,LO2.wmv">
            <a:hlinkClick r:id="" action="ppaction://media"/>
          </p:cNvPr>
          <p:cNvPicPr>
            <a:picLocks noChangeAspect="1"/>
          </p:cNvPicPr>
          <p:nvPr userDrawn="1">
            <a:videoFile r:link="rId1"/>
          </p:nvPr>
        </p:nvPicPr>
        <p:blipFill rotWithShape="1">
          <a:blip r:embed="rId4"/>
          <a:srcRect l="25555" r="7778"/>
          <a:stretch/>
        </p:blipFill>
        <p:spPr>
          <a:xfrm>
            <a:off x="4495800" y="1368911"/>
            <a:ext cx="3888889" cy="3888889"/>
          </a:xfrm>
          <a:prstGeom prst="roundRect">
            <a:avLst>
              <a:gd name="adj" fmla="val 8644"/>
            </a:avLst>
          </a:prstGeom>
          <a:ln>
            <a:noFill/>
          </a:ln>
          <a:effectLst>
            <a:reflection blurRad="6350" stA="15000" endPos="50000" dist="635000" dir="5400000" sy="-100000" algn="bl" rotWithShape="0"/>
          </a:effectLst>
          <a:scene3d>
            <a:camera prst="perspectiveRelaxed" fov="6900000">
              <a:rot lat="23995" lon="3210004" rev="21299988"/>
            </a:camera>
            <a:lightRig rig="chilly" dir="t"/>
          </a:scene3d>
          <a:sp3d extrusionH="635000" prstMaterial="powder">
            <a:bevelT w="0" h="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929187"/>
            <a:ext cx="5105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733800"/>
            <a:ext cx="5105400" cy="11953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1262E-DB4D-4238-9647-713B9C487ED1}" type="datetimeFigureOut">
              <a:rPr lang="en-US"/>
              <a:pPr>
                <a:defRPr/>
              </a:pPr>
              <a:t>1/13/2013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4D1D2-EDF6-4FED-B85E-F9F022E52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02FEF-751C-42D0-BE58-114294DD2E85}" type="datetimeFigureOut">
              <a:rPr lang="en-US"/>
              <a:pPr>
                <a:defRPr/>
              </a:pPr>
              <a:t>1/13/2013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53CC3-24D4-4A21-8AE8-7E58F4652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3355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373312"/>
            <a:ext cx="4268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C6024-7F8B-45C9-A27A-00C5FDDAE6FE}" type="datetimeFigureOut">
              <a:rPr lang="en-US"/>
              <a:pPr>
                <a:defRPr/>
              </a:pPr>
              <a:t>1/13/2013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035D4-65BB-43AF-9235-8DEE3FC1B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FA852-FC6B-4141-A80A-548750A028AA}" type="datetimeFigureOut">
              <a:rPr lang="en-US"/>
              <a:pPr>
                <a:defRPr/>
              </a:pPr>
              <a:t>1/13/2013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18685-9863-45F7-A7F2-8C6CE26AA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8B8B5-A83D-4E11-B6CE-7AD7DD103D89}" type="datetimeFigureOut">
              <a:rPr lang="en-US"/>
              <a:pPr>
                <a:defRPr/>
              </a:pPr>
              <a:t>1/13/2013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950E3-7E9E-4D3A-8BA9-3DA33AD4E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6958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3968750" cy="4909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371600"/>
            <a:ext cx="3236913" cy="49136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19C47-F6FE-485A-AF25-7771ABB179C3}" type="datetimeFigureOut">
              <a:rPr lang="en-US"/>
              <a:pPr>
                <a:defRPr/>
              </a:pPr>
              <a:t>1/13/2013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5DC36-5BA8-4C10-8414-1EB5C7428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20364-53DF-44B6-ACDB-5455C184980F}" type="datetimeFigureOut">
              <a:rPr lang="en-US"/>
              <a:pPr>
                <a:defRPr/>
              </a:pPr>
              <a:t>1/13/2013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C742C-2306-4DCF-8F29-4DF92B6A0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ideo" Target="NULL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40335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31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AF1654-375E-42DC-9CEE-BA8104390058}" type="datetimeFigureOut">
              <a:rPr lang="en-US"/>
              <a:pPr>
                <a:defRPr/>
              </a:pPr>
              <a:t>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38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39508F-6B51-48BF-9381-FDC2CB779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Shape">
            <a:hlinkClick r:id="" action="ppaction://media"/>
          </p:cNvPr>
          <p:cNvPicPr>
            <a:picLocks noRot="1" noChangeAspect="1" noChangeArrowheads="1"/>
          </p:cNvPicPr>
          <p:nvPr>
            <a:videoFile r:link="rId13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7564438" y="0"/>
            <a:ext cx="1366837" cy="20113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zunal.com/webquest.php?w=170218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zunal.com/webquest.php?w=170218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zunal.com/webquest.php?w=170218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zunal.com/webquest.php?w=170218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zunal.com/webquest.php?w=170218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250" y="762000"/>
            <a:ext cx="5111750" cy="2667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900" dirty="0" err="1" smtClean="0"/>
              <a:t>W</a:t>
            </a:r>
            <a:r>
              <a:rPr lang="ru-RU" sz="4900" dirty="0" err="1" smtClean="0"/>
              <a:t>ebquest</a:t>
            </a:r>
            <a:r>
              <a:rPr lang="ru-RU" sz="4900" dirty="0" smtClean="0"/>
              <a:t> </a:t>
            </a:r>
            <a:r>
              <a:rPr lang="ru-RU" dirty="0"/>
              <a:t>- </a:t>
            </a:r>
            <a:r>
              <a:rPr lang="ru-RU" dirty="0" smtClean="0"/>
              <a:t>помощник  </a:t>
            </a:r>
            <a:r>
              <a:rPr lang="ru-RU" dirty="0"/>
              <a:t>в</a:t>
            </a:r>
            <a:r>
              <a:rPr lang="ru-RU" dirty="0" smtClean="0"/>
              <a:t> создании проекта «Гид по Черноголовке»</a:t>
            </a:r>
            <a:endParaRPr lang="ru-RU" dirty="0"/>
          </a:p>
        </p:txBody>
      </p:sp>
      <p:pic>
        <p:nvPicPr>
          <p:cNvPr id="3" name="Subtitle 2"/>
          <p:cNvPicPr>
            <a:picLocks noGrp="1" noChangeArrowheads="1"/>
          </p:cNvPicPr>
          <p:nvPr>
            <p:ph type="subTitle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6213" y="3730625"/>
            <a:ext cx="5207000" cy="2219325"/>
          </a:xfr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78838" y="6103938"/>
            <a:ext cx="665162" cy="754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/>
              <a:t>В </a:t>
            </a:r>
            <a:r>
              <a:rPr lang="ru-RU" dirty="0" smtClean="0"/>
              <a:t>разделе </a:t>
            </a:r>
            <a:r>
              <a:rPr lang="en-US" dirty="0"/>
              <a:t>Evaluation</a:t>
            </a:r>
            <a:endParaRPr lang="ru-RU" dirty="0"/>
          </a:p>
        </p:txBody>
      </p:sp>
      <p:sp>
        <p:nvSpPr>
          <p:cNvPr id="25602" name="Объект 2"/>
          <p:cNvSpPr>
            <a:spLocks noGrp="1"/>
          </p:cNvSpPr>
          <p:nvPr>
            <p:ph sz="half" idx="1"/>
          </p:nvPr>
        </p:nvSpPr>
        <p:spPr>
          <a:xfrm>
            <a:off x="395288" y="1341438"/>
            <a:ext cx="8520112" cy="1814512"/>
          </a:xfrm>
        </p:spPr>
        <p:txBody>
          <a:bodyPr/>
          <a:lstStyle/>
          <a:p>
            <a:r>
              <a:rPr lang="ru-RU" b="1" smtClean="0"/>
              <a:t>Шаг 7</a:t>
            </a:r>
          </a:p>
          <a:p>
            <a:r>
              <a:rPr lang="ru-RU" smtClean="0"/>
              <a:t>Ознакомьтесь с таблицей оценивания Вашей деятельности на разных этапах выполнения работы.</a:t>
            </a:r>
          </a:p>
        </p:txBody>
      </p:sp>
      <p:pic>
        <p:nvPicPr>
          <p:cNvPr id="25603" name="Picture 3" descr="C:\Users\samsung\Pictures\2012-11-28 19 44 46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2816225"/>
            <a:ext cx="6696075" cy="3767138"/>
          </a:xfrm>
        </p:spPr>
      </p:pic>
      <p:sp>
        <p:nvSpPr>
          <p:cNvPr id="6" name="Стрелка вправо 5"/>
          <p:cNvSpPr/>
          <p:nvPr/>
        </p:nvSpPr>
        <p:spPr>
          <a:xfrm>
            <a:off x="1073150" y="3762375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84663" y="3105150"/>
            <a:ext cx="3024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Таблица оценивания</a:t>
            </a: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651750" y="6165850"/>
            <a:ext cx="736600" cy="7048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88350" y="6165850"/>
            <a:ext cx="755650" cy="6921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3644900"/>
            <a:ext cx="5105400" cy="13620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2 часть</a:t>
            </a:r>
            <a:endParaRPr lang="ru-RU" dirty="0"/>
          </a:p>
        </p:txBody>
      </p:sp>
      <p:sp>
        <p:nvSpPr>
          <p:cNvPr id="26626" name="Текст 2"/>
          <p:cNvSpPr>
            <a:spLocks noGrp="1"/>
          </p:cNvSpPr>
          <p:nvPr>
            <p:ph type="body" idx="1"/>
          </p:nvPr>
        </p:nvSpPr>
        <p:spPr>
          <a:xfrm>
            <a:off x="250825" y="4868863"/>
            <a:ext cx="5105400" cy="1195387"/>
          </a:xfrm>
        </p:spPr>
        <p:txBody>
          <a:bodyPr/>
          <a:lstStyle/>
          <a:p>
            <a:pPr marL="457200" indent="-457200" algn="ctr">
              <a:buFont typeface="Arial" charset="0"/>
              <a:buChar char="•"/>
            </a:pPr>
            <a:r>
              <a:rPr lang="ru-RU" sz="3200" b="1" smtClean="0">
                <a:solidFill>
                  <a:schemeClr val="tx1"/>
                </a:solidFill>
              </a:rPr>
              <a:t>Реализация проекта «Гид по Черноголовке»</a:t>
            </a: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0488" y="6165850"/>
            <a:ext cx="750887" cy="6921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59788" y="6154738"/>
            <a:ext cx="684212" cy="7032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Основные этапы проекта:</a:t>
            </a:r>
            <a:endParaRPr lang="ru-RU" dirty="0"/>
          </a:p>
        </p:txBody>
      </p:sp>
      <p:sp>
        <p:nvSpPr>
          <p:cNvPr id="27650" name="Текст 4"/>
          <p:cNvSpPr>
            <a:spLocks noGrp="1"/>
          </p:cNvSpPr>
          <p:nvPr>
            <p:ph type="body" sz="quarter" idx="3"/>
          </p:nvPr>
        </p:nvSpPr>
        <p:spPr>
          <a:xfrm>
            <a:off x="1187450" y="836613"/>
            <a:ext cx="6553200" cy="5184775"/>
          </a:xfrm>
        </p:spPr>
        <p:txBody>
          <a:bodyPr/>
          <a:lstStyle/>
          <a:p>
            <a:pPr marL="457200" indent="-457200">
              <a:buFont typeface="Calibri" pitchFamily="34" charset="0"/>
              <a:buAutoNum type="arabicPeriod"/>
            </a:pPr>
            <a:r>
              <a:rPr lang="ru-RU" sz="2800" smtClean="0"/>
              <a:t>Этап создания собственных  фото.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ru-RU" sz="2800" smtClean="0"/>
              <a:t>Исследовательский этап. Подборка информации.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ru-RU" sz="2800" smtClean="0"/>
              <a:t>Этап создания презентаций на основе подобранной информации. Защита презентаций.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ru-RU" sz="2800" smtClean="0"/>
              <a:t>Реализация «Гида по Черноголовке» в «бумажном» виде. Создание альбома – путеводителя.</a:t>
            </a:r>
          </a:p>
          <a:p>
            <a:pPr marL="457200" indent="-457200">
              <a:buFont typeface="Calibri" pitchFamily="34" charset="0"/>
              <a:buAutoNum type="arabicPeriod"/>
            </a:pPr>
            <a:endParaRPr lang="ru-RU" smtClean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526338" y="6078538"/>
            <a:ext cx="830262" cy="77946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55013" y="6078538"/>
            <a:ext cx="788987" cy="7794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3236912" cy="11620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1 </a:t>
            </a:r>
            <a:r>
              <a:rPr lang="ru-RU" sz="2800" dirty="0"/>
              <a:t>э</a:t>
            </a:r>
            <a:r>
              <a:rPr lang="ru-RU" sz="2800" dirty="0" smtClean="0"/>
              <a:t>тап - создание </a:t>
            </a:r>
            <a:r>
              <a:rPr lang="ru-RU" sz="2800" dirty="0"/>
              <a:t>собственных  фото.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341438"/>
            <a:ext cx="3968750" cy="49085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Вы- фотографы!      </a:t>
            </a:r>
            <a:r>
              <a:rPr lang="ru-RU" sz="1800" dirty="0" smtClean="0"/>
              <a:t>(Вам выдается именной бейдж «Фотограф»)</a:t>
            </a:r>
            <a:r>
              <a:rPr lang="ru-RU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Вам нужно выбрать объект для фотосессии</a:t>
            </a:r>
            <a:r>
              <a:rPr lang="ru-RU" sz="1800" dirty="0" smtClean="0"/>
              <a:t>.</a:t>
            </a:r>
            <a:r>
              <a:rPr lang="en-US" sz="1800" dirty="0" smtClean="0"/>
              <a:t>  </a:t>
            </a:r>
            <a:r>
              <a:rPr lang="ru-RU" sz="1800" dirty="0" smtClean="0"/>
              <a:t>(см. раздел </a:t>
            </a:r>
            <a:r>
              <a:rPr lang="en-US" sz="1800" dirty="0" smtClean="0"/>
              <a:t>Process </a:t>
            </a:r>
            <a:r>
              <a:rPr lang="ru-RU" sz="1800" dirty="0" smtClean="0"/>
              <a:t>в веб-</a:t>
            </a:r>
            <a:r>
              <a:rPr lang="ru-RU" sz="1800" dirty="0" err="1" smtClean="0"/>
              <a:t>квесте</a:t>
            </a:r>
            <a:r>
              <a:rPr lang="ru-RU" sz="1800" dirty="0" smtClean="0"/>
              <a:t> </a:t>
            </a: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zunal.com/webquest.php?w=170218</a:t>
            </a:r>
            <a:r>
              <a:rPr lang="en-US" sz="1800" dirty="0" smtClean="0"/>
              <a:t>  )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</a:t>
            </a:r>
            <a:r>
              <a:rPr lang="ru-RU" dirty="0" smtClean="0"/>
              <a:t>делайте 10 фото выбранного Вами объекта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/>
          </a:p>
        </p:txBody>
      </p:sp>
      <p:sp>
        <p:nvSpPr>
          <p:cNvPr id="28675" name="Текст 3"/>
          <p:cNvSpPr>
            <a:spLocks noGrp="1"/>
          </p:cNvSpPr>
          <p:nvPr>
            <p:ph type="body" sz="half" idx="2"/>
          </p:nvPr>
        </p:nvSpPr>
        <p:spPr>
          <a:xfrm>
            <a:off x="4859338" y="3573463"/>
            <a:ext cx="3236912" cy="4913312"/>
          </a:xfrm>
        </p:spPr>
        <p:txBody>
          <a:bodyPr/>
          <a:lstStyle/>
          <a:p>
            <a:r>
              <a:rPr lang="ru-RU" sz="2000" smtClean="0"/>
              <a:t>Задание выполнено? Вы получаете 35 баллов.(см. раздел </a:t>
            </a:r>
            <a:r>
              <a:rPr lang="en-US" sz="2000" smtClean="0"/>
              <a:t>Evaluation</a:t>
            </a:r>
            <a:r>
              <a:rPr lang="ru-RU" sz="2000" smtClean="0"/>
              <a:t> в веб-квесте </a:t>
            </a:r>
            <a:r>
              <a:rPr lang="en-US" sz="2000" smtClean="0">
                <a:hlinkClick r:id="rId2"/>
              </a:rPr>
              <a:t>http://zunal.com/webquest.php?w=170218</a:t>
            </a:r>
            <a:r>
              <a:rPr lang="en-US" sz="2000" smtClean="0"/>
              <a:t>  )</a:t>
            </a:r>
          </a:p>
          <a:p>
            <a:r>
              <a:rPr lang="ru-RU" sz="2000" smtClean="0"/>
              <a:t>Приступайте к следующему этапу</a:t>
            </a:r>
            <a:r>
              <a:rPr lang="ru-RU" smtClean="0"/>
              <a:t>!</a:t>
            </a: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667625" y="6070600"/>
            <a:ext cx="739775" cy="7921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16925" y="6070600"/>
            <a:ext cx="727075" cy="7810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87313"/>
            <a:ext cx="3236913" cy="11620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/>
              <a:t>2 этап - </a:t>
            </a:r>
            <a:r>
              <a:rPr lang="ru-RU" sz="2800" dirty="0"/>
              <a:t>И</a:t>
            </a:r>
            <a:r>
              <a:rPr lang="ru-RU" sz="2800" dirty="0" smtClean="0"/>
              <a:t>сследовательский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38" y="1341438"/>
            <a:ext cx="3968750" cy="49085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Вы- исследователи! </a:t>
            </a:r>
            <a:r>
              <a:rPr lang="ru-RU" sz="1800" dirty="0"/>
              <a:t>(Вам выдается именной бейдж </a:t>
            </a:r>
            <a:r>
              <a:rPr lang="ru-RU" sz="1800" dirty="0" smtClean="0"/>
              <a:t>«Исследователь»)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Найдите необходимую информацию о Вашем объекте: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2400" dirty="0" smtClean="0"/>
              <a:t>Историческая справка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2400" dirty="0" smtClean="0"/>
              <a:t>Направленность 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2400" dirty="0" smtClean="0"/>
              <a:t> Адрес объекта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24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29699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2924175"/>
            <a:ext cx="3236912" cy="4914900"/>
          </a:xfrm>
        </p:spPr>
        <p:txBody>
          <a:bodyPr/>
          <a:lstStyle/>
          <a:p>
            <a:r>
              <a:rPr lang="ru-RU" sz="2000" smtClean="0"/>
              <a:t>Задание выполнено? Вы получаете еще 35 баллов.(см. раздел </a:t>
            </a:r>
            <a:r>
              <a:rPr lang="en-US" sz="2000" smtClean="0"/>
              <a:t>Evaluation</a:t>
            </a:r>
            <a:r>
              <a:rPr lang="ru-RU" sz="2000" smtClean="0"/>
              <a:t> в веб-квесте </a:t>
            </a:r>
            <a:r>
              <a:rPr lang="en-US" sz="2000" smtClean="0">
                <a:hlinkClick r:id="rId2"/>
              </a:rPr>
              <a:t>http://zunal.com/webquest.php?w=170218</a:t>
            </a:r>
            <a:r>
              <a:rPr lang="en-US" sz="2000" smtClean="0"/>
              <a:t>  )</a:t>
            </a:r>
          </a:p>
          <a:p>
            <a:r>
              <a:rPr lang="ru-RU" sz="2000" smtClean="0"/>
              <a:t>Приступайте к следующему этапу!</a:t>
            </a:r>
          </a:p>
          <a:p>
            <a:endParaRPr lang="ru-RU" smtClean="0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667625" y="6070600"/>
            <a:ext cx="739775" cy="7921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16925" y="6070600"/>
            <a:ext cx="727075" cy="7810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87313"/>
            <a:ext cx="3236913" cy="11620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/>
              <a:t>3 этап- создание презентаций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484313"/>
            <a:ext cx="3968750" cy="491013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Вы –</a:t>
            </a:r>
            <a:r>
              <a:rPr lang="en-US" dirty="0" smtClean="0"/>
              <a:t> Creators</a:t>
            </a:r>
            <a:r>
              <a:rPr lang="ru-RU" dirty="0" smtClean="0"/>
              <a:t>! </a:t>
            </a:r>
            <a:r>
              <a:rPr lang="ru-RU" sz="1800" dirty="0"/>
              <a:t>(Вам выдается именной бейдж </a:t>
            </a:r>
            <a:r>
              <a:rPr lang="ru-RU" sz="1800" dirty="0" smtClean="0"/>
              <a:t>«</a:t>
            </a:r>
            <a:r>
              <a:rPr lang="en-US" sz="1800" dirty="0"/>
              <a:t>Creator</a:t>
            </a:r>
            <a:r>
              <a:rPr lang="ru-RU" sz="1800" dirty="0" smtClean="0"/>
              <a:t>») </a:t>
            </a:r>
            <a:endParaRPr lang="en-US" sz="1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</a:t>
            </a:r>
            <a:r>
              <a:rPr lang="ru-RU" dirty="0" err="1" smtClean="0"/>
              <a:t>оздайте</a:t>
            </a:r>
            <a:r>
              <a:rPr lang="ru-RU" dirty="0" smtClean="0"/>
              <a:t> презентацию в программе </a:t>
            </a:r>
            <a:r>
              <a:rPr lang="en-US" dirty="0" smtClean="0"/>
              <a:t>Power Point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Используйте в ней Ваши фото и подобранную информацию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30723" name="Текст 3"/>
          <p:cNvSpPr>
            <a:spLocks noGrp="1"/>
          </p:cNvSpPr>
          <p:nvPr>
            <p:ph type="body" sz="half" idx="2"/>
          </p:nvPr>
        </p:nvSpPr>
        <p:spPr>
          <a:xfrm>
            <a:off x="4716463" y="2852738"/>
            <a:ext cx="3236912" cy="4913312"/>
          </a:xfrm>
        </p:spPr>
        <p:txBody>
          <a:bodyPr/>
          <a:lstStyle/>
          <a:p>
            <a:r>
              <a:rPr lang="ru-RU" sz="2000" smtClean="0"/>
              <a:t>Задание выполнено? Вы получаете еще 35 баллов.(см. раздел </a:t>
            </a:r>
            <a:r>
              <a:rPr lang="en-US" sz="2000" smtClean="0"/>
              <a:t>Evaluation</a:t>
            </a:r>
            <a:r>
              <a:rPr lang="ru-RU" sz="2000" smtClean="0"/>
              <a:t> в веб-квесте </a:t>
            </a:r>
            <a:r>
              <a:rPr lang="en-US" sz="2000" smtClean="0">
                <a:hlinkClick r:id="rId2"/>
              </a:rPr>
              <a:t>http://zunal.com/webquest.php?w=170218</a:t>
            </a:r>
            <a:r>
              <a:rPr lang="en-US" sz="2000" smtClean="0"/>
              <a:t>  )</a:t>
            </a:r>
          </a:p>
          <a:p>
            <a:r>
              <a:rPr lang="ru-RU" sz="2000" smtClean="0"/>
              <a:t>Приступайте к следующему этапу!</a:t>
            </a:r>
          </a:p>
          <a:p>
            <a:endParaRPr lang="ru-RU" sz="2000" smtClean="0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667625" y="6070600"/>
            <a:ext cx="739775" cy="7921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16925" y="6070600"/>
            <a:ext cx="727075" cy="7810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3236913" cy="1162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/>
              <a:t>4 этап – проектирование «Гида по Черноголовке» в бумажном виде. 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412875"/>
            <a:ext cx="3968750" cy="49085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Вы -</a:t>
            </a:r>
            <a:r>
              <a:rPr lang="ru-RU" sz="2800" dirty="0"/>
              <a:t>проектировщики! </a:t>
            </a:r>
            <a:r>
              <a:rPr lang="ru-RU" sz="2800" dirty="0" smtClean="0"/>
              <a:t> </a:t>
            </a:r>
            <a:r>
              <a:rPr lang="ru-RU" sz="1800" dirty="0"/>
              <a:t>(Вам выдается именной бейдж </a:t>
            </a:r>
            <a:r>
              <a:rPr lang="ru-RU" sz="1800" dirty="0" smtClean="0"/>
              <a:t>«Проектировщик»)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Мы внесем всю собранную  Вами информацию в общий альбом.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Итак ,у нас получился замечательный проект! ПОЗДРАВЛЯЮ!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/>
          </a:p>
        </p:txBody>
      </p:sp>
      <p:sp>
        <p:nvSpPr>
          <p:cNvPr id="31747" name="Текст 3"/>
          <p:cNvSpPr>
            <a:spLocks noGrp="1"/>
          </p:cNvSpPr>
          <p:nvPr>
            <p:ph type="body" sz="half" idx="2"/>
          </p:nvPr>
        </p:nvSpPr>
        <p:spPr>
          <a:xfrm>
            <a:off x="5148263" y="3284538"/>
            <a:ext cx="3236912" cy="4913312"/>
          </a:xfrm>
        </p:spPr>
        <p:txBody>
          <a:bodyPr/>
          <a:lstStyle/>
          <a:p>
            <a:r>
              <a:rPr lang="ru-RU" sz="2400" smtClean="0"/>
              <a:t>В итоге Вы получаете 140 баллов.(см. раздел </a:t>
            </a:r>
            <a:r>
              <a:rPr lang="en-US" sz="2400" smtClean="0"/>
              <a:t>Evaluation</a:t>
            </a:r>
            <a:r>
              <a:rPr lang="ru-RU" sz="2400" smtClean="0"/>
              <a:t> в веб-квесте </a:t>
            </a:r>
            <a:r>
              <a:rPr lang="en-US" sz="2400" smtClean="0">
                <a:hlinkClick r:id="rId2"/>
              </a:rPr>
              <a:t>http://zunal.com/webquest.php?w=170218</a:t>
            </a:r>
            <a:r>
              <a:rPr lang="en-US" sz="2400" smtClean="0"/>
              <a:t>  )</a:t>
            </a:r>
            <a:endParaRPr lang="ru-RU" sz="2400" smtClean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16925" y="6070600"/>
            <a:ext cx="727075" cy="7810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667625" y="6070600"/>
            <a:ext cx="739775" cy="7921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929188"/>
            <a:ext cx="5105400" cy="13620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2770" name="Текст 2"/>
          <p:cNvSpPr>
            <a:spLocks noGrp="1"/>
          </p:cNvSpPr>
          <p:nvPr>
            <p:ph type="body" idx="1"/>
          </p:nvPr>
        </p:nvSpPr>
        <p:spPr>
          <a:xfrm>
            <a:off x="228600" y="3733800"/>
            <a:ext cx="5105400" cy="1195388"/>
          </a:xfrm>
        </p:spPr>
        <p:txBody>
          <a:bodyPr/>
          <a:lstStyle/>
          <a:p>
            <a:pPr algn="ctr"/>
            <a:r>
              <a:rPr lang="ru-RU" sz="4400" b="1" smtClean="0">
                <a:solidFill>
                  <a:schemeClr val="tx1"/>
                </a:solidFill>
              </a:rPr>
              <a:t>Наш проект успешно выполнен!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16925" y="6070600"/>
            <a:ext cx="727075" cy="7810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667625" y="6070600"/>
            <a:ext cx="739775" cy="7921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Что такое веб-</a:t>
            </a:r>
            <a:r>
              <a:rPr lang="ru-RU" dirty="0" err="1" smtClean="0"/>
              <a:t>квест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0" y="2276475"/>
            <a:ext cx="8686800" cy="4876800"/>
          </a:xfrm>
        </p:spPr>
        <p:txBody>
          <a:bodyPr/>
          <a:lstStyle/>
          <a:p>
            <a:pPr algn="ctr"/>
            <a:r>
              <a:rPr lang="ru-RU" sz="4000" smtClean="0"/>
              <a:t>Веб-квест (webquest) - проблемное задание c элементами ролевой игры, для выполнения которого используются информационные ресурсы Интернета.</a:t>
            </a:r>
          </a:p>
          <a:p>
            <a:endParaRPr lang="ru-RU" smtClean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562850" y="5995988"/>
            <a:ext cx="792163" cy="8270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61363" y="5995988"/>
            <a:ext cx="754062" cy="8270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3716338"/>
            <a:ext cx="5105400" cy="13620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1 часть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825" y="4868863"/>
            <a:ext cx="5105400" cy="1195387"/>
          </a:xfrm>
        </p:spPr>
        <p:txBody>
          <a:bodyPr rtlCol="0">
            <a:normAutofit fontScale="92500"/>
          </a:bodyPr>
          <a:lstStyle/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Знакомство с веб-</a:t>
            </a:r>
            <a:r>
              <a:rPr lang="ru-RU" sz="3200" b="1" dirty="0" err="1" smtClean="0">
                <a:solidFill>
                  <a:schemeClr val="tx1"/>
                </a:solidFill>
              </a:rPr>
              <a:t>квестом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endParaRPr lang="ru-RU" sz="3200" b="1" dirty="0" smtClean="0">
              <a:solidFill>
                <a:schemeClr val="tx1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Работа  </a:t>
            </a:r>
            <a:r>
              <a:rPr lang="ru-RU" sz="3200" b="1" dirty="0">
                <a:solidFill>
                  <a:schemeClr val="tx1"/>
                </a:solidFill>
              </a:rPr>
              <a:t>с веб-</a:t>
            </a:r>
            <a:r>
              <a:rPr lang="ru-RU" sz="3200" b="1" dirty="0" err="1">
                <a:solidFill>
                  <a:schemeClr val="tx1"/>
                </a:solidFill>
              </a:rPr>
              <a:t>квестом</a:t>
            </a:r>
            <a:r>
              <a:rPr lang="ru-RU" sz="3200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16913" y="5959475"/>
            <a:ext cx="825500" cy="8985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489825" y="5959475"/>
            <a:ext cx="827088" cy="8985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Где найти наш веб-</a:t>
            </a:r>
            <a:r>
              <a:rPr lang="ru-RU" dirty="0" err="1" smtClean="0"/>
              <a:t>квест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>
          <a:xfrm>
            <a:off x="228600" y="1733550"/>
            <a:ext cx="4268788" cy="639763"/>
          </a:xfrm>
        </p:spPr>
        <p:txBody>
          <a:bodyPr/>
          <a:lstStyle/>
          <a:p>
            <a:pPr algn="ctr"/>
            <a:r>
              <a:rPr lang="ru-RU" smtClean="0"/>
              <a:t>Шаг 1</a:t>
            </a:r>
          </a:p>
        </p:txBody>
      </p:sp>
      <p:sp>
        <p:nvSpPr>
          <p:cNvPr id="19459" name="Объект 3"/>
          <p:cNvSpPr>
            <a:spLocks noGrp="1"/>
          </p:cNvSpPr>
          <p:nvPr>
            <p:ph sz="half" idx="2"/>
          </p:nvPr>
        </p:nvSpPr>
        <p:spPr>
          <a:xfrm>
            <a:off x="228600" y="2373313"/>
            <a:ext cx="4268788" cy="3951287"/>
          </a:xfrm>
        </p:spPr>
        <p:txBody>
          <a:bodyPr/>
          <a:lstStyle/>
          <a:p>
            <a:r>
              <a:rPr lang="ru-RU" b="1" smtClean="0"/>
              <a:t>Заходим по ссылке </a:t>
            </a:r>
            <a:r>
              <a:rPr lang="ru-RU" smtClean="0"/>
              <a:t>: </a:t>
            </a:r>
            <a:r>
              <a:rPr lang="en-US" smtClean="0">
                <a:hlinkClick r:id="rId2"/>
              </a:rPr>
              <a:t>http://zunal.com/webquest.php?w=170218</a:t>
            </a:r>
            <a:endParaRPr lang="ru-RU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56100" y="2924175"/>
            <a:ext cx="4270375" cy="639763"/>
          </a:xfrm>
        </p:spPr>
        <p:txBody>
          <a:bodyPr rtlCol="0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Перед Вами ресурс , который поможет создать наш проект!</a:t>
            </a:r>
            <a:endParaRPr lang="ru-RU" dirty="0"/>
          </a:p>
        </p:txBody>
      </p:sp>
      <p:pic>
        <p:nvPicPr>
          <p:cNvPr id="19461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1692275" y="3573463"/>
            <a:ext cx="5562600" cy="3128962"/>
          </a:xfrm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656513" y="6145213"/>
            <a:ext cx="754062" cy="68103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410575" y="6145213"/>
            <a:ext cx="733425" cy="682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В разделе </a:t>
            </a:r>
            <a:r>
              <a:rPr lang="en-US" dirty="0" smtClean="0"/>
              <a:t>Welcome</a:t>
            </a:r>
            <a:endParaRPr lang="ru-RU" dirty="0"/>
          </a:p>
        </p:txBody>
      </p:sp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-684213" y="1341438"/>
            <a:ext cx="9144001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71600" lvl="2" indent="-457200">
              <a:buFont typeface="Arial" charset="0"/>
              <a:buChar char="•"/>
            </a:pPr>
            <a:r>
              <a:rPr lang="ru-RU" sz="2800" b="1">
                <a:latin typeface="Calibri" pitchFamily="34" charset="0"/>
              </a:rPr>
              <a:t>      Шаг 2</a:t>
            </a:r>
          </a:p>
          <a:p>
            <a:pPr marL="457200" indent="-457200" algn="ctr">
              <a:buFont typeface="Arial" charset="0"/>
              <a:buChar char="•"/>
            </a:pPr>
            <a:r>
              <a:rPr lang="ru-RU" sz="2800" b="1">
                <a:latin typeface="Calibri" pitchFamily="34" charset="0"/>
              </a:rPr>
              <a:t>Название проекта, Ваша возрастная группа</a:t>
            </a: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2255838"/>
            <a:ext cx="8547100" cy="4810125"/>
          </a:xfrm>
          <a:prstGeom prst="rect">
            <a:avLst/>
          </a:prstGeom>
          <a:noFill/>
        </p:spPr>
      </p:pic>
      <p:sp>
        <p:nvSpPr>
          <p:cNvPr id="12" name="Штриховая стрелка вправо 11"/>
          <p:cNvSpPr/>
          <p:nvPr/>
        </p:nvSpPr>
        <p:spPr>
          <a:xfrm>
            <a:off x="136525" y="2808288"/>
            <a:ext cx="979488" cy="48418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66050" y="6135688"/>
            <a:ext cx="714375" cy="7223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459788" y="6135688"/>
            <a:ext cx="700087" cy="7223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В разделе </a:t>
            </a:r>
            <a:r>
              <a:rPr lang="en-US" dirty="0" smtClean="0"/>
              <a:t>Introduction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1844675"/>
            <a:ext cx="3263900" cy="44799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Шаг 3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Ознакомьтесь с информацией  </a:t>
            </a:r>
            <a:r>
              <a:rPr lang="ru-RU" b="1" dirty="0"/>
              <a:t>о том , почему и зачем Вам необходимо выполнить проект.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Давайте начнем?!</a:t>
            </a:r>
            <a:endParaRPr lang="ru-RU" dirty="0"/>
          </a:p>
        </p:txBody>
      </p:sp>
      <p:pic>
        <p:nvPicPr>
          <p:cNvPr id="21507" name="Picture 2" descr="C:\Users\samsung\Pictures\2012-11-28 15 30 0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76600" y="1989138"/>
            <a:ext cx="6154738" cy="4113212"/>
          </a:xfrm>
        </p:spPr>
      </p:pic>
      <p:sp>
        <p:nvSpPr>
          <p:cNvPr id="8" name="Стрелка вверх 7"/>
          <p:cNvSpPr/>
          <p:nvPr/>
        </p:nvSpPr>
        <p:spPr>
          <a:xfrm>
            <a:off x="3573463" y="3213100"/>
            <a:ext cx="484187" cy="977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9" name="TextBox 8"/>
          <p:cNvSpPr txBox="1">
            <a:spLocks noChangeArrowheads="1"/>
          </p:cNvSpPr>
          <p:nvPr/>
        </p:nvSpPr>
        <p:spPr bwMode="auto">
          <a:xfrm>
            <a:off x="107950" y="1341438"/>
            <a:ext cx="7416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latin typeface="Calibri" pitchFamily="34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72475" y="6124575"/>
            <a:ext cx="754063" cy="7413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608888" y="6124575"/>
            <a:ext cx="763587" cy="7588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В разделе </a:t>
            </a:r>
            <a:r>
              <a:rPr lang="en-US" dirty="0" smtClean="0"/>
              <a:t>Task</a:t>
            </a:r>
            <a:endParaRPr lang="ru-RU" dirty="0"/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Шаг 4</a:t>
            </a:r>
          </a:p>
          <a:p>
            <a:r>
              <a:rPr lang="ru-RU" sz="2800" b="1" smtClean="0"/>
              <a:t>Прочитайте рекомендации к выполнению заданий</a:t>
            </a:r>
            <a:r>
              <a:rPr lang="ru-RU" b="1" smtClean="0"/>
              <a:t>.</a:t>
            </a:r>
          </a:p>
        </p:txBody>
      </p:sp>
      <p:pic>
        <p:nvPicPr>
          <p:cNvPr id="22531" name="Picture 2" descr="C:\Users\samsung\Pictures\2012-11-16 19 07 4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511425"/>
            <a:ext cx="8583612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/>
          <p:cNvSpPr/>
          <p:nvPr/>
        </p:nvSpPr>
        <p:spPr>
          <a:xfrm>
            <a:off x="1539875" y="3006725"/>
            <a:ext cx="977900" cy="485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648575" y="6162675"/>
            <a:ext cx="754063" cy="6492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02638" y="6170613"/>
            <a:ext cx="720725" cy="6477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/>
              <a:t>В разделе </a:t>
            </a:r>
            <a:r>
              <a:rPr lang="en-US" dirty="0"/>
              <a:t>Task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750" y="1700213"/>
            <a:ext cx="7486650" cy="1033462"/>
          </a:xfrm>
        </p:spPr>
        <p:txBody>
          <a:bodyPr rtlCol="0">
            <a:normAutofit/>
          </a:bodyPr>
          <a:lstStyle/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Шаг 5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Просмотрите </a:t>
            </a:r>
            <a:r>
              <a:rPr lang="ru-RU" dirty="0"/>
              <a:t>ссылки к источникам информации.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3555" name="Picture 2" descr="C:\Users\samsung\Pictures\2012-11-28 19 12 5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2300" y="2511425"/>
            <a:ext cx="7726363" cy="4346575"/>
          </a:xfrm>
        </p:spPr>
      </p:pic>
      <p:sp>
        <p:nvSpPr>
          <p:cNvPr id="23556" name="TextBox 8"/>
          <p:cNvSpPr txBox="1">
            <a:spLocks noChangeArrowheads="1"/>
          </p:cNvSpPr>
          <p:nvPr/>
        </p:nvSpPr>
        <p:spPr bwMode="auto">
          <a:xfrm>
            <a:off x="4067175" y="2874963"/>
            <a:ext cx="44656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   Ссылка к источнику- «Википедия о Черноголовке»</a:t>
            </a:r>
          </a:p>
        </p:txBody>
      </p:sp>
      <p:sp>
        <p:nvSpPr>
          <p:cNvPr id="11" name="Стрелка влево 10"/>
          <p:cNvSpPr/>
          <p:nvPr/>
        </p:nvSpPr>
        <p:spPr>
          <a:xfrm>
            <a:off x="3995738" y="2874963"/>
            <a:ext cx="488950" cy="355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88350" y="6092825"/>
            <a:ext cx="755650" cy="7651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578725" y="6089650"/>
            <a:ext cx="809625" cy="7635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/>
              <a:t>В </a:t>
            </a:r>
            <a:r>
              <a:rPr lang="ru-RU" dirty="0" smtClean="0"/>
              <a:t>разделе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Process</a:t>
            </a:r>
            <a:r>
              <a:rPr lang="ru-RU" dirty="0"/>
              <a:t> </a:t>
            </a:r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228600" y="1733550"/>
            <a:ext cx="4268788" cy="6397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ru-RU" smtClean="0"/>
              <a:t>Шаг 6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8600" y="2349500"/>
            <a:ext cx="2974975" cy="39751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Найдите информацию о ходе и этапах Вашего проекта.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Х</a:t>
            </a:r>
            <a:r>
              <a:rPr lang="ru-RU" b="1" dirty="0" smtClean="0"/>
              <a:t>отите приступить к выполнению своего проекта?</a:t>
            </a:r>
            <a:endParaRPr lang="ru-RU" b="1" dirty="0"/>
          </a:p>
        </p:txBody>
      </p:sp>
      <p:sp>
        <p:nvSpPr>
          <p:cNvPr id="24580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270375" cy="6397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4581" name="Picture 2" descr="C:\Users\samsung\Pictures\2012-11-16 19 08 18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3224213" y="1773238"/>
            <a:ext cx="6203950" cy="3776662"/>
          </a:xfrm>
        </p:spPr>
      </p:pic>
      <p:sp>
        <p:nvSpPr>
          <p:cNvPr id="7" name="Стрелка вверх 6"/>
          <p:cNvSpPr/>
          <p:nvPr/>
        </p:nvSpPr>
        <p:spPr>
          <a:xfrm>
            <a:off x="4041775" y="2924175"/>
            <a:ext cx="484188" cy="9794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667625" y="6092825"/>
            <a:ext cx="781050" cy="7651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443913" y="6092825"/>
            <a:ext cx="754062" cy="7604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Pro_GlowingTechVide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PresentationPro_GlowingTechVideo</Template>
  <TotalTime>0</TotalTime>
  <Words>369</Words>
  <Application>Microsoft Office PowerPoint</Application>
  <PresentationFormat>Экран (4:3)</PresentationFormat>
  <Paragraphs>70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Arial</vt:lpstr>
      <vt:lpstr>Wingdings</vt:lpstr>
      <vt:lpstr>PresentationPro_GlowingTechVideo</vt:lpstr>
      <vt:lpstr>PresentationPro_GlowingTechVideo</vt:lpstr>
      <vt:lpstr>PresentationPro_GlowingTechVideo</vt:lpstr>
      <vt:lpstr>Webquest - помощник  в создании проекта «Гид по Черноголовке»</vt:lpstr>
      <vt:lpstr>Что такое веб-квест?</vt:lpstr>
      <vt:lpstr>1 ЧАСТЬ</vt:lpstr>
      <vt:lpstr>Где найти наш веб-квест?</vt:lpstr>
      <vt:lpstr>В разделе Welcome</vt:lpstr>
      <vt:lpstr>В разделе Introduction</vt:lpstr>
      <vt:lpstr>В разделе Task</vt:lpstr>
      <vt:lpstr>В разделе Task</vt:lpstr>
      <vt:lpstr>В разделе  Process </vt:lpstr>
      <vt:lpstr>В разделе Evaluation</vt:lpstr>
      <vt:lpstr>2 ЧАСТЬ</vt:lpstr>
      <vt:lpstr>Основные этапы проекта:</vt:lpstr>
      <vt:lpstr>1 этап - создание собственных  фото. </vt:lpstr>
      <vt:lpstr>2 этап - Исследовательский</vt:lpstr>
      <vt:lpstr>3 этап- создание презентаций</vt:lpstr>
      <vt:lpstr>4 этап – проектирование «Гида по Черноголовке» в бумажном виде.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Webquest - помощник  в создании проекта «Гид по Черноголовке»</dc:title>
  <dc:creator/>
  <cp:lastModifiedBy/>
  <cp:revision>2</cp:revision>
  <dcterms:created xsi:type="dcterms:W3CDTF">2012-11-28T10:28:50Z</dcterms:created>
  <dcterms:modified xsi:type="dcterms:W3CDTF">2013-01-13T16:53:09Z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TC018813529991</vt:lpwstr>
  </property>
</Properties>
</file>