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60" r:id="rId5"/>
    <p:sldId id="259" r:id="rId6"/>
    <p:sldId id="270" r:id="rId7"/>
    <p:sldId id="275" r:id="rId8"/>
    <p:sldId id="268" r:id="rId9"/>
    <p:sldId id="262" r:id="rId10"/>
    <p:sldId id="273" r:id="rId11"/>
    <p:sldId id="271" r:id="rId12"/>
    <p:sldId id="264" r:id="rId13"/>
    <p:sldId id="266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393C74-E915-4C8D-B372-BDB9930530F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38B1A00-46F0-4F34-9657-69DCB8012EAC}">
      <dgm:prSet phldrT="[Текст]"/>
      <dgm:spPr/>
      <dgm:t>
        <a:bodyPr/>
        <a:lstStyle/>
        <a:p>
          <a:r>
            <a:rPr lang="ru-RU" dirty="0" smtClean="0"/>
            <a:t>начальное</a:t>
          </a:r>
          <a:endParaRPr lang="ru-RU" dirty="0"/>
        </a:p>
      </dgm:t>
    </dgm:pt>
    <dgm:pt modelId="{870B9F50-F0AE-483B-952E-A8223977638E}" type="parTrans" cxnId="{9D4F78BA-BE16-45FC-9A72-D80AB6A48350}">
      <dgm:prSet/>
      <dgm:spPr/>
    </dgm:pt>
    <dgm:pt modelId="{BFEB7D88-0652-494F-9B6D-2BEF14BDE278}" type="sibTrans" cxnId="{9D4F78BA-BE16-45FC-9A72-D80AB6A48350}">
      <dgm:prSet/>
      <dgm:spPr/>
    </dgm:pt>
    <dgm:pt modelId="{A3F3F530-FDDB-485A-8D55-8BC0A93060D1}">
      <dgm:prSet phldrT="[Текст]"/>
      <dgm:spPr/>
      <dgm:t>
        <a:bodyPr/>
        <a:lstStyle/>
        <a:p>
          <a:r>
            <a:rPr lang="ru-RU" dirty="0" smtClean="0"/>
            <a:t>основное</a:t>
          </a:r>
          <a:endParaRPr lang="ru-RU" dirty="0"/>
        </a:p>
      </dgm:t>
    </dgm:pt>
    <dgm:pt modelId="{FFE93BDB-0EE9-4AB5-A28E-0BA882C5A2A5}" type="parTrans" cxnId="{C85CA727-77D4-4846-89C8-AA0E01643AAB}">
      <dgm:prSet/>
      <dgm:spPr/>
    </dgm:pt>
    <dgm:pt modelId="{913EFF44-86EF-4321-A8FB-3C4F2F543869}" type="sibTrans" cxnId="{C85CA727-77D4-4846-89C8-AA0E01643AAB}">
      <dgm:prSet/>
      <dgm:spPr/>
    </dgm:pt>
    <dgm:pt modelId="{1AD717A9-790F-4AC0-866A-0C9C4EF1ADC6}">
      <dgm:prSet phldrT="[Текст]"/>
      <dgm:spPr/>
      <dgm:t>
        <a:bodyPr/>
        <a:lstStyle/>
        <a:p>
          <a:r>
            <a:rPr lang="ru-RU" dirty="0" smtClean="0"/>
            <a:t>среднее</a:t>
          </a:r>
          <a:endParaRPr lang="ru-RU" dirty="0"/>
        </a:p>
      </dgm:t>
    </dgm:pt>
    <dgm:pt modelId="{EE8EA207-DADE-4C61-AF95-A0AD0FE46F31}" type="parTrans" cxnId="{D84954FD-9AEF-4C0D-ADC5-4F0D83A123A6}">
      <dgm:prSet/>
      <dgm:spPr/>
    </dgm:pt>
    <dgm:pt modelId="{D0FAF9FC-6776-4932-88A2-D21193460C31}" type="sibTrans" cxnId="{D84954FD-9AEF-4C0D-ADC5-4F0D83A123A6}">
      <dgm:prSet/>
      <dgm:spPr/>
    </dgm:pt>
    <dgm:pt modelId="{08F9703D-3C01-416C-8127-615941EEED6D}" type="pres">
      <dgm:prSet presAssocID="{33393C74-E915-4C8D-B372-BDB9930530F3}" presName="CompostProcess" presStyleCnt="0">
        <dgm:presLayoutVars>
          <dgm:dir/>
          <dgm:resizeHandles val="exact"/>
        </dgm:presLayoutVars>
      </dgm:prSet>
      <dgm:spPr/>
    </dgm:pt>
    <dgm:pt modelId="{18F3B01C-5914-4638-855E-F719C2388CF8}" type="pres">
      <dgm:prSet presAssocID="{33393C74-E915-4C8D-B372-BDB9930530F3}" presName="arrow" presStyleLbl="bgShp" presStyleIdx="0" presStyleCnt="1"/>
      <dgm:spPr/>
    </dgm:pt>
    <dgm:pt modelId="{3FB968E8-CFFD-46DD-9621-28F1EDB83F36}" type="pres">
      <dgm:prSet presAssocID="{33393C74-E915-4C8D-B372-BDB9930530F3}" presName="linearProcess" presStyleCnt="0"/>
      <dgm:spPr/>
    </dgm:pt>
    <dgm:pt modelId="{F3B8486D-2D49-44F8-9AF4-FF15291100C8}" type="pres">
      <dgm:prSet presAssocID="{038B1A00-46F0-4F34-9657-69DCB8012EA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AB4E31-8CB0-4127-88D5-59AC8CA24EAF}" type="pres">
      <dgm:prSet presAssocID="{BFEB7D88-0652-494F-9B6D-2BEF14BDE278}" presName="sibTrans" presStyleCnt="0"/>
      <dgm:spPr/>
    </dgm:pt>
    <dgm:pt modelId="{258B526A-75AE-496D-8F70-9B7FC179BBD2}" type="pres">
      <dgm:prSet presAssocID="{A3F3F530-FDDB-485A-8D55-8BC0A93060D1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B3A033-1DFC-43BC-BF0A-3AAC3B574548}" type="pres">
      <dgm:prSet presAssocID="{913EFF44-86EF-4321-A8FB-3C4F2F543869}" presName="sibTrans" presStyleCnt="0"/>
      <dgm:spPr/>
    </dgm:pt>
    <dgm:pt modelId="{8405ADFC-6859-414D-A2C8-193439326E09}" type="pres">
      <dgm:prSet presAssocID="{1AD717A9-790F-4AC0-866A-0C9C4EF1ADC6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525EF5-50F1-454F-89FD-63BB48945713}" type="presOf" srcId="{33393C74-E915-4C8D-B372-BDB9930530F3}" destId="{08F9703D-3C01-416C-8127-615941EEED6D}" srcOrd="0" destOrd="0" presId="urn:microsoft.com/office/officeart/2005/8/layout/hProcess9"/>
    <dgm:cxn modelId="{D84954FD-9AEF-4C0D-ADC5-4F0D83A123A6}" srcId="{33393C74-E915-4C8D-B372-BDB9930530F3}" destId="{1AD717A9-790F-4AC0-866A-0C9C4EF1ADC6}" srcOrd="2" destOrd="0" parTransId="{EE8EA207-DADE-4C61-AF95-A0AD0FE46F31}" sibTransId="{D0FAF9FC-6776-4932-88A2-D21193460C31}"/>
    <dgm:cxn modelId="{A0046DF2-7C92-4AE0-9305-FD67BAC96135}" type="presOf" srcId="{038B1A00-46F0-4F34-9657-69DCB8012EAC}" destId="{F3B8486D-2D49-44F8-9AF4-FF15291100C8}" srcOrd="0" destOrd="0" presId="urn:microsoft.com/office/officeart/2005/8/layout/hProcess9"/>
    <dgm:cxn modelId="{C85CA727-77D4-4846-89C8-AA0E01643AAB}" srcId="{33393C74-E915-4C8D-B372-BDB9930530F3}" destId="{A3F3F530-FDDB-485A-8D55-8BC0A93060D1}" srcOrd="1" destOrd="0" parTransId="{FFE93BDB-0EE9-4AB5-A28E-0BA882C5A2A5}" sibTransId="{913EFF44-86EF-4321-A8FB-3C4F2F543869}"/>
    <dgm:cxn modelId="{AACF4A0A-412B-48B3-9FB0-15D36DC7C9E0}" type="presOf" srcId="{1AD717A9-790F-4AC0-866A-0C9C4EF1ADC6}" destId="{8405ADFC-6859-414D-A2C8-193439326E09}" srcOrd="0" destOrd="0" presId="urn:microsoft.com/office/officeart/2005/8/layout/hProcess9"/>
    <dgm:cxn modelId="{A64FFE15-DA7A-4A11-94E5-CE54619C8D10}" type="presOf" srcId="{A3F3F530-FDDB-485A-8D55-8BC0A93060D1}" destId="{258B526A-75AE-496D-8F70-9B7FC179BBD2}" srcOrd="0" destOrd="0" presId="urn:microsoft.com/office/officeart/2005/8/layout/hProcess9"/>
    <dgm:cxn modelId="{9D4F78BA-BE16-45FC-9A72-D80AB6A48350}" srcId="{33393C74-E915-4C8D-B372-BDB9930530F3}" destId="{038B1A00-46F0-4F34-9657-69DCB8012EAC}" srcOrd="0" destOrd="0" parTransId="{870B9F50-F0AE-483B-952E-A8223977638E}" sibTransId="{BFEB7D88-0652-494F-9B6D-2BEF14BDE278}"/>
    <dgm:cxn modelId="{F8AA349A-A9BC-48C9-9BB4-03E696E29A76}" type="presParOf" srcId="{08F9703D-3C01-416C-8127-615941EEED6D}" destId="{18F3B01C-5914-4638-855E-F719C2388CF8}" srcOrd="0" destOrd="0" presId="urn:microsoft.com/office/officeart/2005/8/layout/hProcess9"/>
    <dgm:cxn modelId="{99A93DC3-B9DF-4CD9-9A9F-8BB9B7A2E144}" type="presParOf" srcId="{08F9703D-3C01-416C-8127-615941EEED6D}" destId="{3FB968E8-CFFD-46DD-9621-28F1EDB83F36}" srcOrd="1" destOrd="0" presId="urn:microsoft.com/office/officeart/2005/8/layout/hProcess9"/>
    <dgm:cxn modelId="{EDAA8765-2D3D-4411-A76E-69017708DBED}" type="presParOf" srcId="{3FB968E8-CFFD-46DD-9621-28F1EDB83F36}" destId="{F3B8486D-2D49-44F8-9AF4-FF15291100C8}" srcOrd="0" destOrd="0" presId="urn:microsoft.com/office/officeart/2005/8/layout/hProcess9"/>
    <dgm:cxn modelId="{35B40CF1-F25F-4AB1-99D6-12FCB4C02E7C}" type="presParOf" srcId="{3FB968E8-CFFD-46DD-9621-28F1EDB83F36}" destId="{75AB4E31-8CB0-4127-88D5-59AC8CA24EAF}" srcOrd="1" destOrd="0" presId="urn:microsoft.com/office/officeart/2005/8/layout/hProcess9"/>
    <dgm:cxn modelId="{11E82E31-BC7E-49FC-8761-3F76A3A3E465}" type="presParOf" srcId="{3FB968E8-CFFD-46DD-9621-28F1EDB83F36}" destId="{258B526A-75AE-496D-8F70-9B7FC179BBD2}" srcOrd="2" destOrd="0" presId="urn:microsoft.com/office/officeart/2005/8/layout/hProcess9"/>
    <dgm:cxn modelId="{3414324A-3DEE-4A7A-9B10-2DE145D983AA}" type="presParOf" srcId="{3FB968E8-CFFD-46DD-9621-28F1EDB83F36}" destId="{9FB3A033-1DFC-43BC-BF0A-3AAC3B574548}" srcOrd="3" destOrd="0" presId="urn:microsoft.com/office/officeart/2005/8/layout/hProcess9"/>
    <dgm:cxn modelId="{AECBDD2D-581B-40C6-85D7-898EA25F757E}" type="presParOf" srcId="{3FB968E8-CFFD-46DD-9621-28F1EDB83F36}" destId="{8405ADFC-6859-414D-A2C8-193439326E0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F3B01C-5914-4638-855E-F719C2388CF8}">
      <dsp:nvSpPr>
        <dsp:cNvPr id="0" name=""/>
        <dsp:cNvSpPr/>
      </dsp:nvSpPr>
      <dsp:spPr>
        <a:xfrm>
          <a:off x="562451" y="0"/>
          <a:ext cx="6374447" cy="48006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B8486D-2D49-44F8-9AF4-FF15291100C8}">
      <dsp:nvSpPr>
        <dsp:cNvPr id="0" name=""/>
        <dsp:cNvSpPr/>
      </dsp:nvSpPr>
      <dsp:spPr>
        <a:xfrm>
          <a:off x="4783" y="1440179"/>
          <a:ext cx="2366478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начальное</a:t>
          </a:r>
          <a:endParaRPr lang="ru-RU" sz="3300" kern="1200" dirty="0"/>
        </a:p>
      </dsp:txBody>
      <dsp:txXfrm>
        <a:off x="4783" y="1440179"/>
        <a:ext cx="2366478" cy="1920240"/>
      </dsp:txXfrm>
    </dsp:sp>
    <dsp:sp modelId="{258B526A-75AE-496D-8F70-9B7FC179BBD2}">
      <dsp:nvSpPr>
        <dsp:cNvPr id="0" name=""/>
        <dsp:cNvSpPr/>
      </dsp:nvSpPr>
      <dsp:spPr>
        <a:xfrm>
          <a:off x="2566435" y="1440179"/>
          <a:ext cx="2366478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основное</a:t>
          </a:r>
          <a:endParaRPr lang="ru-RU" sz="3300" kern="1200" dirty="0"/>
        </a:p>
      </dsp:txBody>
      <dsp:txXfrm>
        <a:off x="2566435" y="1440179"/>
        <a:ext cx="2366478" cy="1920240"/>
      </dsp:txXfrm>
    </dsp:sp>
    <dsp:sp modelId="{8405ADFC-6859-414D-A2C8-193439326E09}">
      <dsp:nvSpPr>
        <dsp:cNvPr id="0" name=""/>
        <dsp:cNvSpPr/>
      </dsp:nvSpPr>
      <dsp:spPr>
        <a:xfrm>
          <a:off x="5128087" y="1440179"/>
          <a:ext cx="2366478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среднее</a:t>
          </a:r>
          <a:endParaRPr lang="ru-RU" sz="3300" kern="1200" dirty="0"/>
        </a:p>
      </dsp:txBody>
      <dsp:txXfrm>
        <a:off x="5128087" y="1440179"/>
        <a:ext cx="2366478" cy="1920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20%20&#1085;&#1086;&#1103;&#1073;&#1088;&#1103;%20%20&#1086;&#1090;&#1082;&#1088;&#1099;&#1090;&#1099;&#1081;%20&#1091;&#1088;&#1086;&#1082;\&#1052;&#1080;&#1085;&#1091;&#1089;&#1086;&#1074;&#1082;&#1072;%20-%20&#1059;&#1095;&#1072;&#1090;%20&#1074;%20&#1096;&#1082;&#1086;&#1083;&#1077;%20(&#1084;&#1080;&#1085;&#1091;&#1089;)%20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audio" Target="file:///F:\20%20&#1085;&#1086;&#1103;&#1073;&#1088;&#1103;%20%20&#1086;&#1090;&#1082;&#1088;&#1099;&#1090;&#1099;&#1081;%20&#1091;&#1088;&#1086;&#1082;\&#1052;&#1080;&#1085;&#1091;&#1089;&#1086;&#1074;&#1082;&#1072;%20-%20&#1059;&#1095;&#1072;&#1090;%20&#1074;%20&#1096;&#1082;&#1086;&#1083;&#1077;%20(&#1084;&#1080;&#1085;&#1091;&#1089;)%20.mp3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733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Школьное образование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810000"/>
            <a:ext cx="9144000" cy="3200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Урок обществознания</a:t>
            </a:r>
          </a:p>
          <a:p>
            <a:pPr algn="ctr"/>
            <a:r>
              <a:rPr lang="ru-RU" dirty="0" smtClean="0"/>
              <a:t> в 5 В классе</a:t>
            </a:r>
          </a:p>
          <a:p>
            <a:pPr algn="ctr"/>
            <a:r>
              <a:rPr lang="ru-RU" dirty="0" smtClean="0"/>
              <a:t> МБОУ Обливская СОШ № 1 </a:t>
            </a:r>
          </a:p>
          <a:p>
            <a:pPr algn="ctr"/>
            <a:r>
              <a:rPr lang="ru-RU" dirty="0" smtClean="0"/>
              <a:t>Учитель:  Деревянко С.П.</a:t>
            </a:r>
            <a:endParaRPr lang="ru-RU" dirty="0"/>
          </a:p>
        </p:txBody>
      </p:sp>
      <p:pic>
        <p:nvPicPr>
          <p:cNvPr id="6" name="Минусовка - Учат в школе (минус)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49763" y="3306763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33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0"/>
            <a:ext cx="7848600" cy="6553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Школа - это так просто! </a:t>
            </a:r>
            <a:br>
              <a:rPr lang="ru-RU" dirty="0" smtClean="0"/>
            </a:br>
            <a:r>
              <a:rPr lang="ru-RU" dirty="0" smtClean="0"/>
              <a:t>Школа - это так сложно!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Лилия ЯНАРОВА, 15 лет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       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410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Прочитать вместе с родителями права и обязанности участников образовательного процесса.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Написать эссе на тему: Каким должен быть идеальный ученик (или учитель).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0"/>
            <a:ext cx="7943088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u="sng" dirty="0" smtClean="0"/>
              <a:t>Задание 3 </a:t>
            </a:r>
            <a:br>
              <a:rPr lang="ru-RU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> </a:t>
            </a:r>
            <a:r>
              <a:rPr lang="ru-RU" u="sng" dirty="0" smtClean="0">
                <a:solidFill>
                  <a:srgbClr val="FF0000"/>
                </a:solidFill>
              </a:rPr>
              <a:t>« Обложка  для нашей книги».</a:t>
            </a:r>
            <a:endParaRPr lang="ru-RU" u="sng" dirty="0">
              <a:solidFill>
                <a:srgbClr val="FF0000"/>
              </a:solidFill>
            </a:endParaRPr>
          </a:p>
        </p:txBody>
      </p:sp>
      <p:pic>
        <p:nvPicPr>
          <p:cNvPr id="7" name="Минусовка - Учат в школе (минус)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49763" y="3306763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33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u="sng" dirty="0" smtClean="0">
                <a:solidFill>
                  <a:srgbClr val="FF0000"/>
                </a:solidFill>
              </a:rPr>
              <a:t>Итоги деятельности на уроке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Что мы узнали нового?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Чему мы научились?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Как работал я?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Как работал класс?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524000"/>
            <a:ext cx="8991600" cy="4343400"/>
          </a:xfrm>
          <a:prstGeom prst="ellipseRibb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>Спасибо</a:t>
            </a:r>
            <a:br>
              <a:rPr lang="ru-RU" sz="6600" dirty="0" smtClean="0"/>
            </a:br>
            <a:r>
              <a:rPr lang="ru-RU" sz="6600" dirty="0" smtClean="0"/>
              <a:t> за работу на уроке</a:t>
            </a:r>
            <a:endParaRPr lang="ru-RU" sz="6600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Цели и задачи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5410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формирование представлений о значении школьного образования в жизни человека</a:t>
            </a:r>
          </a:p>
          <a:p>
            <a:r>
              <a:rPr lang="ru-RU" dirty="0" smtClean="0"/>
              <a:t> раскрытие понятий «образование», «школа»;</a:t>
            </a:r>
          </a:p>
          <a:p>
            <a:r>
              <a:rPr lang="ru-RU" dirty="0" smtClean="0"/>
              <a:t> развитие навыков самоанализа, навыков умения работать с документами</a:t>
            </a:r>
          </a:p>
          <a:p>
            <a:r>
              <a:rPr lang="ru-RU" dirty="0" smtClean="0"/>
              <a:t> воспитание и развитие личности ребенка,  умение применять свои знания в процессе адаптации.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9812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       Цели и задачи для учащихся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1905000"/>
            <a:ext cx="8153400" cy="495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dirty="0" smtClean="0"/>
              <a:t>1) познакомиться  с  понятиями «образование», «школа»;</a:t>
            </a:r>
          </a:p>
          <a:p>
            <a:pPr lvl="0"/>
            <a:r>
              <a:rPr lang="ru-RU" dirty="0" smtClean="0"/>
              <a:t>2) Развивать навыки умения работать с документами;</a:t>
            </a:r>
          </a:p>
          <a:p>
            <a:pPr lvl="0"/>
            <a:r>
              <a:rPr lang="ru-RU" dirty="0" smtClean="0"/>
              <a:t>3) Осознать значимость умения учиться;</a:t>
            </a:r>
          </a:p>
          <a:p>
            <a:pPr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Формируемые компетенции учащихся: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dirty="0" smtClean="0"/>
              <a:t> Умение самостоятельно строить рассказ, правильно употреблять термины</a:t>
            </a:r>
          </a:p>
          <a:p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Школа - это так просто! </a:t>
            </a:r>
            <a:br>
              <a:rPr lang="ru-RU" dirty="0" smtClean="0"/>
            </a:br>
            <a:r>
              <a:rPr lang="ru-RU" dirty="0" smtClean="0"/>
              <a:t>Школа - это так сложно!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Лилия ЯНАРОВА, 15 лет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8153400" cy="54102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Творческая мастерская </a:t>
            </a:r>
            <a:br>
              <a:rPr lang="ru-RU" dirty="0" smtClean="0"/>
            </a:br>
            <a:r>
              <a:rPr lang="ru-RU" dirty="0" smtClean="0"/>
              <a:t>по созданию книги на тему: «школьное образование глазами пятиклассников»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696200" cy="1371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Задание 1.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2057400"/>
            <a:ext cx="7696200" cy="44958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      </a:t>
            </a:r>
            <a:r>
              <a:rPr lang="ru-RU" sz="4400" u="sng" dirty="0" smtClean="0"/>
              <a:t> </a:t>
            </a:r>
            <a:r>
              <a:rPr lang="ru-RU" sz="44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«Словарь»</a:t>
            </a:r>
            <a:endParaRPr lang="ru-RU" sz="4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Что такое школа?</a:t>
            </a:r>
          </a:p>
          <a:p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Что такое образование?</a:t>
            </a:r>
            <a:endParaRPr lang="ru-RU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Ступеньки образования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13255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u="sng" dirty="0" smtClean="0"/>
              <a:t>«История образования»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676400"/>
            <a:ext cx="7848600" cy="4800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Когда на Руси появилась первая напечатанная книга?</a:t>
            </a:r>
          </a:p>
          <a:p>
            <a:r>
              <a:rPr lang="ru-RU" dirty="0" smtClean="0"/>
              <a:t>Как называлась первая печатная книга на Руси, кто её напечатал?</a:t>
            </a:r>
          </a:p>
          <a:p>
            <a:r>
              <a:rPr lang="ru-RU" dirty="0" smtClean="0"/>
              <a:t> Какой указ издал Петр </a:t>
            </a:r>
            <a:r>
              <a:rPr lang="en-US" dirty="0" smtClean="0"/>
              <a:t>I</a:t>
            </a:r>
            <a:r>
              <a:rPr lang="ru-RU" dirty="0" smtClean="0"/>
              <a:t> в начале </a:t>
            </a:r>
            <a:r>
              <a:rPr lang="en-US" dirty="0" smtClean="0"/>
              <a:t>XVIII</a:t>
            </a:r>
            <a:r>
              <a:rPr lang="ru-RU" dirty="0" smtClean="0"/>
              <a:t> века?</a:t>
            </a:r>
          </a:p>
          <a:p>
            <a:r>
              <a:rPr lang="ru-RU" dirty="0" smtClean="0"/>
              <a:t>Чьи дети учились в начальной школе в </a:t>
            </a:r>
            <a:r>
              <a:rPr lang="en-US" dirty="0" smtClean="0"/>
              <a:t>XVIII</a:t>
            </a:r>
            <a:r>
              <a:rPr lang="ru-RU" dirty="0" smtClean="0"/>
              <a:t> веке?</a:t>
            </a:r>
          </a:p>
          <a:p>
            <a:r>
              <a:rPr lang="ru-RU" dirty="0" smtClean="0"/>
              <a:t>Чему учили в школах в конце </a:t>
            </a:r>
            <a:r>
              <a:rPr lang="en-US" dirty="0" smtClean="0"/>
              <a:t>XVIII</a:t>
            </a:r>
            <a:r>
              <a:rPr lang="ru-RU" dirty="0" smtClean="0"/>
              <a:t> века?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u="sng" dirty="0" smtClean="0"/>
              <a:t>Задание 2. 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9200" y="1447800"/>
            <a:ext cx="7714488" cy="5410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u="sng" dirty="0" smtClean="0"/>
              <a:t>« Устав школы». </a:t>
            </a:r>
          </a:p>
          <a:p>
            <a:r>
              <a:rPr lang="ru-RU" dirty="0" smtClean="0"/>
              <a:t>Участники образовательного процесса:</a:t>
            </a:r>
          </a:p>
          <a:p>
            <a:r>
              <a:rPr lang="ru-RU" dirty="0" smtClean="0"/>
              <a:t>Учащиеся</a:t>
            </a:r>
          </a:p>
          <a:p>
            <a:r>
              <a:rPr lang="ru-RU" dirty="0" smtClean="0"/>
              <a:t>Учителя</a:t>
            </a:r>
          </a:p>
          <a:p>
            <a:r>
              <a:rPr lang="ru-RU" dirty="0" smtClean="0"/>
              <a:t>Родители </a:t>
            </a:r>
          </a:p>
          <a:p>
            <a:pPr>
              <a:buNone/>
            </a:pPr>
            <a:r>
              <a:rPr lang="ru-RU" dirty="0" smtClean="0"/>
              <a:t>Каким должен быть идеальный учитель?</a:t>
            </a:r>
          </a:p>
          <a:p>
            <a:pPr>
              <a:buNone/>
            </a:pPr>
            <a:r>
              <a:rPr lang="ru-RU" dirty="0" smtClean="0"/>
              <a:t>Каким должен быть идеальный ученик?</a:t>
            </a:r>
          </a:p>
          <a:p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684</TotalTime>
  <Words>258</Words>
  <Application>Microsoft Office PowerPoint</Application>
  <PresentationFormat>Экран (4:3)</PresentationFormat>
  <Paragraphs>51</Paragraphs>
  <Slides>14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Школьное образование</vt:lpstr>
      <vt:lpstr>Цели и задачи урока</vt:lpstr>
      <vt:lpstr>       Цели и задачи для учащихся </vt:lpstr>
      <vt:lpstr> Школа - это так просто!  Школа - это так сложно!   Лилия ЯНАРОВА, 15 лет  </vt:lpstr>
      <vt:lpstr>Творческая мастерская  по созданию книги на тему: «школьное образование глазами пятиклассников»</vt:lpstr>
      <vt:lpstr>Задание 1. </vt:lpstr>
      <vt:lpstr>Ступеньки образования</vt:lpstr>
      <vt:lpstr>«История образования»</vt:lpstr>
      <vt:lpstr>Задание 2. </vt:lpstr>
      <vt:lpstr>Школа - это так просто!  Школа - это так сложно!  Лилия ЯНАРОВА, 15 лет </vt:lpstr>
      <vt:lpstr>       Домашнее задание</vt:lpstr>
      <vt:lpstr>Задание 3     « Обложка  для нашей книги».</vt:lpstr>
      <vt:lpstr>Итоги деятельности на уроке.   Что мы узнали нового? Чему мы научились? Как работал я?  Как работал класс?</vt:lpstr>
      <vt:lpstr> Спасибо  за работу на уроке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Профессия – ученик.</dc:title>
  <cp:lastModifiedBy>Юзер</cp:lastModifiedBy>
  <cp:revision>75</cp:revision>
  <dcterms:modified xsi:type="dcterms:W3CDTF">2012-12-13T17:18:00Z</dcterms:modified>
</cp:coreProperties>
</file>