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952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72" autoAdjust="0"/>
    <p:restoredTop sz="94660"/>
  </p:normalViewPr>
  <p:slideViewPr>
    <p:cSldViewPr>
      <p:cViewPr varScale="1">
        <p:scale>
          <a:sx n="86" d="100"/>
          <a:sy n="86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2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'[Диаграмма в Microsoft Office PowerPoint]Лист1'!$B$1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'[Диаграмма в Microsoft Office PowerPoint]Лист1'!$A$2:$A$4</c:f>
              <c:strCache>
                <c:ptCount val="3"/>
                <c:pt idx="0">
                  <c:v>Участок№1</c:v>
                </c:pt>
                <c:pt idx="1">
                  <c:v>Участок№2</c:v>
                </c:pt>
                <c:pt idx="2">
                  <c:v>Участок№3</c:v>
                </c:pt>
              </c:strCache>
            </c:strRef>
          </c:cat>
          <c:val>
            <c:numRef>
              <c:f>'[Диаграмма в Microsoft Office PowerPoint]Лист1'!$B$2:$B$4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Office PowerPoint]Лист1'!$C$1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'[Диаграмма в Microsoft Office PowerPoint]Лист1'!$A$2:$A$4</c:f>
              <c:strCache>
                <c:ptCount val="3"/>
                <c:pt idx="0">
                  <c:v>Участок№1</c:v>
                </c:pt>
                <c:pt idx="1">
                  <c:v>Участок№2</c:v>
                </c:pt>
                <c:pt idx="2">
                  <c:v>Участок№3</c:v>
                </c:pt>
              </c:strCache>
            </c:strRef>
          </c:cat>
          <c:val>
            <c:numRef>
              <c:f>'[Диаграмма в Microsoft Office PowerPoint]Лист1'!$C$2:$C$4</c:f>
              <c:numCache>
                <c:formatCode>General</c:formatCode>
                <c:ptCount val="3"/>
                <c:pt idx="0">
                  <c:v>50</c:v>
                </c:pt>
                <c:pt idx="1">
                  <c:v>100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'[Диаграмма в Microsoft Office PowerPoint]Лист1'!$D$1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'[Диаграмма в Microsoft Office PowerPoint]Лист1'!$A$2:$A$4</c:f>
              <c:strCache>
                <c:ptCount val="3"/>
                <c:pt idx="0">
                  <c:v>Участок№1</c:v>
                </c:pt>
                <c:pt idx="1">
                  <c:v>Участок№2</c:v>
                </c:pt>
                <c:pt idx="2">
                  <c:v>Участок№3</c:v>
                </c:pt>
              </c:strCache>
            </c:strRef>
          </c:cat>
          <c:val>
            <c:numRef>
              <c:f>'[Диаграмма в Microsoft Office PowerPoint]Лист1'!$D$2:$D$4</c:f>
              <c:numCache>
                <c:formatCode>General</c:formatCode>
                <c:ptCount val="3"/>
                <c:pt idx="0">
                  <c:v>100</c:v>
                </c:pt>
                <c:pt idx="1">
                  <c:v>50</c:v>
                </c:pt>
                <c:pt idx="2">
                  <c:v>0</c:v>
                </c:pt>
              </c:numCache>
            </c:numRef>
          </c:val>
        </c:ser>
        <c:ser>
          <c:idx val="3"/>
          <c:order val="3"/>
          <c:tx>
            <c:strRef>
              <c:f>'[Диаграмма в Microsoft Office PowerPoint]Лист1'!$E$1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'[Диаграмма в Microsoft Office PowerPoint]Лист1'!$A$2:$A$4</c:f>
              <c:strCache>
                <c:ptCount val="3"/>
                <c:pt idx="0">
                  <c:v>Участок№1</c:v>
                </c:pt>
                <c:pt idx="1">
                  <c:v>Участок№2</c:v>
                </c:pt>
                <c:pt idx="2">
                  <c:v>Участок№3</c:v>
                </c:pt>
              </c:strCache>
            </c:strRef>
          </c:cat>
          <c:val>
            <c:numRef>
              <c:f>'[Диаграмма в Microsoft Office PowerPoint]Лист1'!$E$2:$E$4</c:f>
              <c:numCache>
                <c:formatCode>General</c:formatCode>
                <c:ptCount val="3"/>
                <c:pt idx="0">
                  <c:v>100</c:v>
                </c:pt>
                <c:pt idx="1">
                  <c:v>50</c:v>
                </c:pt>
                <c:pt idx="2">
                  <c:v>0</c:v>
                </c:pt>
              </c:numCache>
            </c:numRef>
          </c:val>
        </c:ser>
        <c:ser>
          <c:idx val="4"/>
          <c:order val="4"/>
          <c:tx>
            <c:strRef>
              <c:f>'[Диаграмма в Microsoft Office PowerPoint]Лист1'!$F$1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'[Диаграмма в Microsoft Office PowerPoint]Лист1'!$A$2:$A$4</c:f>
              <c:strCache>
                <c:ptCount val="3"/>
                <c:pt idx="0">
                  <c:v>Участок№1</c:v>
                </c:pt>
                <c:pt idx="1">
                  <c:v>Участок№2</c:v>
                </c:pt>
                <c:pt idx="2">
                  <c:v>Участок№3</c:v>
                </c:pt>
              </c:strCache>
            </c:strRef>
          </c:cat>
          <c:val>
            <c:numRef>
              <c:f>'[Диаграмма в Microsoft Office PowerPoint]Лист1'!$F$2:$F$4</c:f>
              <c:numCache>
                <c:formatCode>General</c:formatCode>
                <c:ptCount val="3"/>
                <c:pt idx="0">
                  <c:v>100</c:v>
                </c:pt>
                <c:pt idx="1">
                  <c:v>50</c:v>
                </c:pt>
                <c:pt idx="2">
                  <c:v>50</c:v>
                </c:pt>
              </c:numCache>
            </c:numRef>
          </c:val>
        </c:ser>
        <c:ser>
          <c:idx val="5"/>
          <c:order val="5"/>
          <c:tx>
            <c:strRef>
              <c:f>'[Диаграмма в Microsoft Office PowerPoint]Лист1'!$G$1</c:f>
              <c:strCache>
                <c:ptCount val="1"/>
                <c:pt idx="0">
                  <c:v>6</c:v>
                </c:pt>
              </c:strCache>
            </c:strRef>
          </c:tx>
          <c:cat>
            <c:strRef>
              <c:f>'[Диаграмма в Microsoft Office PowerPoint]Лист1'!$A$2:$A$4</c:f>
              <c:strCache>
                <c:ptCount val="3"/>
                <c:pt idx="0">
                  <c:v>Участок№1</c:v>
                </c:pt>
                <c:pt idx="1">
                  <c:v>Участок№2</c:v>
                </c:pt>
                <c:pt idx="2">
                  <c:v>Участок№3</c:v>
                </c:pt>
              </c:strCache>
            </c:strRef>
          </c:cat>
          <c:val>
            <c:numRef>
              <c:f>'[Диаграмма в Microsoft Office PowerPoint]Лист1'!$G$2:$G$4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6"/>
          <c:order val="6"/>
          <c:tx>
            <c:strRef>
              <c:f>'[Диаграмма в Microsoft Office PowerPoint]Лист1'!$H$1</c:f>
              <c:strCache>
                <c:ptCount val="1"/>
                <c:pt idx="0">
                  <c:v>7</c:v>
                </c:pt>
              </c:strCache>
            </c:strRef>
          </c:tx>
          <c:cat>
            <c:strRef>
              <c:f>'[Диаграмма в Microsoft Office PowerPoint]Лист1'!$A$2:$A$4</c:f>
              <c:strCache>
                <c:ptCount val="3"/>
                <c:pt idx="0">
                  <c:v>Участок№1</c:v>
                </c:pt>
                <c:pt idx="1">
                  <c:v>Участок№2</c:v>
                </c:pt>
                <c:pt idx="2">
                  <c:v>Участок№3</c:v>
                </c:pt>
              </c:strCache>
            </c:strRef>
          </c:cat>
          <c:val>
            <c:numRef>
              <c:f>'[Диаграмма в Microsoft Office PowerPoint]Лист1'!$H$2:$H$4</c:f>
              <c:numCache>
                <c:formatCode>General</c:formatCode>
                <c:ptCount val="3"/>
                <c:pt idx="0">
                  <c:v>50</c:v>
                </c:pt>
                <c:pt idx="1">
                  <c:v>50</c:v>
                </c:pt>
                <c:pt idx="2">
                  <c:v>50</c:v>
                </c:pt>
              </c:numCache>
            </c:numRef>
          </c:val>
        </c:ser>
        <c:ser>
          <c:idx val="7"/>
          <c:order val="7"/>
          <c:tx>
            <c:strRef>
              <c:f>'[Диаграмма в Microsoft Office PowerPoint]Лист1'!$I$1</c:f>
              <c:strCache>
                <c:ptCount val="1"/>
                <c:pt idx="0">
                  <c:v>8</c:v>
                </c:pt>
              </c:strCache>
            </c:strRef>
          </c:tx>
          <c:cat>
            <c:strRef>
              <c:f>'[Диаграмма в Microsoft Office PowerPoint]Лист1'!$A$2:$A$4</c:f>
              <c:strCache>
                <c:ptCount val="3"/>
                <c:pt idx="0">
                  <c:v>Участок№1</c:v>
                </c:pt>
                <c:pt idx="1">
                  <c:v>Участок№2</c:v>
                </c:pt>
                <c:pt idx="2">
                  <c:v>Участок№3</c:v>
                </c:pt>
              </c:strCache>
            </c:strRef>
          </c:cat>
          <c:val>
            <c:numRef>
              <c:f>'[Диаграмма в Microsoft Office PowerPoint]Лист1'!$I$2:$I$4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8"/>
          <c:order val="8"/>
          <c:tx>
            <c:strRef>
              <c:f>'[Диаграмма в Microsoft Office PowerPoint]Лист1'!$J$1</c:f>
              <c:strCache>
                <c:ptCount val="1"/>
                <c:pt idx="0">
                  <c:v>9</c:v>
                </c:pt>
              </c:strCache>
            </c:strRef>
          </c:tx>
          <c:cat>
            <c:strRef>
              <c:f>'[Диаграмма в Microsoft Office PowerPoint]Лист1'!$A$2:$A$4</c:f>
              <c:strCache>
                <c:ptCount val="3"/>
                <c:pt idx="0">
                  <c:v>Участок№1</c:v>
                </c:pt>
                <c:pt idx="1">
                  <c:v>Участок№2</c:v>
                </c:pt>
                <c:pt idx="2">
                  <c:v>Участок№3</c:v>
                </c:pt>
              </c:strCache>
            </c:strRef>
          </c:cat>
          <c:val>
            <c:numRef>
              <c:f>'[Диаграмма в Microsoft Office PowerPoint]Лист1'!$J$2:$J$4</c:f>
              <c:numCache>
                <c:formatCode>General</c:formatCode>
                <c:ptCount val="3"/>
                <c:pt idx="0">
                  <c:v>50</c:v>
                </c:pt>
                <c:pt idx="1">
                  <c:v>50</c:v>
                </c:pt>
                <c:pt idx="2">
                  <c:v>50</c:v>
                </c:pt>
              </c:numCache>
            </c:numRef>
          </c:val>
        </c:ser>
        <c:ser>
          <c:idx val="9"/>
          <c:order val="9"/>
          <c:tx>
            <c:strRef>
              <c:f>'[Диаграмма в Microsoft Office PowerPoint]Лист1'!$K$1</c:f>
              <c:strCache>
                <c:ptCount val="1"/>
                <c:pt idx="0">
                  <c:v>10</c:v>
                </c:pt>
              </c:strCache>
            </c:strRef>
          </c:tx>
          <c:cat>
            <c:strRef>
              <c:f>'[Диаграмма в Microsoft Office PowerPoint]Лист1'!$A$2:$A$4</c:f>
              <c:strCache>
                <c:ptCount val="3"/>
                <c:pt idx="0">
                  <c:v>Участок№1</c:v>
                </c:pt>
                <c:pt idx="1">
                  <c:v>Участок№2</c:v>
                </c:pt>
                <c:pt idx="2">
                  <c:v>Участок№3</c:v>
                </c:pt>
              </c:strCache>
            </c:strRef>
          </c:cat>
          <c:val>
            <c:numRef>
              <c:f>'[Диаграмма в Microsoft Office PowerPoint]Лист1'!$K$2:$K$4</c:f>
              <c:numCache>
                <c:formatCode>General</c:formatCode>
                <c:ptCount val="3"/>
                <c:pt idx="0">
                  <c:v>50</c:v>
                </c:pt>
                <c:pt idx="1">
                  <c:v>50</c:v>
                </c:pt>
                <c:pt idx="2">
                  <c:v>100</c:v>
                </c:pt>
              </c:numCache>
            </c:numRef>
          </c:val>
        </c:ser>
        <c:dLbls/>
        <c:shape val="box"/>
        <c:axId val="166900864"/>
        <c:axId val="169218432"/>
        <c:axId val="0"/>
      </c:bar3DChart>
      <c:catAx>
        <c:axId val="166900864"/>
        <c:scaling>
          <c:orientation val="minMax"/>
        </c:scaling>
        <c:axPos val="b"/>
        <c:majorTickMark val="none"/>
        <c:tickLblPos val="nextTo"/>
        <c:crossAx val="169218432"/>
        <c:crosses val="autoZero"/>
        <c:auto val="1"/>
        <c:lblAlgn val="ctr"/>
        <c:lblOffset val="100"/>
      </c:catAx>
      <c:valAx>
        <c:axId val="16921843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/>
                  <a:t>Степень покрытия древесного </a:t>
                </a:r>
                <a:r>
                  <a:rPr lang="ru-RU" dirty="0" smtClean="0"/>
                  <a:t>ствола  </a:t>
                </a:r>
                <a:r>
                  <a:rPr lang="ru-RU" dirty="0"/>
                  <a:t>лишайниками, %</a:t>
                </a:r>
              </a:p>
            </c:rich>
          </c:tx>
          <c:layout/>
        </c:title>
        <c:numFmt formatCode="General" sourceLinked="1"/>
        <c:tickLblPos val="nextTo"/>
        <c:crossAx val="16690086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C68B4-B6E7-4B64-BB2A-41914A0CB301}" type="datetimeFigureOut">
              <a:rPr lang="ru-RU" smtClean="0"/>
              <a:pPr/>
              <a:t>15.02.2013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87DA2-CC55-444B-A0E2-ACDDEBD8E85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3458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48787-9555-4EB0-B6AC-6307499A1B54}" type="datetimeFigureOut">
              <a:rPr lang="ru-RU" smtClean="0"/>
              <a:pPr/>
              <a:t>15.02.2013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8C8A-1621-4FAE-B9DF-1B02ECA988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48787-9555-4EB0-B6AC-6307499A1B54}" type="datetimeFigureOut">
              <a:rPr lang="ru-RU" smtClean="0"/>
              <a:pPr/>
              <a:t>15.02.2013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8C8A-1621-4FAE-B9DF-1B02ECA988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48787-9555-4EB0-B6AC-6307499A1B54}" type="datetimeFigureOut">
              <a:rPr lang="ru-RU" smtClean="0"/>
              <a:pPr/>
              <a:t>15.02.2013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8C8A-1621-4FAE-B9DF-1B02ECA988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48787-9555-4EB0-B6AC-6307499A1B54}" type="datetimeFigureOut">
              <a:rPr lang="ru-RU" smtClean="0"/>
              <a:pPr/>
              <a:t>15.02.2013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8C8A-1621-4FAE-B9DF-1B02ECA988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48787-9555-4EB0-B6AC-6307499A1B54}" type="datetimeFigureOut">
              <a:rPr lang="ru-RU" smtClean="0"/>
              <a:pPr/>
              <a:t>15.02.2013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8C8A-1621-4FAE-B9DF-1B02ECA988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48787-9555-4EB0-B6AC-6307499A1B54}" type="datetimeFigureOut">
              <a:rPr lang="ru-RU" smtClean="0"/>
              <a:pPr/>
              <a:t>15.02.2013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8C8A-1621-4FAE-B9DF-1B02ECA988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48787-9555-4EB0-B6AC-6307499A1B54}" type="datetimeFigureOut">
              <a:rPr lang="ru-RU" smtClean="0"/>
              <a:pPr/>
              <a:t>15.02.2013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8C8A-1621-4FAE-B9DF-1B02ECA988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48787-9555-4EB0-B6AC-6307499A1B54}" type="datetimeFigureOut">
              <a:rPr lang="ru-RU" smtClean="0"/>
              <a:pPr/>
              <a:t>15.02.2013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8C8A-1621-4FAE-B9DF-1B02ECA988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48787-9555-4EB0-B6AC-6307499A1B54}" type="datetimeFigureOut">
              <a:rPr lang="ru-RU" smtClean="0"/>
              <a:pPr/>
              <a:t>15.02.2013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8C8A-1621-4FAE-B9DF-1B02ECA988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48787-9555-4EB0-B6AC-6307499A1B54}" type="datetimeFigureOut">
              <a:rPr lang="ru-RU" smtClean="0"/>
              <a:pPr/>
              <a:t>15.02.2013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8C8A-1621-4FAE-B9DF-1B02ECA988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48787-9555-4EB0-B6AC-6307499A1B54}" type="datetimeFigureOut">
              <a:rPr lang="ru-RU" smtClean="0"/>
              <a:pPr/>
              <a:t>15.02.2013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7F28C8A-1621-4FAE-B9DF-1B02ECA9883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B9523"/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C48787-9555-4EB0-B6AC-6307499A1B54}" type="datetimeFigureOut">
              <a:rPr lang="ru-RU" smtClean="0"/>
              <a:pPr/>
              <a:t>15.02.2013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F28C8A-1621-4FAE-B9DF-1B02ECA98834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spd="med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64305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rgbClr val="002060"/>
                </a:solidFill>
                <a:latin typeface="Monotype Corsiva" pitchFamily="66" charset="0"/>
              </a:rPr>
              <a:t>Индикаторы загрязнения воздуха и окружающей среды</a:t>
            </a:r>
            <a:r>
              <a:rPr lang="ru-RU" sz="6000" dirty="0" smtClean="0">
                <a:solidFill>
                  <a:srgbClr val="002060"/>
                </a:solidFill>
              </a:rPr>
              <a:t>.</a:t>
            </a:r>
            <a:endParaRPr lang="ru-RU" sz="60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48" y="4357694"/>
            <a:ext cx="4643470" cy="264320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Выполнила </a:t>
            </a:r>
            <a:endParaRPr lang="ru-RU" sz="2800" b="1" dirty="0">
              <a:solidFill>
                <a:srgbClr val="002060"/>
              </a:solidFill>
              <a:latin typeface="Monotype Corsiva" pitchFamily="66" charset="0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Учитель биологии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Корикова М.А.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9144000" cy="164307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Оценка загрязнения воздуха по степени покрытия древесного ствола лишайниками.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0" y="2357430"/>
          <a:ext cx="91440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2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428604"/>
            <a:ext cx="5257808" cy="1143000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Заключение.</a:t>
            </a:r>
            <a:endParaRPr lang="ru-RU" sz="7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0" y="1500174"/>
            <a:ext cx="9001156" cy="478634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 результате практического исследования мы пришли к следующим выводам:</a:t>
            </a:r>
          </a:p>
          <a:p>
            <a:pPr>
              <a:buFont typeface="Wingdings" pitchFamily="2" charset="2"/>
              <a:buChar char="q"/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Чем сильнее загрязнён воздух на определённой территории, тем меньше на ней встречаются различные виды лишайников, тем меньшую площадь покрывают они на стволах деревьев и других субстратах и тем ниже их жизнеспособность.</a:t>
            </a:r>
          </a:p>
          <a:p>
            <a:pPr>
              <a:buFont typeface="Wingdings" pitchFamily="2" charset="2"/>
              <a:buChar char="q"/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 увеличением загрязнения резко уменьшаются размеры лишайников. На загрязнённых участках средний диаметр не превышает 50 мм.</a:t>
            </a:r>
          </a:p>
          <a:p>
            <a:pPr>
              <a:buFont typeface="Wingdings" pitchFamily="2" charset="2"/>
              <a:buChar char="q"/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 территории исследуемых участков не встречаются совсем кустистые лишайники, редко-листовые, чаще-накипные.  Большая часть лишайников находится в угнетённом и деформированном состоянии. Степень загрязнения воздуха по состоянию лишайников - средняя.</a:t>
            </a:r>
          </a:p>
          <a:p>
            <a:pPr>
              <a:buFont typeface="Wingdings" pitchFamily="2" charset="2"/>
              <a:buChar char="q"/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  территории мясокомбината  не встречаются кустистые ,  листовые лишайники  и накипные очень редко. Большая часть лишайников находится в угнетенном и деформированном состоянии. Степень загрязнения атмосферного воздуха по состоянию лишайников на территории мясокомбината средняя.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 </a:t>
            </a:r>
          </a:p>
          <a:p>
            <a:pPr>
              <a:buFont typeface="Wingdings" pitchFamily="2" charset="2"/>
              <a:buChar char="q"/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При повышении степени загрязненности воздуха первыми исчезают кустистые лишайники, за ними листовые, и последними накипные.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 </a:t>
            </a:r>
          </a:p>
          <a:p>
            <a:pPr>
              <a:buFont typeface="Wingdings" pitchFamily="2" charset="2"/>
              <a:buChar char="q"/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Таким образом, разные стадии загрязненности атмосферного воздуха могут быть оценены по видовому составу лишайников, изменению проективного покрытия видов, по морфологическому состоянию лишайников.</a:t>
            </a:r>
          </a:p>
          <a:p>
            <a:endPara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Рисунок 8" descr="stext_2302200851.der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572264" y="142852"/>
            <a:ext cx="1971115" cy="1714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stext_2302200851.beresa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1965328" cy="15001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0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1000"/>
                            </p:stCondLst>
                            <p:childTnLst>
                              <p:par>
                                <p:cTn id="5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2000"/>
                            </p:stCondLst>
                            <p:childTnLst>
                              <p:par>
                                <p:cTn id="5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1643050"/>
            <a:ext cx="4495800" cy="521495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solidFill>
                  <a:srgbClr val="002060"/>
                </a:solidFill>
                <a:latin typeface="Monotype Corsiva" pitchFamily="66" charset="0"/>
              </a:rPr>
              <a:t>Городская среда существенно отличается от естественной природной среды. Бобров тоже не исключение, хотя и во многом зависим от природных условий, но в нем сформирован присущий только ему микроклимат и состав атмосферного воздуха. На эту особенность следует обращать внимание, потому что своеобразный микроклимат «диктует свои условия» процессам жизнедеятельности городских растений, животных и человека.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solidFill>
                  <a:srgbClr val="002060"/>
                </a:solidFill>
                <a:latin typeface="Monotype Corsiva" pitchFamily="66" charset="0"/>
              </a:rPr>
              <a:t>Оказалось, что самые обычные лишайники очень чувствительны к воздушному загрязнению, они - настоящие индикаторы загрязнения воздуха и окружающей среды.  При мониторинге загрязнения среды широко используется метод биоиндикации, который мы решили изучить подробнее.</a:t>
            </a:r>
          </a:p>
          <a:p>
            <a:pPr>
              <a:buNone/>
            </a:pPr>
            <a:endParaRPr lang="ru-RU" sz="1800" dirty="0" smtClean="0"/>
          </a:p>
          <a:p>
            <a:endParaRPr lang="ru-RU" sz="1700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3" name="Содержимое 12" descr="фото для презентации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5214942" y="1500174"/>
            <a:ext cx="3279046" cy="24288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Рисунок 13" descr="для презентации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5400000">
            <a:off x="5982500" y="3733012"/>
            <a:ext cx="1809750" cy="334486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5" name="Заголовок 1"/>
          <p:cNvSpPr txBox="1">
            <a:spLocks/>
          </p:cNvSpPr>
          <p:nvPr/>
        </p:nvSpPr>
        <p:spPr>
          <a:xfrm>
            <a:off x="5429256" y="3214686"/>
            <a:ext cx="3214742" cy="114300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  <a:ea typeface="+mj-ea"/>
                <a:cs typeface="+mj-cs"/>
              </a:rPr>
              <a:t>Листовой лишайник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5429256" y="5715000"/>
            <a:ext cx="3186138" cy="114300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Накипной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 лишайник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571480"/>
            <a:ext cx="404336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Введение</a:t>
            </a:r>
            <a:r>
              <a:rPr lang="ru-RU" sz="9600" b="1" dirty="0" smtClean="0">
                <a:solidFill>
                  <a:srgbClr val="002060"/>
                </a:solidFill>
                <a:effectLst/>
                <a:latin typeface="Monotype Corsiva" pitchFamily="66" charset="0"/>
              </a:rPr>
              <a:t>.</a:t>
            </a:r>
            <a:endParaRPr lang="ru-RU" sz="9600" b="1" dirty="0">
              <a:solidFill>
                <a:srgbClr val="002060"/>
              </a:solidFill>
              <a:effectLst/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5" grpId="0"/>
      <p:bldP spid="16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500174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Цель работы:</a:t>
            </a: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4000" b="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определить уровень загрязнения окружающей среды биоиндикационным методом.</a:t>
            </a:r>
            <a:endParaRPr lang="ru-RU" sz="4000" b="0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1214414" y="2786058"/>
            <a:ext cx="484632" cy="978408"/>
          </a:xfrm>
          <a:prstGeom prst="downArrow">
            <a:avLst/>
          </a:prstGeom>
          <a:solidFill>
            <a:srgbClr val="00B05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34" y="3786190"/>
            <a:ext cx="2000264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Литература по лихенологии</a:t>
            </a:r>
            <a:endParaRPr lang="ru-RU" sz="1600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2643174" y="4000504"/>
            <a:ext cx="978408" cy="484632"/>
          </a:xfrm>
          <a:prstGeom prst="rightArrow">
            <a:avLst/>
          </a:prstGeom>
          <a:solidFill>
            <a:srgbClr val="00B05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86182" y="3214686"/>
            <a:ext cx="2000264" cy="1785950"/>
          </a:xfrm>
          <a:prstGeom prst="roundRect">
            <a:avLst/>
          </a:prstGeom>
          <a:solidFill>
            <a:srgbClr val="00B050"/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Виды лишайников наиболее устойчивых к загрязнению окружающей среды</a:t>
            </a:r>
            <a:endParaRPr lang="ru-RU" sz="1600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5929322" y="4071942"/>
            <a:ext cx="978408" cy="484632"/>
          </a:xfrm>
          <a:prstGeom prst="rightArrow">
            <a:avLst/>
          </a:prstGeom>
          <a:solidFill>
            <a:srgbClr val="00B05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143768" y="3571876"/>
            <a:ext cx="1714512" cy="1357322"/>
          </a:xfrm>
          <a:prstGeom prst="roundRect">
            <a:avLst/>
          </a:prstGeom>
          <a:solidFill>
            <a:srgbClr val="00B050"/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Процесс изменения лишайников в городских условиях</a:t>
            </a:r>
            <a:endParaRPr lang="ru-RU" sz="16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285984" y="5143512"/>
            <a:ext cx="1714512" cy="1500174"/>
          </a:xfrm>
          <a:prstGeom prst="roundRect">
            <a:avLst/>
          </a:prstGeom>
          <a:solidFill>
            <a:srgbClr val="00B050"/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Определить степень загрязнения воздуха на исследуемых территориях</a:t>
            </a:r>
            <a:endParaRPr lang="ru-RU" sz="1600" dirty="0"/>
          </a:p>
        </p:txBody>
      </p:sp>
      <p:sp>
        <p:nvSpPr>
          <p:cNvPr id="17" name="Стрелка вниз 16"/>
          <p:cNvSpPr/>
          <p:nvPr/>
        </p:nvSpPr>
        <p:spPr>
          <a:xfrm rot="3298616">
            <a:off x="5897830" y="5399493"/>
            <a:ext cx="582571" cy="924083"/>
          </a:xfrm>
          <a:prstGeom prst="downArrow">
            <a:avLst/>
          </a:prstGeom>
          <a:solidFill>
            <a:srgbClr val="00B05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0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8" grpId="0" animBg="1"/>
      <p:bldP spid="9" grpId="0" animBg="1"/>
      <p:bldP spid="11" grpId="0" animBg="1"/>
      <p:bldP spid="14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6000" b="1" dirty="0" smtClean="0">
                <a:solidFill>
                  <a:srgbClr val="002060"/>
                </a:solidFill>
                <a:latin typeface="Monotype Corsiva" pitchFamily="66" charset="0"/>
              </a:rPr>
              <a:t>Методика исследования.</a:t>
            </a:r>
            <a:r>
              <a:rPr lang="ru-RU" sz="6000" dirty="0" smtClean="0">
                <a:solidFill>
                  <a:srgbClr val="002060"/>
                </a:solidFill>
                <a:latin typeface="Monotype Corsiva" pitchFamily="66" charset="0"/>
              </a:rPr>
              <a:t/>
            </a:r>
            <a:br>
              <a:rPr lang="ru-RU" sz="6000" dirty="0" smtClean="0">
                <a:solidFill>
                  <a:srgbClr val="002060"/>
                </a:solidFill>
                <a:latin typeface="Monotype Corsiva" pitchFamily="66" charset="0"/>
              </a:rPr>
            </a:br>
            <a:endParaRPr lang="ru-RU" sz="40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42844" y="1571612"/>
            <a:ext cx="8305800" cy="1143000"/>
          </a:xfrm>
          <a:prstGeom prst="rect">
            <a:avLst/>
          </a:prstGeom>
        </p:spPr>
        <p:txBody>
          <a:bodyPr vert="horz" lIns="0" tIns="45720" rIns="0" bIns="0" anchor="b">
            <a:normAutofit fontScale="975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Методика исследования чистоты воздуха при помощи лишайникового покрова.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8596" y="2928934"/>
            <a:ext cx="8305800" cy="1143000"/>
          </a:xfrm>
          <a:prstGeom prst="rect">
            <a:avLst/>
          </a:prstGeom>
        </p:spPr>
        <p:txBody>
          <a:bodyPr vert="horz" lIns="0" tIns="45720" rIns="0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8596" y="2143116"/>
            <a:ext cx="8305800" cy="1143000"/>
          </a:xfrm>
          <a:prstGeom prst="rect">
            <a:avLst/>
          </a:prstGeom>
        </p:spPr>
        <p:txBody>
          <a:bodyPr vert="horz" lIns="0" tIns="45720" rIns="0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4000" dirty="0" smtClean="0">
                <a:solidFill>
                  <a:srgbClr val="002060"/>
                </a:solidFill>
                <a:latin typeface="Monotype Corsiva" pitchFamily="66" charset="0"/>
                <a:ea typeface="+mj-ea"/>
                <a:cs typeface="+mj-cs"/>
              </a:rPr>
              <a:t>Исследуемые участки: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pic>
        <p:nvPicPr>
          <p:cNvPr id="6" name="Рисунок 5" descr="дом2.bmp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28662" y="3324666"/>
            <a:ext cx="6057143" cy="353333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Выгнутая вверх стрелка 6"/>
          <p:cNvSpPr/>
          <p:nvPr/>
        </p:nvSpPr>
        <p:spPr>
          <a:xfrm>
            <a:off x="6143636" y="3357562"/>
            <a:ext cx="1216152" cy="731520"/>
          </a:xfrm>
          <a:prstGeom prst="curvedDownArrow">
            <a:avLst/>
          </a:prstGeom>
          <a:solidFill>
            <a:srgbClr val="00B05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929454" y="4071942"/>
            <a:ext cx="207167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Садовый участок удалённый  от заводов и дорог.</a:t>
            </a:r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мясокомбинат2.bmp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6095239" cy="34761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Выгнутая вправо стрелка 3"/>
          <p:cNvSpPr/>
          <p:nvPr/>
        </p:nvSpPr>
        <p:spPr>
          <a:xfrm rot="18107616">
            <a:off x="6630292" y="451778"/>
            <a:ext cx="731520" cy="1216152"/>
          </a:xfrm>
          <a:prstGeom prst="curvedLeftArrow">
            <a:avLst/>
          </a:prstGeom>
          <a:solidFill>
            <a:srgbClr val="00B05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429388" y="1643050"/>
            <a:ext cx="2000264" cy="1857388"/>
          </a:xfrm>
          <a:prstGeom prst="roundRect">
            <a:avLst/>
          </a:prstGeom>
          <a:solidFill>
            <a:srgbClr val="00B05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Садовый участок вблизи действующего завода «АОО Мясокомбинат Бобровский».</a:t>
            </a:r>
            <a:endParaRPr lang="ru-RU" dirty="0"/>
          </a:p>
        </p:txBody>
      </p:sp>
      <p:pic>
        <p:nvPicPr>
          <p:cNvPr id="7" name="Рисунок 6" descr="пришкольная территория2.bmp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643174" y="3353238"/>
            <a:ext cx="6076191" cy="35047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Выгнутая влево стрелка 8"/>
          <p:cNvSpPr/>
          <p:nvPr/>
        </p:nvSpPr>
        <p:spPr>
          <a:xfrm rot="1958218">
            <a:off x="1627483" y="3815999"/>
            <a:ext cx="731520" cy="1216152"/>
          </a:xfrm>
          <a:prstGeom prst="curvedRightArrow">
            <a:avLst/>
          </a:prstGeom>
          <a:solidFill>
            <a:srgbClr val="00B05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4282" y="5286388"/>
            <a:ext cx="2357454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Пришкольная территория вблизи дороги.</a:t>
            </a:r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85728"/>
            <a:ext cx="7386662" cy="1162050"/>
          </a:xfrm>
        </p:spPr>
        <p:txBody>
          <a:bodyPr/>
          <a:lstStyle/>
          <a:p>
            <a:r>
              <a:rPr lang="ru-RU" sz="5400" b="1" dirty="0" smtClean="0">
                <a:solidFill>
                  <a:srgbClr val="002060"/>
                </a:solidFill>
                <a:latin typeface="Monotype Corsiva" pitchFamily="66" charset="0"/>
              </a:rPr>
              <a:t>Методика исследования.</a:t>
            </a:r>
            <a:endParaRPr lang="ru-RU" sz="5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0" y="1500174"/>
            <a:ext cx="5429256" cy="550070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1800" b="1" dirty="0" smtClean="0">
                <a:solidFill>
                  <a:srgbClr val="002060"/>
                </a:solidFill>
                <a:latin typeface="Monotype Corsiva" pitchFamily="66" charset="0"/>
              </a:rPr>
              <a:t>Структура и состав фитоценоза на пробных площадках должны быть примерно схожими;</a:t>
            </a:r>
          </a:p>
          <a:p>
            <a:pPr>
              <a:buFont typeface="Wingdings" pitchFamily="2" charset="2"/>
              <a:buChar char="v"/>
            </a:pPr>
            <a:r>
              <a:rPr lang="ru-RU" sz="1800" b="1" dirty="0" smtClean="0">
                <a:solidFill>
                  <a:srgbClr val="002060"/>
                </a:solidFill>
                <a:latin typeface="Monotype Corsiva" pitchFamily="66" charset="0"/>
              </a:rPr>
              <a:t>участки коры дерева, на котором производится непосредственный подсчёт площади покрытия лишайниками выбираются на высоте от 30 до 150 см от основания ствола дерева;</a:t>
            </a:r>
          </a:p>
          <a:p>
            <a:pPr>
              <a:buFont typeface="Wingdings" pitchFamily="2" charset="2"/>
              <a:buChar char="v"/>
            </a:pPr>
            <a:r>
              <a:rPr lang="ru-RU" sz="1800" b="1" dirty="0" smtClean="0">
                <a:solidFill>
                  <a:srgbClr val="002060"/>
                </a:solidFill>
                <a:latin typeface="Monotype Corsiva" pitchFamily="66" charset="0"/>
              </a:rPr>
              <a:t>на каждой пробной площадке выбирается 10 отдельностоящих, здоровых, растущих вертикально деревьев с диаметром ствола 25-40см;</a:t>
            </a:r>
          </a:p>
          <a:p>
            <a:pPr>
              <a:buFont typeface="Wingdings" pitchFamily="2" charset="2"/>
              <a:buChar char="v"/>
            </a:pPr>
            <a:r>
              <a:rPr lang="ru-RU" sz="1800" b="1" dirty="0" smtClean="0">
                <a:solidFill>
                  <a:srgbClr val="002060"/>
                </a:solidFill>
                <a:latin typeface="Monotype Corsiva" pitchFamily="66" charset="0"/>
              </a:rPr>
              <a:t>на каждом дереве подсчитывается количество видов лишайников. Все обнаруженные виды разделяются на три группы: кустистые, листовые, накипные;</a:t>
            </a:r>
          </a:p>
          <a:p>
            <a:pPr>
              <a:buFont typeface="Wingdings" pitchFamily="2" charset="2"/>
              <a:buChar char="v"/>
            </a:pPr>
            <a:r>
              <a:rPr lang="ru-RU" sz="1800" b="1" dirty="0" smtClean="0">
                <a:solidFill>
                  <a:srgbClr val="002060"/>
                </a:solidFill>
                <a:latin typeface="Monotype Corsiva" pitchFamily="66" charset="0"/>
              </a:rPr>
              <a:t>оценка степени покрытия ствола лишайниками проводится по методике измерения проективного покрытия:</a:t>
            </a:r>
          </a:p>
          <a:p>
            <a:pPr>
              <a:buFont typeface="Wingdings" pitchFamily="2" charset="2"/>
              <a:buChar char="v"/>
            </a:pPr>
            <a:r>
              <a:rPr lang="ru-RU" sz="1800" b="1" dirty="0" smtClean="0">
                <a:solidFill>
                  <a:srgbClr val="002060"/>
                </a:solidFill>
                <a:latin typeface="Monotype Corsiva" pitchFamily="66" charset="0"/>
              </a:rPr>
              <a:t>для этого на высоте 30-150см на наиболее заросшую лишайниками часть коры накладывается прозрачная палетка размером  10*10см(палетку расчерчивают на квадраты размером 1*1 см. </a:t>
            </a:r>
          </a:p>
          <a:p>
            <a:endParaRPr lang="ru-RU" sz="18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5" name="Содержимое 4" descr="0.bmp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5857884" y="1357298"/>
            <a:ext cx="2857520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215074" y="4143380"/>
          <a:ext cx="2240280" cy="21336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8288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0"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6357950" y="5572140"/>
            <a:ext cx="2071702" cy="116205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  <a:t>Образец палетки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000"/>
                            </p:stCondLst>
                            <p:childTnLst>
                              <p:par>
                                <p:cTn id="3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0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214422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Результаты исследований и их анализ. Вывод.</a:t>
            </a:r>
            <a:endParaRPr lang="ru-RU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642910" y="3071810"/>
          <a:ext cx="7472386" cy="357189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00156"/>
                <a:gridCol w="571504"/>
                <a:gridCol w="642942"/>
                <a:gridCol w="571504"/>
                <a:gridCol w="642942"/>
                <a:gridCol w="642942"/>
                <a:gridCol w="785818"/>
                <a:gridCol w="714380"/>
                <a:gridCol w="600108"/>
                <a:gridCol w="471462"/>
                <a:gridCol w="428628"/>
              </a:tblGrid>
              <a:tr h="419589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Monotype Corsiva" pitchFamily="66" charset="0"/>
                        </a:rPr>
                        <a:t>Признаки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Monotype Corsiva" pitchFamily="66" charset="0"/>
                        </a:rPr>
                        <a:t>1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Monotype Corsiva" pitchFamily="66" charset="0"/>
                        </a:rPr>
                        <a:t>2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Monotype Corsiva" pitchFamily="66" charset="0"/>
                        </a:rPr>
                        <a:t>3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Monotype Corsiva" pitchFamily="66" charset="0"/>
                        </a:rPr>
                        <a:t>4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Monotype Corsiva" pitchFamily="66" charset="0"/>
                        </a:rPr>
                        <a:t>5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Monotype Corsiva" pitchFamily="66" charset="0"/>
                        </a:rPr>
                        <a:t>6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Monotype Corsiva" pitchFamily="66" charset="0"/>
                        </a:rPr>
                        <a:t>7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Monotype Corsiva" pitchFamily="66" charset="0"/>
                        </a:rPr>
                        <a:t>8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Monotype Corsiva" pitchFamily="66" charset="0"/>
                        </a:rPr>
                        <a:t>9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Monotype Corsiva" pitchFamily="66" charset="0"/>
                        </a:rPr>
                        <a:t>10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704819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Monotype Corsiva" pitchFamily="66" charset="0"/>
                        </a:rPr>
                        <a:t>Общее количество видов лишайников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7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8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8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9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5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7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8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8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9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7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586276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Monotype Corsiva" pitchFamily="66" charset="0"/>
                        </a:rPr>
                        <a:t>В том числе : кустистых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419589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Monotype Corsiva" pitchFamily="66" charset="0"/>
                        </a:rPr>
                        <a:t>Листовых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7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7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7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9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5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7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8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8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9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7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37253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Monotype Corsiva" pitchFamily="66" charset="0"/>
                        </a:rPr>
                        <a:t>Накипных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1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1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1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1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1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106909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Monotype Corsiva" pitchFamily="66" charset="0"/>
                        </a:rPr>
                        <a:t>Степень покрытия древесного ствола </a:t>
                      </a:r>
                      <a:r>
                        <a:rPr lang="ru-RU" sz="1400" b="1" dirty="0" err="1" smtClean="0">
                          <a:solidFill>
                            <a:srgbClr val="C00000"/>
                          </a:solidFill>
                          <a:latin typeface="Monotype Corsiva" pitchFamily="66" charset="0"/>
                        </a:rPr>
                        <a:t>лишайниками,%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100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50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100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100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100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100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50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100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50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50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3000364" y="1643050"/>
            <a:ext cx="3357586" cy="1143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  <a:t>Участок №1</a:t>
            </a:r>
            <a:endParaRPr kumimoji="0" lang="ru-RU" sz="40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14348" y="2857496"/>
          <a:ext cx="7643863" cy="385765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40345"/>
                <a:gridCol w="536138"/>
                <a:gridCol w="603155"/>
                <a:gridCol w="536138"/>
                <a:gridCol w="584852"/>
                <a:gridCol w="720125"/>
                <a:gridCol w="720125"/>
                <a:gridCol w="588571"/>
                <a:gridCol w="574163"/>
                <a:gridCol w="654436"/>
                <a:gridCol w="785815"/>
              </a:tblGrid>
              <a:tr h="35184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Monotype Corsiva" pitchFamily="66" charset="0"/>
                        </a:rPr>
                        <a:t>Признаки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Monotype Corsiva" pitchFamily="66" charset="0"/>
                        </a:rPr>
                        <a:t>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Monotype Corsiva" pitchFamily="66" charset="0"/>
                        </a:rPr>
                        <a:t>2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Monotype Corsiva" pitchFamily="66" charset="0"/>
                        </a:rPr>
                        <a:t>3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Monotype Corsiva" pitchFamily="66" charset="0"/>
                        </a:rPr>
                        <a:t>4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Monotype Corsiva" pitchFamily="66" charset="0"/>
                        </a:rPr>
                        <a:t>5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Monotype Corsiva" pitchFamily="66" charset="0"/>
                        </a:rPr>
                        <a:t>6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Monotype Corsiva" pitchFamily="66" charset="0"/>
                        </a:rPr>
                        <a:t>7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Monotype Corsiva" pitchFamily="66" charset="0"/>
                        </a:rPr>
                        <a:t>8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Monotype Corsiva" pitchFamily="66" charset="0"/>
                        </a:rPr>
                        <a:t>9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Monotype Corsiva" pitchFamily="66" charset="0"/>
                        </a:rPr>
                        <a:t>10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84715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Monotype Corsiva" pitchFamily="66" charset="0"/>
                        </a:rPr>
                        <a:t>Общее количество видов лишайников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5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6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5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7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6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8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5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8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6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7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58649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Monotype Corsiva" pitchFamily="66" charset="0"/>
                        </a:rPr>
                        <a:t>В том числе: кустистых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35184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Monotype Corsiva" pitchFamily="66" charset="0"/>
                        </a:rPr>
                        <a:t>Листовых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1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1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5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7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4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7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5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6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35184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Monotype Corsiva" pitchFamily="66" charset="0"/>
                        </a:rPr>
                        <a:t>Накипных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5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6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5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6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1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1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1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1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1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1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136847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Monotype Corsiva" pitchFamily="66" charset="0"/>
                        </a:rPr>
                        <a:t>Степень покрытия древесного ствола лишайниками, %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100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100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50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50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50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100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50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100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50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50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42910" y="1071546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Результаты исследований и их анализ. Вывод.</a:t>
            </a:r>
            <a:endParaRPr lang="ru-RU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214678" y="1571612"/>
            <a:ext cx="2857520" cy="1143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  <a:t>Участок №2</a:t>
            </a:r>
            <a:endParaRPr kumimoji="0" lang="ru-RU" sz="40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Результаты исследований и их анализ. Вывод.</a:t>
            </a:r>
            <a:endParaRPr lang="ru-RU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Заголовок 1"/>
          <p:cNvSpPr txBox="1">
            <a:spLocks noGrp="1"/>
          </p:cNvSpPr>
          <p:nvPr>
            <p:ph idx="1"/>
          </p:nvPr>
        </p:nvSpPr>
        <p:spPr>
          <a:xfrm>
            <a:off x="3000364" y="2000240"/>
            <a:ext cx="3000367" cy="81754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  <a:t>Участок №3</a:t>
            </a:r>
            <a:endParaRPr kumimoji="0" lang="ru-RU" sz="40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57224" y="3000372"/>
          <a:ext cx="7358116" cy="364333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24571"/>
                <a:gridCol w="517371"/>
                <a:gridCol w="517371"/>
                <a:gridCol w="517371"/>
                <a:gridCol w="517371"/>
                <a:gridCol w="603599"/>
                <a:gridCol w="603599"/>
                <a:gridCol w="608401"/>
                <a:gridCol w="582821"/>
                <a:gridCol w="509969"/>
                <a:gridCol w="655672"/>
              </a:tblGrid>
              <a:tr h="50659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Monotype Corsiva" pitchFamily="66" charset="0"/>
                        </a:rPr>
                        <a:t>Признаки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Monotype Corsiva" pitchFamily="66" charset="0"/>
                        </a:rPr>
                        <a:t>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Monotype Corsiva" pitchFamily="66" charset="0"/>
                        </a:rPr>
                        <a:t>2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Monotype Corsiva" pitchFamily="66" charset="0"/>
                        </a:rPr>
                        <a:t>3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Monotype Corsiva" pitchFamily="66" charset="0"/>
                        </a:rPr>
                        <a:t>4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Monotype Corsiva" pitchFamily="66" charset="0"/>
                        </a:rPr>
                        <a:t>5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Monotype Corsiva" pitchFamily="66" charset="0"/>
                        </a:rPr>
                        <a:t>6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Monotype Corsiva" pitchFamily="66" charset="0"/>
                        </a:rPr>
                        <a:t>7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Monotype Corsiva" pitchFamily="66" charset="0"/>
                        </a:rPr>
                        <a:t>8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Monotype Corsiva" pitchFamily="66" charset="0"/>
                        </a:rPr>
                        <a:t>9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Monotype Corsiva" pitchFamily="66" charset="0"/>
                        </a:rPr>
                        <a:t>10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62457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Monotype Corsiva" pitchFamily="66" charset="0"/>
                        </a:rPr>
                        <a:t>Общее количество видов лишайников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4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5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3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4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4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4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62457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Monotype Corsiva" pitchFamily="66" charset="0"/>
                        </a:rPr>
                        <a:t>В том числе: кустистых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50659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Monotype Corsiva" pitchFamily="66" charset="0"/>
                        </a:rPr>
                        <a:t>Листовых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1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1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1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1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1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50659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Monotype Corsiva" pitchFamily="66" charset="0"/>
                        </a:rPr>
                        <a:t>Накипных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3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4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3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3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3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3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87440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Monotype Corsiva" pitchFamily="66" charset="0"/>
                        </a:rPr>
                        <a:t>Степень покрытия древесного ствола лишайниками,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  <a:latin typeface="Monotype Corsiva" pitchFamily="66" charset="0"/>
                        </a:rPr>
                        <a:t> %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50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100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50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100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50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Monotype Corsiva" pitchFamily="66" charset="0"/>
                        </a:rPr>
                        <a:t>100</a:t>
                      </a:r>
                      <a:endParaRPr lang="ru-RU" sz="1400" b="1" dirty="0">
                        <a:latin typeface="Monotype Corsiva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406</TotalTime>
  <Words>719</Words>
  <Application>Microsoft Office PowerPoint</Application>
  <PresentationFormat>Экран (4:3)</PresentationFormat>
  <Paragraphs>248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Индикаторы загрязнения воздуха и окружающей среды.</vt:lpstr>
      <vt:lpstr>Введение.</vt:lpstr>
      <vt:lpstr>Цель работы: определить уровень загрязнения окружающей среды биоиндикационным методом.</vt:lpstr>
      <vt:lpstr> Методика исследования. </vt:lpstr>
      <vt:lpstr>Слайд 5</vt:lpstr>
      <vt:lpstr>Методика исследования.</vt:lpstr>
      <vt:lpstr>Результаты исследований и их анализ. Вывод.</vt:lpstr>
      <vt:lpstr>Результаты исследований и их анализ. Вывод.</vt:lpstr>
      <vt:lpstr>Результаты исследований и их анализ. Вывод.</vt:lpstr>
      <vt:lpstr>Оценка загрязнения воздуха по степени покрытия древесного ствола лишайниками.</vt:lpstr>
      <vt:lpstr>Заключение.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Roman</cp:lastModifiedBy>
  <cp:revision>46</cp:revision>
  <dcterms:created xsi:type="dcterms:W3CDTF">2011-11-20T13:22:49Z</dcterms:created>
  <dcterms:modified xsi:type="dcterms:W3CDTF">2013-02-14T22:50:54Z</dcterms:modified>
</cp:coreProperties>
</file>