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8" r:id="rId2"/>
  </p:sldMasterIdLst>
  <p:notesMasterIdLst>
    <p:notesMasterId r:id="rId33"/>
  </p:notesMasterIdLst>
  <p:handoutMasterIdLst>
    <p:handoutMasterId r:id="rId34"/>
  </p:handoutMasterIdLst>
  <p:sldIdLst>
    <p:sldId id="268" r:id="rId3"/>
    <p:sldId id="277" r:id="rId4"/>
    <p:sldId id="269" r:id="rId5"/>
    <p:sldId id="271" r:id="rId6"/>
    <p:sldId id="270" r:id="rId7"/>
    <p:sldId id="275" r:id="rId8"/>
    <p:sldId id="327" r:id="rId9"/>
    <p:sldId id="325" r:id="rId10"/>
    <p:sldId id="281" r:id="rId11"/>
    <p:sldId id="278" r:id="rId12"/>
    <p:sldId id="294" r:id="rId13"/>
    <p:sldId id="313" r:id="rId14"/>
    <p:sldId id="314" r:id="rId15"/>
    <p:sldId id="326" r:id="rId16"/>
    <p:sldId id="321" r:id="rId17"/>
    <p:sldId id="333" r:id="rId18"/>
    <p:sldId id="323" r:id="rId19"/>
    <p:sldId id="315" r:id="rId20"/>
    <p:sldId id="257" r:id="rId21"/>
    <p:sldId id="258" r:id="rId22"/>
    <p:sldId id="259" r:id="rId23"/>
    <p:sldId id="260" r:id="rId24"/>
    <p:sldId id="261" r:id="rId25"/>
    <p:sldId id="262" r:id="rId26"/>
    <p:sldId id="263" r:id="rId27"/>
    <p:sldId id="264" r:id="rId28"/>
    <p:sldId id="265" r:id="rId29"/>
    <p:sldId id="266" r:id="rId30"/>
    <p:sldId id="331" r:id="rId31"/>
    <p:sldId id="332"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p:scale>
          <a:sx n="73" d="100"/>
          <a:sy n="73" d="100"/>
        </p:scale>
        <p:origin x="-378" y="-192"/>
      </p:cViewPr>
      <p:guideLst>
        <p:guide orient="horz" pos="2160"/>
        <p:guide pos="2880"/>
      </p:guideLst>
    </p:cSldViewPr>
  </p:slideViewPr>
  <p:notesTextViewPr>
    <p:cViewPr>
      <p:scale>
        <a:sx n="100" d="100"/>
        <a:sy n="100" d="100"/>
      </p:scale>
      <p:origin x="0" y="0"/>
    </p:cViewPr>
  </p:notesTextViewPr>
  <p:notesViewPr>
    <p:cSldViewPr snapToGrid="0">
      <p:cViewPr varScale="1">
        <p:scale>
          <a:sx n="52" d="100"/>
          <a:sy n="52" d="100"/>
        </p:scale>
        <p:origin x="-2292"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BDB562-BA51-4150-9632-7A3EAB467413}" type="doc">
      <dgm:prSet loTypeId="urn:microsoft.com/office/officeart/2005/8/layout/radial5" loCatId="cycle" qsTypeId="urn:microsoft.com/office/officeart/2005/8/quickstyle/3d1" qsCatId="3D" csTypeId="urn:microsoft.com/office/officeart/2005/8/colors/accent4_1" csCatId="accent4" phldr="1"/>
      <dgm:spPr/>
      <dgm:t>
        <a:bodyPr/>
        <a:lstStyle/>
        <a:p>
          <a:endParaRPr lang="ru-RU"/>
        </a:p>
      </dgm:t>
    </dgm:pt>
    <dgm:pt modelId="{6A968136-84C6-42A4-B0C2-FB883E010311}">
      <dgm:prSet phldrT="[Текст]" custT="1"/>
      <dgm:spPr/>
      <dgm:t>
        <a:bodyPr/>
        <a:lstStyle/>
        <a:p>
          <a:r>
            <a:rPr lang="ru-RU" sz="4800" dirty="0" smtClean="0"/>
            <a:t>Труд </a:t>
          </a:r>
          <a:endParaRPr lang="ru-RU" sz="4800" dirty="0"/>
        </a:p>
      </dgm:t>
    </dgm:pt>
    <dgm:pt modelId="{F1009B84-6E37-4EE9-AE1F-8B1D7CC537B9}" type="parTrans" cxnId="{DAED7A44-4B36-46E7-9FBB-230DB37700FA}">
      <dgm:prSet/>
      <dgm:spPr/>
      <dgm:t>
        <a:bodyPr/>
        <a:lstStyle/>
        <a:p>
          <a:endParaRPr lang="ru-RU" sz="2400"/>
        </a:p>
      </dgm:t>
    </dgm:pt>
    <dgm:pt modelId="{05E31016-7E66-487E-846C-17CCEDE13851}" type="sibTrans" cxnId="{DAED7A44-4B36-46E7-9FBB-230DB37700FA}">
      <dgm:prSet/>
      <dgm:spPr/>
      <dgm:t>
        <a:bodyPr/>
        <a:lstStyle/>
        <a:p>
          <a:endParaRPr lang="ru-RU" sz="2400"/>
        </a:p>
      </dgm:t>
    </dgm:pt>
    <dgm:pt modelId="{10A46FDD-7F64-472A-A1F1-C8B9B71E3415}">
      <dgm:prSet phldrT="[Текст]" custT="1"/>
      <dgm:spPr/>
      <dgm:t>
        <a:bodyPr/>
        <a:lstStyle/>
        <a:p>
          <a:r>
            <a:rPr lang="ru-RU" sz="2000" dirty="0" smtClean="0"/>
            <a:t>Безопасен</a:t>
          </a:r>
          <a:r>
            <a:rPr lang="ru-RU" sz="1800" dirty="0" smtClean="0"/>
            <a:t> </a:t>
          </a:r>
          <a:endParaRPr lang="ru-RU" sz="1800" dirty="0"/>
        </a:p>
      </dgm:t>
    </dgm:pt>
    <dgm:pt modelId="{7F4B0D82-B2ED-48EE-91FC-10674B716F67}" type="parTrans" cxnId="{6EF2823F-0B16-4FEC-9DBB-FF5BB73981BA}">
      <dgm:prSet custT="1"/>
      <dgm:spPr/>
      <dgm:t>
        <a:bodyPr/>
        <a:lstStyle/>
        <a:p>
          <a:endParaRPr lang="ru-RU" sz="700"/>
        </a:p>
      </dgm:t>
    </dgm:pt>
    <dgm:pt modelId="{4DC4F5B1-B3D2-4B32-9D3A-D7BE2089DCEA}" type="sibTrans" cxnId="{6EF2823F-0B16-4FEC-9DBB-FF5BB73981BA}">
      <dgm:prSet/>
      <dgm:spPr/>
      <dgm:t>
        <a:bodyPr/>
        <a:lstStyle/>
        <a:p>
          <a:endParaRPr lang="ru-RU" sz="2400"/>
        </a:p>
      </dgm:t>
    </dgm:pt>
    <dgm:pt modelId="{94E35EBB-BB7F-4A00-8D14-F69B7135D3D3}">
      <dgm:prSet phldrT="[Текст]" custT="1"/>
      <dgm:spPr/>
      <dgm:t>
        <a:bodyPr/>
        <a:lstStyle/>
        <a:p>
          <a:pPr marL="0" indent="0"/>
          <a:r>
            <a:rPr lang="ru-RU" sz="2000" dirty="0" smtClean="0"/>
            <a:t>Доброволен</a:t>
          </a:r>
          <a:r>
            <a:rPr lang="ru-RU" sz="1800" dirty="0" smtClean="0"/>
            <a:t> </a:t>
          </a:r>
          <a:endParaRPr lang="ru-RU" sz="1800" dirty="0"/>
        </a:p>
      </dgm:t>
    </dgm:pt>
    <dgm:pt modelId="{81F027B7-9ADE-4111-9E08-ED43615CE4DC}" type="parTrans" cxnId="{993DF137-031C-42EB-98B8-B58D76F6CC1E}">
      <dgm:prSet custT="1"/>
      <dgm:spPr/>
      <dgm:t>
        <a:bodyPr/>
        <a:lstStyle/>
        <a:p>
          <a:endParaRPr lang="ru-RU" sz="700"/>
        </a:p>
      </dgm:t>
    </dgm:pt>
    <dgm:pt modelId="{F411638B-2AF5-4B24-B193-D4E2F98992B1}" type="sibTrans" cxnId="{993DF137-031C-42EB-98B8-B58D76F6CC1E}">
      <dgm:prSet/>
      <dgm:spPr/>
      <dgm:t>
        <a:bodyPr/>
        <a:lstStyle/>
        <a:p>
          <a:endParaRPr lang="ru-RU" sz="2400"/>
        </a:p>
      </dgm:t>
    </dgm:pt>
    <dgm:pt modelId="{45DE5DF4-1685-4850-B188-786F3DDB9390}">
      <dgm:prSet phldrT="[Текст]" custT="1"/>
      <dgm:spPr/>
      <dgm:t>
        <a:bodyPr/>
        <a:lstStyle/>
        <a:p>
          <a:pPr marL="0" indent="0"/>
          <a:r>
            <a:rPr lang="ru-RU" sz="1900" dirty="0" smtClean="0"/>
            <a:t>Оплачиваем</a:t>
          </a:r>
          <a:r>
            <a:rPr lang="ru-RU" sz="1800" dirty="0" smtClean="0"/>
            <a:t> </a:t>
          </a:r>
          <a:endParaRPr lang="ru-RU" sz="1800" dirty="0"/>
        </a:p>
      </dgm:t>
    </dgm:pt>
    <dgm:pt modelId="{39EEA31C-7018-405E-B65B-63F202EE64DA}" type="parTrans" cxnId="{21348B89-6008-4EE0-A59F-22B54CE6B485}">
      <dgm:prSet custT="1"/>
      <dgm:spPr/>
      <dgm:t>
        <a:bodyPr/>
        <a:lstStyle/>
        <a:p>
          <a:endParaRPr lang="ru-RU" sz="700"/>
        </a:p>
      </dgm:t>
    </dgm:pt>
    <dgm:pt modelId="{EA0C366C-63B9-4932-81EF-611205D9FBFF}" type="sibTrans" cxnId="{21348B89-6008-4EE0-A59F-22B54CE6B485}">
      <dgm:prSet/>
      <dgm:spPr/>
      <dgm:t>
        <a:bodyPr/>
        <a:lstStyle/>
        <a:p>
          <a:endParaRPr lang="ru-RU" sz="2400"/>
        </a:p>
      </dgm:t>
    </dgm:pt>
    <dgm:pt modelId="{16A0780A-AF63-42F0-A3ED-427DF67082FE}">
      <dgm:prSet phldrT="[Текст]" custT="1"/>
      <dgm:spPr/>
      <dgm:t>
        <a:bodyPr/>
        <a:lstStyle/>
        <a:p>
          <a:r>
            <a:rPr lang="ru-RU" sz="2000" dirty="0" smtClean="0"/>
            <a:t>Свободен</a:t>
          </a:r>
          <a:r>
            <a:rPr lang="ru-RU" sz="1800" dirty="0" smtClean="0"/>
            <a:t> </a:t>
          </a:r>
          <a:endParaRPr lang="ru-RU" sz="1800" dirty="0"/>
        </a:p>
      </dgm:t>
    </dgm:pt>
    <dgm:pt modelId="{18415FE0-DBB0-45BB-A524-A01A2C1C1667}" type="parTrans" cxnId="{65D857C0-5889-41CC-84E2-41C7D5CDE6A0}">
      <dgm:prSet custT="1"/>
      <dgm:spPr/>
      <dgm:t>
        <a:bodyPr/>
        <a:lstStyle/>
        <a:p>
          <a:endParaRPr lang="ru-RU" sz="700"/>
        </a:p>
      </dgm:t>
    </dgm:pt>
    <dgm:pt modelId="{F1150A31-D261-461E-A23E-DA946A027E9F}" type="sibTrans" cxnId="{65D857C0-5889-41CC-84E2-41C7D5CDE6A0}">
      <dgm:prSet/>
      <dgm:spPr/>
      <dgm:t>
        <a:bodyPr/>
        <a:lstStyle/>
        <a:p>
          <a:endParaRPr lang="ru-RU" sz="2400"/>
        </a:p>
      </dgm:t>
    </dgm:pt>
    <dgm:pt modelId="{610F96A5-A726-4B5B-8165-DBAEBE0BBC1C}">
      <dgm:prSet custT="1"/>
      <dgm:spPr/>
      <dgm:t>
        <a:bodyPr/>
        <a:lstStyle/>
        <a:p>
          <a:r>
            <a:rPr lang="ru-RU" sz="2000" dirty="0" smtClean="0"/>
            <a:t>Право на разрешение споров </a:t>
          </a:r>
          <a:endParaRPr lang="ru-RU" sz="2000" dirty="0"/>
        </a:p>
      </dgm:t>
    </dgm:pt>
    <dgm:pt modelId="{03D41E2F-0D17-4F28-A091-23DA7CF6EFB3}" type="parTrans" cxnId="{7031C86D-0FAA-47B1-B707-B91B591C6104}">
      <dgm:prSet custT="1"/>
      <dgm:spPr/>
      <dgm:t>
        <a:bodyPr/>
        <a:lstStyle/>
        <a:p>
          <a:endParaRPr lang="ru-RU" sz="700"/>
        </a:p>
      </dgm:t>
    </dgm:pt>
    <dgm:pt modelId="{2FB01610-8D4D-447D-A466-83B0CA573D4E}" type="sibTrans" cxnId="{7031C86D-0FAA-47B1-B707-B91B591C6104}">
      <dgm:prSet/>
      <dgm:spPr/>
      <dgm:t>
        <a:bodyPr/>
        <a:lstStyle/>
        <a:p>
          <a:endParaRPr lang="ru-RU" sz="2400"/>
        </a:p>
      </dgm:t>
    </dgm:pt>
    <dgm:pt modelId="{792A89C1-2ECB-4B29-8C43-8C7C4DB0DB5A}">
      <dgm:prSet custT="1"/>
      <dgm:spPr/>
      <dgm:t>
        <a:bodyPr/>
        <a:lstStyle/>
        <a:p>
          <a:r>
            <a:rPr lang="ru-RU" sz="2000" dirty="0" smtClean="0"/>
            <a:t>Право на отдых </a:t>
          </a:r>
          <a:endParaRPr lang="ru-RU" sz="2000" dirty="0"/>
        </a:p>
      </dgm:t>
    </dgm:pt>
    <dgm:pt modelId="{2CF55703-ED09-437D-9685-E5BC543309A6}" type="parTrans" cxnId="{7992F91F-6D3B-4BB3-ADFC-06E3800BD18C}">
      <dgm:prSet custT="1"/>
      <dgm:spPr/>
      <dgm:t>
        <a:bodyPr/>
        <a:lstStyle/>
        <a:p>
          <a:endParaRPr lang="ru-RU" sz="700"/>
        </a:p>
      </dgm:t>
    </dgm:pt>
    <dgm:pt modelId="{4341A326-0E6A-4AE7-BDD0-0B6680612D5C}" type="sibTrans" cxnId="{7992F91F-6D3B-4BB3-ADFC-06E3800BD18C}">
      <dgm:prSet/>
      <dgm:spPr/>
      <dgm:t>
        <a:bodyPr/>
        <a:lstStyle/>
        <a:p>
          <a:endParaRPr lang="ru-RU" sz="2400"/>
        </a:p>
      </dgm:t>
    </dgm:pt>
    <dgm:pt modelId="{D867A4CA-266C-4CEF-B20B-D09095FD7B99}" type="pres">
      <dgm:prSet presAssocID="{F7BDB562-BA51-4150-9632-7A3EAB467413}" presName="Name0" presStyleCnt="0">
        <dgm:presLayoutVars>
          <dgm:chMax val="1"/>
          <dgm:dir/>
          <dgm:animLvl val="ctr"/>
          <dgm:resizeHandles val="exact"/>
        </dgm:presLayoutVars>
      </dgm:prSet>
      <dgm:spPr/>
      <dgm:t>
        <a:bodyPr/>
        <a:lstStyle/>
        <a:p>
          <a:endParaRPr lang="ru-RU"/>
        </a:p>
      </dgm:t>
    </dgm:pt>
    <dgm:pt modelId="{32BEDDF2-DD23-4465-8D89-2F65F4555016}" type="pres">
      <dgm:prSet presAssocID="{6A968136-84C6-42A4-B0C2-FB883E010311}" presName="centerShape" presStyleLbl="node0" presStyleIdx="0" presStyleCnt="1" custScaleX="173046" custScaleY="118326"/>
      <dgm:spPr/>
      <dgm:t>
        <a:bodyPr/>
        <a:lstStyle/>
        <a:p>
          <a:endParaRPr lang="ru-RU"/>
        </a:p>
      </dgm:t>
    </dgm:pt>
    <dgm:pt modelId="{32F588C6-745A-4D6B-A322-5FA7F65059EA}" type="pres">
      <dgm:prSet presAssocID="{7F4B0D82-B2ED-48EE-91FC-10674B716F67}" presName="parTrans" presStyleLbl="sibTrans2D1" presStyleIdx="0" presStyleCnt="6"/>
      <dgm:spPr/>
      <dgm:t>
        <a:bodyPr/>
        <a:lstStyle/>
        <a:p>
          <a:endParaRPr lang="ru-RU"/>
        </a:p>
      </dgm:t>
    </dgm:pt>
    <dgm:pt modelId="{AE1FABD5-01E4-40EF-8EB6-2FAAEE0EAF83}" type="pres">
      <dgm:prSet presAssocID="{7F4B0D82-B2ED-48EE-91FC-10674B716F67}" presName="connectorText" presStyleLbl="sibTrans2D1" presStyleIdx="0" presStyleCnt="6"/>
      <dgm:spPr/>
      <dgm:t>
        <a:bodyPr/>
        <a:lstStyle/>
        <a:p>
          <a:endParaRPr lang="ru-RU"/>
        </a:p>
      </dgm:t>
    </dgm:pt>
    <dgm:pt modelId="{6875D31E-FFA5-4F6B-BF7F-0A2BA0915238}" type="pres">
      <dgm:prSet presAssocID="{10A46FDD-7F64-472A-A1F1-C8B9B71E3415}" presName="node" presStyleLbl="node1" presStyleIdx="0" presStyleCnt="6" custScaleX="126348" custScaleY="109054" custRadScaleRad="99012" custRadScaleInc="6525">
        <dgm:presLayoutVars>
          <dgm:bulletEnabled val="1"/>
        </dgm:presLayoutVars>
      </dgm:prSet>
      <dgm:spPr/>
      <dgm:t>
        <a:bodyPr/>
        <a:lstStyle/>
        <a:p>
          <a:endParaRPr lang="ru-RU"/>
        </a:p>
      </dgm:t>
    </dgm:pt>
    <dgm:pt modelId="{24792092-EBBA-4E85-A46D-9EFAB681BF35}" type="pres">
      <dgm:prSet presAssocID="{81F027B7-9ADE-4111-9E08-ED43615CE4DC}" presName="parTrans" presStyleLbl="sibTrans2D1" presStyleIdx="1" presStyleCnt="6"/>
      <dgm:spPr/>
      <dgm:t>
        <a:bodyPr/>
        <a:lstStyle/>
        <a:p>
          <a:endParaRPr lang="ru-RU"/>
        </a:p>
      </dgm:t>
    </dgm:pt>
    <dgm:pt modelId="{890A2EAF-5CAE-4137-B04A-E9A2CBB10104}" type="pres">
      <dgm:prSet presAssocID="{81F027B7-9ADE-4111-9E08-ED43615CE4DC}" presName="connectorText" presStyleLbl="sibTrans2D1" presStyleIdx="1" presStyleCnt="6"/>
      <dgm:spPr/>
      <dgm:t>
        <a:bodyPr/>
        <a:lstStyle/>
        <a:p>
          <a:endParaRPr lang="ru-RU"/>
        </a:p>
      </dgm:t>
    </dgm:pt>
    <dgm:pt modelId="{42AF0493-D4A6-47DB-A9DE-939EE51F79E1}" type="pres">
      <dgm:prSet presAssocID="{94E35EBB-BB7F-4A00-8D14-F69B7135D3D3}" presName="node" presStyleLbl="node1" presStyleIdx="1" presStyleCnt="6" custScaleX="134524" custScaleY="118232" custRadScaleRad="111055" custRadScaleInc="3720">
        <dgm:presLayoutVars>
          <dgm:bulletEnabled val="1"/>
        </dgm:presLayoutVars>
      </dgm:prSet>
      <dgm:spPr/>
      <dgm:t>
        <a:bodyPr/>
        <a:lstStyle/>
        <a:p>
          <a:endParaRPr lang="ru-RU"/>
        </a:p>
      </dgm:t>
    </dgm:pt>
    <dgm:pt modelId="{BD5D55C3-9551-425F-B676-068EDA4838AF}" type="pres">
      <dgm:prSet presAssocID="{2CF55703-ED09-437D-9685-E5BC543309A6}" presName="parTrans" presStyleLbl="sibTrans2D1" presStyleIdx="2" presStyleCnt="6"/>
      <dgm:spPr/>
      <dgm:t>
        <a:bodyPr/>
        <a:lstStyle/>
        <a:p>
          <a:endParaRPr lang="ru-RU"/>
        </a:p>
      </dgm:t>
    </dgm:pt>
    <dgm:pt modelId="{1182B45C-30CB-4848-A5D0-ABF56D98A40F}" type="pres">
      <dgm:prSet presAssocID="{2CF55703-ED09-437D-9685-E5BC543309A6}" presName="connectorText" presStyleLbl="sibTrans2D1" presStyleIdx="2" presStyleCnt="6"/>
      <dgm:spPr/>
      <dgm:t>
        <a:bodyPr/>
        <a:lstStyle/>
        <a:p>
          <a:endParaRPr lang="ru-RU"/>
        </a:p>
      </dgm:t>
    </dgm:pt>
    <dgm:pt modelId="{3FEA1E86-0571-4DA0-8601-6E5D375000D1}" type="pres">
      <dgm:prSet presAssocID="{792A89C1-2ECB-4B29-8C43-8C7C4DB0DB5A}" presName="node" presStyleLbl="node1" presStyleIdx="2" presStyleCnt="6" custScaleX="136262" custScaleY="121822" custRadScaleRad="105188" custRadScaleInc="1188">
        <dgm:presLayoutVars>
          <dgm:bulletEnabled val="1"/>
        </dgm:presLayoutVars>
      </dgm:prSet>
      <dgm:spPr/>
      <dgm:t>
        <a:bodyPr/>
        <a:lstStyle/>
        <a:p>
          <a:endParaRPr lang="ru-RU"/>
        </a:p>
      </dgm:t>
    </dgm:pt>
    <dgm:pt modelId="{C2FAFDDF-239A-4580-8F2E-48D44632474F}" type="pres">
      <dgm:prSet presAssocID="{03D41E2F-0D17-4F28-A091-23DA7CF6EFB3}" presName="parTrans" presStyleLbl="sibTrans2D1" presStyleIdx="3" presStyleCnt="6"/>
      <dgm:spPr/>
      <dgm:t>
        <a:bodyPr/>
        <a:lstStyle/>
        <a:p>
          <a:endParaRPr lang="ru-RU"/>
        </a:p>
      </dgm:t>
    </dgm:pt>
    <dgm:pt modelId="{F64D1AC2-280A-4005-863A-62BFB43AE083}" type="pres">
      <dgm:prSet presAssocID="{03D41E2F-0D17-4F28-A091-23DA7CF6EFB3}" presName="connectorText" presStyleLbl="sibTrans2D1" presStyleIdx="3" presStyleCnt="6"/>
      <dgm:spPr/>
      <dgm:t>
        <a:bodyPr/>
        <a:lstStyle/>
        <a:p>
          <a:endParaRPr lang="ru-RU"/>
        </a:p>
      </dgm:t>
    </dgm:pt>
    <dgm:pt modelId="{E23830FB-C4D0-4EA2-B79D-FB307D3DA078}" type="pres">
      <dgm:prSet presAssocID="{610F96A5-A726-4B5B-8165-DBAEBE0BBC1C}" presName="node" presStyleLbl="node1" presStyleIdx="3" presStyleCnt="6" custScaleX="145344" custScaleY="126914" custRadScaleRad="100242" custRadScaleInc="-6445">
        <dgm:presLayoutVars>
          <dgm:bulletEnabled val="1"/>
        </dgm:presLayoutVars>
      </dgm:prSet>
      <dgm:spPr/>
      <dgm:t>
        <a:bodyPr/>
        <a:lstStyle/>
        <a:p>
          <a:endParaRPr lang="ru-RU"/>
        </a:p>
      </dgm:t>
    </dgm:pt>
    <dgm:pt modelId="{AA673743-FA89-4156-AE1F-DEE2D1C7336F}" type="pres">
      <dgm:prSet presAssocID="{39EEA31C-7018-405E-B65B-63F202EE64DA}" presName="parTrans" presStyleLbl="sibTrans2D1" presStyleIdx="4" presStyleCnt="6"/>
      <dgm:spPr/>
      <dgm:t>
        <a:bodyPr/>
        <a:lstStyle/>
        <a:p>
          <a:endParaRPr lang="ru-RU"/>
        </a:p>
      </dgm:t>
    </dgm:pt>
    <dgm:pt modelId="{DE723B0E-2F51-4D17-8008-F2A017B92C94}" type="pres">
      <dgm:prSet presAssocID="{39EEA31C-7018-405E-B65B-63F202EE64DA}" presName="connectorText" presStyleLbl="sibTrans2D1" presStyleIdx="4" presStyleCnt="6"/>
      <dgm:spPr/>
      <dgm:t>
        <a:bodyPr/>
        <a:lstStyle/>
        <a:p>
          <a:endParaRPr lang="ru-RU"/>
        </a:p>
      </dgm:t>
    </dgm:pt>
    <dgm:pt modelId="{03AE1BC7-ED14-4F66-8D61-69AD6058EEE2}" type="pres">
      <dgm:prSet presAssocID="{45DE5DF4-1685-4850-B188-786F3DDB9390}" presName="node" presStyleLbl="node1" presStyleIdx="4" presStyleCnt="6" custScaleX="132804" custScaleY="117171" custRadScaleRad="109047" custRadScaleInc="9180">
        <dgm:presLayoutVars>
          <dgm:bulletEnabled val="1"/>
        </dgm:presLayoutVars>
      </dgm:prSet>
      <dgm:spPr/>
      <dgm:t>
        <a:bodyPr/>
        <a:lstStyle/>
        <a:p>
          <a:endParaRPr lang="ru-RU"/>
        </a:p>
      </dgm:t>
    </dgm:pt>
    <dgm:pt modelId="{26C3F300-0E1F-443B-BF29-0DC333E88CAB}" type="pres">
      <dgm:prSet presAssocID="{18415FE0-DBB0-45BB-A524-A01A2C1C1667}" presName="parTrans" presStyleLbl="sibTrans2D1" presStyleIdx="5" presStyleCnt="6"/>
      <dgm:spPr/>
      <dgm:t>
        <a:bodyPr/>
        <a:lstStyle/>
        <a:p>
          <a:endParaRPr lang="ru-RU"/>
        </a:p>
      </dgm:t>
    </dgm:pt>
    <dgm:pt modelId="{0E106B12-6400-487D-A497-BA1751A8BB9B}" type="pres">
      <dgm:prSet presAssocID="{18415FE0-DBB0-45BB-A524-A01A2C1C1667}" presName="connectorText" presStyleLbl="sibTrans2D1" presStyleIdx="5" presStyleCnt="6"/>
      <dgm:spPr/>
      <dgm:t>
        <a:bodyPr/>
        <a:lstStyle/>
        <a:p>
          <a:endParaRPr lang="ru-RU"/>
        </a:p>
      </dgm:t>
    </dgm:pt>
    <dgm:pt modelId="{4A72DB6D-0E26-42C5-8717-A9EE55AC053B}" type="pres">
      <dgm:prSet presAssocID="{16A0780A-AF63-42F0-A3ED-427DF67082FE}" presName="node" presStyleLbl="node1" presStyleIdx="5" presStyleCnt="6" custScaleX="134486" custScaleY="118231" custRadScaleRad="107980" custRadScaleInc="-706">
        <dgm:presLayoutVars>
          <dgm:bulletEnabled val="1"/>
        </dgm:presLayoutVars>
      </dgm:prSet>
      <dgm:spPr/>
      <dgm:t>
        <a:bodyPr/>
        <a:lstStyle/>
        <a:p>
          <a:endParaRPr lang="ru-RU"/>
        </a:p>
      </dgm:t>
    </dgm:pt>
  </dgm:ptLst>
  <dgm:cxnLst>
    <dgm:cxn modelId="{81678419-B817-4F72-94FE-5CCAABB5DB99}" type="presOf" srcId="{10A46FDD-7F64-472A-A1F1-C8B9B71E3415}" destId="{6875D31E-FFA5-4F6B-BF7F-0A2BA0915238}" srcOrd="0" destOrd="0" presId="urn:microsoft.com/office/officeart/2005/8/layout/radial5"/>
    <dgm:cxn modelId="{65D857C0-5889-41CC-84E2-41C7D5CDE6A0}" srcId="{6A968136-84C6-42A4-B0C2-FB883E010311}" destId="{16A0780A-AF63-42F0-A3ED-427DF67082FE}" srcOrd="5" destOrd="0" parTransId="{18415FE0-DBB0-45BB-A524-A01A2C1C1667}" sibTransId="{F1150A31-D261-461E-A23E-DA946A027E9F}"/>
    <dgm:cxn modelId="{6EF2823F-0B16-4FEC-9DBB-FF5BB73981BA}" srcId="{6A968136-84C6-42A4-B0C2-FB883E010311}" destId="{10A46FDD-7F64-472A-A1F1-C8B9B71E3415}" srcOrd="0" destOrd="0" parTransId="{7F4B0D82-B2ED-48EE-91FC-10674B716F67}" sibTransId="{4DC4F5B1-B3D2-4B32-9D3A-D7BE2089DCEA}"/>
    <dgm:cxn modelId="{0933610C-0533-4DFD-BE94-45A3F3B9E636}" type="presOf" srcId="{792A89C1-2ECB-4B29-8C43-8C7C4DB0DB5A}" destId="{3FEA1E86-0571-4DA0-8601-6E5D375000D1}" srcOrd="0" destOrd="0" presId="urn:microsoft.com/office/officeart/2005/8/layout/radial5"/>
    <dgm:cxn modelId="{571C0F9D-075D-4888-B99B-252003A533F0}" type="presOf" srcId="{6A968136-84C6-42A4-B0C2-FB883E010311}" destId="{32BEDDF2-DD23-4465-8D89-2F65F4555016}" srcOrd="0" destOrd="0" presId="urn:microsoft.com/office/officeart/2005/8/layout/radial5"/>
    <dgm:cxn modelId="{2FA0A5DA-0A5F-4404-A86E-3750BEBA5815}" type="presOf" srcId="{45DE5DF4-1685-4850-B188-786F3DDB9390}" destId="{03AE1BC7-ED14-4F66-8D61-69AD6058EEE2}" srcOrd="0" destOrd="0" presId="urn:microsoft.com/office/officeart/2005/8/layout/radial5"/>
    <dgm:cxn modelId="{D116C1DA-A576-4BF4-9C61-A807A9A36AEB}" type="presOf" srcId="{7F4B0D82-B2ED-48EE-91FC-10674B716F67}" destId="{32F588C6-745A-4D6B-A322-5FA7F65059EA}" srcOrd="0" destOrd="0" presId="urn:microsoft.com/office/officeart/2005/8/layout/radial5"/>
    <dgm:cxn modelId="{7031C86D-0FAA-47B1-B707-B91B591C6104}" srcId="{6A968136-84C6-42A4-B0C2-FB883E010311}" destId="{610F96A5-A726-4B5B-8165-DBAEBE0BBC1C}" srcOrd="3" destOrd="0" parTransId="{03D41E2F-0D17-4F28-A091-23DA7CF6EFB3}" sibTransId="{2FB01610-8D4D-447D-A466-83B0CA573D4E}"/>
    <dgm:cxn modelId="{9771501E-20A2-4EE8-9778-0D1D2D280C2F}" type="presOf" srcId="{39EEA31C-7018-405E-B65B-63F202EE64DA}" destId="{DE723B0E-2F51-4D17-8008-F2A017B92C94}" srcOrd="1" destOrd="0" presId="urn:microsoft.com/office/officeart/2005/8/layout/radial5"/>
    <dgm:cxn modelId="{8B492ADD-A84D-4FD4-9076-C035C1020E62}" type="presOf" srcId="{94E35EBB-BB7F-4A00-8D14-F69B7135D3D3}" destId="{42AF0493-D4A6-47DB-A9DE-939EE51F79E1}" srcOrd="0" destOrd="0" presId="urn:microsoft.com/office/officeart/2005/8/layout/radial5"/>
    <dgm:cxn modelId="{C5D6D0F7-3249-43F7-9CDB-4670F930691E}" type="presOf" srcId="{F7BDB562-BA51-4150-9632-7A3EAB467413}" destId="{D867A4CA-266C-4CEF-B20B-D09095FD7B99}" srcOrd="0" destOrd="0" presId="urn:microsoft.com/office/officeart/2005/8/layout/radial5"/>
    <dgm:cxn modelId="{C8402E12-88BC-40B2-BF15-89EFD3A451FE}" type="presOf" srcId="{7F4B0D82-B2ED-48EE-91FC-10674B716F67}" destId="{AE1FABD5-01E4-40EF-8EB6-2FAAEE0EAF83}" srcOrd="1" destOrd="0" presId="urn:microsoft.com/office/officeart/2005/8/layout/radial5"/>
    <dgm:cxn modelId="{F9D1BDDF-CEA2-4BBD-A7AD-1E6011D63674}" type="presOf" srcId="{81F027B7-9ADE-4111-9E08-ED43615CE4DC}" destId="{890A2EAF-5CAE-4137-B04A-E9A2CBB10104}" srcOrd="1" destOrd="0" presId="urn:microsoft.com/office/officeart/2005/8/layout/radial5"/>
    <dgm:cxn modelId="{49DDDA76-5CF6-4039-92FA-9AD9AE72251C}" type="presOf" srcId="{16A0780A-AF63-42F0-A3ED-427DF67082FE}" destId="{4A72DB6D-0E26-42C5-8717-A9EE55AC053B}" srcOrd="0" destOrd="0" presId="urn:microsoft.com/office/officeart/2005/8/layout/radial5"/>
    <dgm:cxn modelId="{7992F91F-6D3B-4BB3-ADFC-06E3800BD18C}" srcId="{6A968136-84C6-42A4-B0C2-FB883E010311}" destId="{792A89C1-2ECB-4B29-8C43-8C7C4DB0DB5A}" srcOrd="2" destOrd="0" parTransId="{2CF55703-ED09-437D-9685-E5BC543309A6}" sibTransId="{4341A326-0E6A-4AE7-BDD0-0B6680612D5C}"/>
    <dgm:cxn modelId="{0C97FFFC-A2D9-4490-87CF-4E194B26B5AF}" type="presOf" srcId="{03D41E2F-0D17-4F28-A091-23DA7CF6EFB3}" destId="{C2FAFDDF-239A-4580-8F2E-48D44632474F}" srcOrd="0" destOrd="0" presId="urn:microsoft.com/office/officeart/2005/8/layout/radial5"/>
    <dgm:cxn modelId="{21348B89-6008-4EE0-A59F-22B54CE6B485}" srcId="{6A968136-84C6-42A4-B0C2-FB883E010311}" destId="{45DE5DF4-1685-4850-B188-786F3DDB9390}" srcOrd="4" destOrd="0" parTransId="{39EEA31C-7018-405E-B65B-63F202EE64DA}" sibTransId="{EA0C366C-63B9-4932-81EF-611205D9FBFF}"/>
    <dgm:cxn modelId="{37BEFDEF-4999-4A62-9A62-A47D409543FD}" type="presOf" srcId="{18415FE0-DBB0-45BB-A524-A01A2C1C1667}" destId="{26C3F300-0E1F-443B-BF29-0DC333E88CAB}" srcOrd="0" destOrd="0" presId="urn:microsoft.com/office/officeart/2005/8/layout/radial5"/>
    <dgm:cxn modelId="{45B41B80-EF72-4498-9474-98F29B3F981B}" type="presOf" srcId="{2CF55703-ED09-437D-9685-E5BC543309A6}" destId="{BD5D55C3-9551-425F-B676-068EDA4838AF}" srcOrd="0" destOrd="0" presId="urn:microsoft.com/office/officeart/2005/8/layout/radial5"/>
    <dgm:cxn modelId="{DAED7A44-4B36-46E7-9FBB-230DB37700FA}" srcId="{F7BDB562-BA51-4150-9632-7A3EAB467413}" destId="{6A968136-84C6-42A4-B0C2-FB883E010311}" srcOrd="0" destOrd="0" parTransId="{F1009B84-6E37-4EE9-AE1F-8B1D7CC537B9}" sibTransId="{05E31016-7E66-487E-846C-17CCEDE13851}"/>
    <dgm:cxn modelId="{324FBAC5-AEE8-4618-B10E-E9EA8ED3F1B6}" type="presOf" srcId="{81F027B7-9ADE-4111-9E08-ED43615CE4DC}" destId="{24792092-EBBA-4E85-A46D-9EFAB681BF35}" srcOrd="0" destOrd="0" presId="urn:microsoft.com/office/officeart/2005/8/layout/radial5"/>
    <dgm:cxn modelId="{6CD10FD2-D559-434B-BE7C-CEA76CA40FF9}" type="presOf" srcId="{03D41E2F-0D17-4F28-A091-23DA7CF6EFB3}" destId="{F64D1AC2-280A-4005-863A-62BFB43AE083}" srcOrd="1" destOrd="0" presId="urn:microsoft.com/office/officeart/2005/8/layout/radial5"/>
    <dgm:cxn modelId="{A466CF67-253B-47D4-9848-4118FC5A7FD9}" type="presOf" srcId="{2CF55703-ED09-437D-9685-E5BC543309A6}" destId="{1182B45C-30CB-4848-A5D0-ABF56D98A40F}" srcOrd="1" destOrd="0" presId="urn:microsoft.com/office/officeart/2005/8/layout/radial5"/>
    <dgm:cxn modelId="{0266123C-0BC0-46D0-B945-A8B8CFF094BC}" type="presOf" srcId="{18415FE0-DBB0-45BB-A524-A01A2C1C1667}" destId="{0E106B12-6400-487D-A497-BA1751A8BB9B}" srcOrd="1" destOrd="0" presId="urn:microsoft.com/office/officeart/2005/8/layout/radial5"/>
    <dgm:cxn modelId="{49927068-EA26-43B3-90E0-299AFDB76FB0}" type="presOf" srcId="{610F96A5-A726-4B5B-8165-DBAEBE0BBC1C}" destId="{E23830FB-C4D0-4EA2-B79D-FB307D3DA078}" srcOrd="0" destOrd="0" presId="urn:microsoft.com/office/officeart/2005/8/layout/radial5"/>
    <dgm:cxn modelId="{2B6F198C-73AC-4459-8C01-E87F3C79A3C5}" type="presOf" srcId="{39EEA31C-7018-405E-B65B-63F202EE64DA}" destId="{AA673743-FA89-4156-AE1F-DEE2D1C7336F}" srcOrd="0" destOrd="0" presId="urn:microsoft.com/office/officeart/2005/8/layout/radial5"/>
    <dgm:cxn modelId="{993DF137-031C-42EB-98B8-B58D76F6CC1E}" srcId="{6A968136-84C6-42A4-B0C2-FB883E010311}" destId="{94E35EBB-BB7F-4A00-8D14-F69B7135D3D3}" srcOrd="1" destOrd="0" parTransId="{81F027B7-9ADE-4111-9E08-ED43615CE4DC}" sibTransId="{F411638B-2AF5-4B24-B193-D4E2F98992B1}"/>
    <dgm:cxn modelId="{6A2D7C9D-A242-4CD3-B73F-30CE839A44E8}" type="presParOf" srcId="{D867A4CA-266C-4CEF-B20B-D09095FD7B99}" destId="{32BEDDF2-DD23-4465-8D89-2F65F4555016}" srcOrd="0" destOrd="0" presId="urn:microsoft.com/office/officeart/2005/8/layout/radial5"/>
    <dgm:cxn modelId="{550B67BA-5749-49BB-B0FC-32DCB12B1F32}" type="presParOf" srcId="{D867A4CA-266C-4CEF-B20B-D09095FD7B99}" destId="{32F588C6-745A-4D6B-A322-5FA7F65059EA}" srcOrd="1" destOrd="0" presId="urn:microsoft.com/office/officeart/2005/8/layout/radial5"/>
    <dgm:cxn modelId="{8D4AE463-0C44-43C4-8A3C-C260FA49E8AA}" type="presParOf" srcId="{32F588C6-745A-4D6B-A322-5FA7F65059EA}" destId="{AE1FABD5-01E4-40EF-8EB6-2FAAEE0EAF83}" srcOrd="0" destOrd="0" presId="urn:microsoft.com/office/officeart/2005/8/layout/radial5"/>
    <dgm:cxn modelId="{00901B20-3790-4FDF-A026-598C5CF5855A}" type="presParOf" srcId="{D867A4CA-266C-4CEF-B20B-D09095FD7B99}" destId="{6875D31E-FFA5-4F6B-BF7F-0A2BA0915238}" srcOrd="2" destOrd="0" presId="urn:microsoft.com/office/officeart/2005/8/layout/radial5"/>
    <dgm:cxn modelId="{305FF064-7D78-4275-B131-DAF9D261EC54}" type="presParOf" srcId="{D867A4CA-266C-4CEF-B20B-D09095FD7B99}" destId="{24792092-EBBA-4E85-A46D-9EFAB681BF35}" srcOrd="3" destOrd="0" presId="urn:microsoft.com/office/officeart/2005/8/layout/radial5"/>
    <dgm:cxn modelId="{DA06E52E-5E2B-4043-A587-534696BFAA9D}" type="presParOf" srcId="{24792092-EBBA-4E85-A46D-9EFAB681BF35}" destId="{890A2EAF-5CAE-4137-B04A-E9A2CBB10104}" srcOrd="0" destOrd="0" presId="urn:microsoft.com/office/officeart/2005/8/layout/radial5"/>
    <dgm:cxn modelId="{BBD42169-A598-4760-ACB8-E7BC4EFAC654}" type="presParOf" srcId="{D867A4CA-266C-4CEF-B20B-D09095FD7B99}" destId="{42AF0493-D4A6-47DB-A9DE-939EE51F79E1}" srcOrd="4" destOrd="0" presId="urn:microsoft.com/office/officeart/2005/8/layout/radial5"/>
    <dgm:cxn modelId="{A58A3F05-D2AE-4602-9103-47AF3797289E}" type="presParOf" srcId="{D867A4CA-266C-4CEF-B20B-D09095FD7B99}" destId="{BD5D55C3-9551-425F-B676-068EDA4838AF}" srcOrd="5" destOrd="0" presId="urn:microsoft.com/office/officeart/2005/8/layout/radial5"/>
    <dgm:cxn modelId="{8074AE22-4B60-40B7-BA4B-91F0BB0886FE}" type="presParOf" srcId="{BD5D55C3-9551-425F-B676-068EDA4838AF}" destId="{1182B45C-30CB-4848-A5D0-ABF56D98A40F}" srcOrd="0" destOrd="0" presId="urn:microsoft.com/office/officeart/2005/8/layout/radial5"/>
    <dgm:cxn modelId="{00EC5E61-D09F-4CC7-A6B8-0463864B584D}" type="presParOf" srcId="{D867A4CA-266C-4CEF-B20B-D09095FD7B99}" destId="{3FEA1E86-0571-4DA0-8601-6E5D375000D1}" srcOrd="6" destOrd="0" presId="urn:microsoft.com/office/officeart/2005/8/layout/radial5"/>
    <dgm:cxn modelId="{4F14AF75-013A-4762-8B64-82C7E23A3BF2}" type="presParOf" srcId="{D867A4CA-266C-4CEF-B20B-D09095FD7B99}" destId="{C2FAFDDF-239A-4580-8F2E-48D44632474F}" srcOrd="7" destOrd="0" presId="urn:microsoft.com/office/officeart/2005/8/layout/radial5"/>
    <dgm:cxn modelId="{56FD4D28-5F83-4501-888B-646E6891149F}" type="presParOf" srcId="{C2FAFDDF-239A-4580-8F2E-48D44632474F}" destId="{F64D1AC2-280A-4005-863A-62BFB43AE083}" srcOrd="0" destOrd="0" presId="urn:microsoft.com/office/officeart/2005/8/layout/radial5"/>
    <dgm:cxn modelId="{082C11CA-6B63-4964-8A92-A60B4B9BABFD}" type="presParOf" srcId="{D867A4CA-266C-4CEF-B20B-D09095FD7B99}" destId="{E23830FB-C4D0-4EA2-B79D-FB307D3DA078}" srcOrd="8" destOrd="0" presId="urn:microsoft.com/office/officeart/2005/8/layout/radial5"/>
    <dgm:cxn modelId="{509FB8BB-203B-4EA3-901F-06B0E20FCDD4}" type="presParOf" srcId="{D867A4CA-266C-4CEF-B20B-D09095FD7B99}" destId="{AA673743-FA89-4156-AE1F-DEE2D1C7336F}" srcOrd="9" destOrd="0" presId="urn:microsoft.com/office/officeart/2005/8/layout/radial5"/>
    <dgm:cxn modelId="{7560B1D4-C9F0-4223-9B7B-7C0A946706D7}" type="presParOf" srcId="{AA673743-FA89-4156-AE1F-DEE2D1C7336F}" destId="{DE723B0E-2F51-4D17-8008-F2A017B92C94}" srcOrd="0" destOrd="0" presId="urn:microsoft.com/office/officeart/2005/8/layout/radial5"/>
    <dgm:cxn modelId="{B8BBE006-20D3-40A9-AF0D-58B611FCBDFF}" type="presParOf" srcId="{D867A4CA-266C-4CEF-B20B-D09095FD7B99}" destId="{03AE1BC7-ED14-4F66-8D61-69AD6058EEE2}" srcOrd="10" destOrd="0" presId="urn:microsoft.com/office/officeart/2005/8/layout/radial5"/>
    <dgm:cxn modelId="{85925478-8EE6-4AF3-BDA6-B20359B8236A}" type="presParOf" srcId="{D867A4CA-266C-4CEF-B20B-D09095FD7B99}" destId="{26C3F300-0E1F-443B-BF29-0DC333E88CAB}" srcOrd="11" destOrd="0" presId="urn:microsoft.com/office/officeart/2005/8/layout/radial5"/>
    <dgm:cxn modelId="{C0E16078-809E-470B-AFE7-3ADEC5F797BE}" type="presParOf" srcId="{26C3F300-0E1F-443B-BF29-0DC333E88CAB}" destId="{0E106B12-6400-487D-A497-BA1751A8BB9B}" srcOrd="0" destOrd="0" presId="urn:microsoft.com/office/officeart/2005/8/layout/radial5"/>
    <dgm:cxn modelId="{FBF995DD-5023-448D-A054-082D9D6D21AF}" type="presParOf" srcId="{D867A4CA-266C-4CEF-B20B-D09095FD7B99}" destId="{4A72DB6D-0E26-42C5-8717-A9EE55AC053B}" srcOrd="12" destOrd="0" presId="urn:microsoft.com/office/officeart/2005/8/layout/radial5"/>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2BEDDF2-DD23-4465-8D89-2F65F4555016}">
      <dsp:nvSpPr>
        <dsp:cNvPr id="0" name=""/>
        <dsp:cNvSpPr/>
      </dsp:nvSpPr>
      <dsp:spPr>
        <a:xfrm>
          <a:off x="2966800" y="2130995"/>
          <a:ext cx="2405201" cy="1644637"/>
        </a:xfrm>
        <a:prstGeom prst="ellips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2133600">
            <a:lnSpc>
              <a:spcPct val="90000"/>
            </a:lnSpc>
            <a:spcBef>
              <a:spcPct val="0"/>
            </a:spcBef>
            <a:spcAft>
              <a:spcPct val="35000"/>
            </a:spcAft>
          </a:pPr>
          <a:r>
            <a:rPr lang="ru-RU" sz="4800" kern="1200" dirty="0" smtClean="0"/>
            <a:t>Труд </a:t>
          </a:r>
          <a:endParaRPr lang="ru-RU" sz="4800" kern="1200" dirty="0"/>
        </a:p>
      </dsp:txBody>
      <dsp:txXfrm>
        <a:off x="2966800" y="2130995"/>
        <a:ext cx="2405201" cy="1644637"/>
      </dsp:txXfrm>
    </dsp:sp>
    <dsp:sp modelId="{32F588C6-745A-4D6B-A322-5FA7F65059EA}">
      <dsp:nvSpPr>
        <dsp:cNvPr id="0" name=""/>
        <dsp:cNvSpPr/>
      </dsp:nvSpPr>
      <dsp:spPr>
        <a:xfrm rot="16317450">
          <a:off x="4070082" y="1612208"/>
          <a:ext cx="271826" cy="540819"/>
        </a:xfrm>
        <a:prstGeom prst="rightArrow">
          <a:avLst>
            <a:gd name="adj1" fmla="val 60000"/>
            <a:gd name="adj2" fmla="val 50000"/>
          </a:avLst>
        </a:prstGeom>
        <a:gradFill rotWithShape="0">
          <a:gsLst>
            <a:gs pos="0">
              <a:schemeClr val="accent4">
                <a:tint val="60000"/>
                <a:hueOff val="0"/>
                <a:satOff val="0"/>
                <a:lumOff val="0"/>
                <a:alphaOff val="0"/>
                <a:shade val="51000"/>
                <a:satMod val="130000"/>
              </a:schemeClr>
            </a:gs>
            <a:gs pos="80000">
              <a:schemeClr val="accent4">
                <a:tint val="60000"/>
                <a:hueOff val="0"/>
                <a:satOff val="0"/>
                <a:lumOff val="0"/>
                <a:alphaOff val="0"/>
                <a:shade val="93000"/>
                <a:satMod val="130000"/>
              </a:schemeClr>
            </a:gs>
            <a:gs pos="100000">
              <a:schemeClr val="accent4">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ru-RU" sz="700" kern="1200"/>
        </a:p>
      </dsp:txBody>
      <dsp:txXfrm rot="16317450">
        <a:off x="4070082" y="1612208"/>
        <a:ext cx="271826" cy="540819"/>
      </dsp:txXfrm>
    </dsp:sp>
    <dsp:sp modelId="{6875D31E-FFA5-4F6B-BF7F-0A2BA0915238}">
      <dsp:nvSpPr>
        <dsp:cNvPr id="0" name=""/>
        <dsp:cNvSpPr/>
      </dsp:nvSpPr>
      <dsp:spPr>
        <a:xfrm>
          <a:off x="3239774" y="-115646"/>
          <a:ext cx="2009748" cy="1734662"/>
        </a:xfrm>
        <a:prstGeom prst="ellips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ru-RU" sz="2000" kern="1200" dirty="0" smtClean="0"/>
            <a:t>Безопасен</a:t>
          </a:r>
          <a:r>
            <a:rPr lang="ru-RU" sz="1800" kern="1200" dirty="0" smtClean="0"/>
            <a:t> </a:t>
          </a:r>
          <a:endParaRPr lang="ru-RU" sz="1800" kern="1200" dirty="0"/>
        </a:p>
      </dsp:txBody>
      <dsp:txXfrm>
        <a:off x="3239774" y="-115646"/>
        <a:ext cx="2009748" cy="1734662"/>
      </dsp:txXfrm>
    </dsp:sp>
    <dsp:sp modelId="{24792092-EBBA-4E85-A46D-9EFAB681BF35}">
      <dsp:nvSpPr>
        <dsp:cNvPr id="0" name=""/>
        <dsp:cNvSpPr/>
      </dsp:nvSpPr>
      <dsp:spPr>
        <a:xfrm rot="19866960">
          <a:off x="5163965" y="2080587"/>
          <a:ext cx="194503" cy="540819"/>
        </a:xfrm>
        <a:prstGeom prst="rightArrow">
          <a:avLst>
            <a:gd name="adj1" fmla="val 60000"/>
            <a:gd name="adj2" fmla="val 50000"/>
          </a:avLst>
        </a:prstGeom>
        <a:gradFill rotWithShape="0">
          <a:gsLst>
            <a:gs pos="0">
              <a:schemeClr val="accent4">
                <a:tint val="60000"/>
                <a:hueOff val="0"/>
                <a:satOff val="0"/>
                <a:lumOff val="0"/>
                <a:alphaOff val="0"/>
                <a:shade val="51000"/>
                <a:satMod val="130000"/>
              </a:schemeClr>
            </a:gs>
            <a:gs pos="80000">
              <a:schemeClr val="accent4">
                <a:tint val="60000"/>
                <a:hueOff val="0"/>
                <a:satOff val="0"/>
                <a:lumOff val="0"/>
                <a:alphaOff val="0"/>
                <a:shade val="93000"/>
                <a:satMod val="130000"/>
              </a:schemeClr>
            </a:gs>
            <a:gs pos="100000">
              <a:schemeClr val="accent4">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ru-RU" sz="700" kern="1200"/>
        </a:p>
      </dsp:txBody>
      <dsp:txXfrm rot="19866960">
        <a:off x="5163965" y="2080587"/>
        <a:ext cx="194503" cy="540819"/>
      </dsp:txXfrm>
    </dsp:sp>
    <dsp:sp modelId="{42AF0493-D4A6-47DB-A9DE-939EE51F79E1}">
      <dsp:nvSpPr>
        <dsp:cNvPr id="0" name=""/>
        <dsp:cNvSpPr/>
      </dsp:nvSpPr>
      <dsp:spPr>
        <a:xfrm>
          <a:off x="5262983" y="819469"/>
          <a:ext cx="2139799" cy="1880651"/>
        </a:xfrm>
        <a:prstGeom prst="ellips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pPr>
          <a:r>
            <a:rPr lang="ru-RU" sz="2000" kern="1200" dirty="0" smtClean="0"/>
            <a:t>Доброволен</a:t>
          </a:r>
          <a:r>
            <a:rPr lang="ru-RU" sz="1800" kern="1200" dirty="0" smtClean="0"/>
            <a:t> </a:t>
          </a:r>
          <a:endParaRPr lang="ru-RU" sz="1800" kern="1200" dirty="0"/>
        </a:p>
      </dsp:txBody>
      <dsp:txXfrm>
        <a:off x="5262983" y="819469"/>
        <a:ext cx="2139799" cy="1880651"/>
      </dsp:txXfrm>
    </dsp:sp>
    <dsp:sp modelId="{BD5D55C3-9551-425F-B676-068EDA4838AF}">
      <dsp:nvSpPr>
        <dsp:cNvPr id="0" name=""/>
        <dsp:cNvSpPr/>
      </dsp:nvSpPr>
      <dsp:spPr>
        <a:xfrm rot="1821384">
          <a:off x="5118268" y="3274526"/>
          <a:ext cx="122580" cy="540819"/>
        </a:xfrm>
        <a:prstGeom prst="rightArrow">
          <a:avLst>
            <a:gd name="adj1" fmla="val 60000"/>
            <a:gd name="adj2" fmla="val 50000"/>
          </a:avLst>
        </a:prstGeom>
        <a:gradFill rotWithShape="0">
          <a:gsLst>
            <a:gs pos="0">
              <a:schemeClr val="accent4">
                <a:tint val="60000"/>
                <a:hueOff val="0"/>
                <a:satOff val="0"/>
                <a:lumOff val="0"/>
                <a:alphaOff val="0"/>
                <a:shade val="51000"/>
                <a:satMod val="130000"/>
              </a:schemeClr>
            </a:gs>
            <a:gs pos="80000">
              <a:schemeClr val="accent4">
                <a:tint val="60000"/>
                <a:hueOff val="0"/>
                <a:satOff val="0"/>
                <a:lumOff val="0"/>
                <a:alphaOff val="0"/>
                <a:shade val="93000"/>
                <a:satMod val="130000"/>
              </a:schemeClr>
            </a:gs>
            <a:gs pos="100000">
              <a:schemeClr val="accent4">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ru-RU" sz="700" kern="1200"/>
        </a:p>
      </dsp:txBody>
      <dsp:txXfrm rot="1821384">
        <a:off x="5118268" y="3274526"/>
        <a:ext cx="122580" cy="540819"/>
      </dsp:txXfrm>
    </dsp:sp>
    <dsp:sp modelId="{3FEA1E86-0571-4DA0-8601-6E5D375000D1}">
      <dsp:nvSpPr>
        <dsp:cNvPr id="0" name=""/>
        <dsp:cNvSpPr/>
      </dsp:nvSpPr>
      <dsp:spPr>
        <a:xfrm>
          <a:off x="5105140" y="3167181"/>
          <a:ext cx="2167445" cy="1937756"/>
        </a:xfrm>
        <a:prstGeom prst="ellips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ru-RU" sz="2000" kern="1200" dirty="0" smtClean="0"/>
            <a:t>Право на отдых </a:t>
          </a:r>
          <a:endParaRPr lang="ru-RU" sz="2000" kern="1200" dirty="0"/>
        </a:p>
      </dsp:txBody>
      <dsp:txXfrm>
        <a:off x="5105140" y="3167181"/>
        <a:ext cx="2167445" cy="1937756"/>
      </dsp:txXfrm>
    </dsp:sp>
    <dsp:sp modelId="{C2FAFDDF-239A-4580-8F2E-48D44632474F}">
      <dsp:nvSpPr>
        <dsp:cNvPr id="0" name=""/>
        <dsp:cNvSpPr/>
      </dsp:nvSpPr>
      <dsp:spPr>
        <a:xfrm rot="5283776">
          <a:off x="4099233" y="3696025"/>
          <a:ext cx="208865" cy="540819"/>
        </a:xfrm>
        <a:prstGeom prst="rightArrow">
          <a:avLst>
            <a:gd name="adj1" fmla="val 60000"/>
            <a:gd name="adj2" fmla="val 50000"/>
          </a:avLst>
        </a:prstGeom>
        <a:gradFill rotWithShape="0">
          <a:gsLst>
            <a:gs pos="0">
              <a:schemeClr val="accent4">
                <a:tint val="60000"/>
                <a:hueOff val="0"/>
                <a:satOff val="0"/>
                <a:lumOff val="0"/>
                <a:alphaOff val="0"/>
                <a:shade val="51000"/>
                <a:satMod val="130000"/>
              </a:schemeClr>
            </a:gs>
            <a:gs pos="80000">
              <a:schemeClr val="accent4">
                <a:tint val="60000"/>
                <a:hueOff val="0"/>
                <a:satOff val="0"/>
                <a:lumOff val="0"/>
                <a:alphaOff val="0"/>
                <a:shade val="93000"/>
                <a:satMod val="130000"/>
              </a:schemeClr>
            </a:gs>
            <a:gs pos="100000">
              <a:schemeClr val="accent4">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ru-RU" sz="700" kern="1200"/>
        </a:p>
      </dsp:txBody>
      <dsp:txXfrm rot="5283776">
        <a:off x="4099233" y="3696025"/>
        <a:ext cx="208865" cy="540819"/>
      </dsp:txXfrm>
    </dsp:sp>
    <dsp:sp modelId="{E23830FB-C4D0-4EA2-B79D-FB307D3DA078}">
      <dsp:nvSpPr>
        <dsp:cNvPr id="0" name=""/>
        <dsp:cNvSpPr/>
      </dsp:nvSpPr>
      <dsp:spPr>
        <a:xfrm>
          <a:off x="3088696" y="4168833"/>
          <a:ext cx="2311907" cy="2018751"/>
        </a:xfrm>
        <a:prstGeom prst="ellips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ru-RU" sz="2000" kern="1200" dirty="0" smtClean="0"/>
            <a:t>Право на разрешение споров </a:t>
          </a:r>
          <a:endParaRPr lang="ru-RU" sz="2000" kern="1200" dirty="0"/>
        </a:p>
      </dsp:txBody>
      <dsp:txXfrm>
        <a:off x="3088696" y="4168833"/>
        <a:ext cx="2311907" cy="2018751"/>
      </dsp:txXfrm>
    </dsp:sp>
    <dsp:sp modelId="{AA673743-FA89-4156-AE1F-DEE2D1C7336F}">
      <dsp:nvSpPr>
        <dsp:cNvPr id="0" name=""/>
        <dsp:cNvSpPr/>
      </dsp:nvSpPr>
      <dsp:spPr>
        <a:xfrm rot="9165240">
          <a:off x="2986255" y="3248549"/>
          <a:ext cx="169377" cy="540819"/>
        </a:xfrm>
        <a:prstGeom prst="rightArrow">
          <a:avLst>
            <a:gd name="adj1" fmla="val 60000"/>
            <a:gd name="adj2" fmla="val 50000"/>
          </a:avLst>
        </a:prstGeom>
        <a:gradFill rotWithShape="0">
          <a:gsLst>
            <a:gs pos="0">
              <a:schemeClr val="accent4">
                <a:tint val="60000"/>
                <a:hueOff val="0"/>
                <a:satOff val="0"/>
                <a:lumOff val="0"/>
                <a:alphaOff val="0"/>
                <a:shade val="51000"/>
                <a:satMod val="130000"/>
              </a:schemeClr>
            </a:gs>
            <a:gs pos="80000">
              <a:schemeClr val="accent4">
                <a:tint val="60000"/>
                <a:hueOff val="0"/>
                <a:satOff val="0"/>
                <a:lumOff val="0"/>
                <a:alphaOff val="0"/>
                <a:shade val="93000"/>
                <a:satMod val="130000"/>
              </a:schemeClr>
            </a:gs>
            <a:gs pos="100000">
              <a:schemeClr val="accent4">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ru-RU" sz="700" kern="1200"/>
        </a:p>
      </dsp:txBody>
      <dsp:txXfrm rot="9165240">
        <a:off x="2986255" y="3248549"/>
        <a:ext cx="169377" cy="540819"/>
      </dsp:txXfrm>
    </dsp:sp>
    <dsp:sp modelId="{03AE1BC7-ED14-4F66-8D61-69AD6058EEE2}">
      <dsp:nvSpPr>
        <dsp:cNvPr id="0" name=""/>
        <dsp:cNvSpPr/>
      </dsp:nvSpPr>
      <dsp:spPr>
        <a:xfrm>
          <a:off x="956185" y="3132161"/>
          <a:ext cx="2112440" cy="1863775"/>
        </a:xfrm>
        <a:prstGeom prst="ellips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pPr>
          <a:r>
            <a:rPr lang="ru-RU" sz="1900" kern="1200" dirty="0" smtClean="0"/>
            <a:t>Оплачиваем</a:t>
          </a:r>
          <a:r>
            <a:rPr lang="ru-RU" sz="1800" kern="1200" dirty="0" smtClean="0"/>
            <a:t> </a:t>
          </a:r>
          <a:endParaRPr lang="ru-RU" sz="1800" kern="1200" dirty="0"/>
        </a:p>
      </dsp:txBody>
      <dsp:txXfrm>
        <a:off x="956185" y="3132161"/>
        <a:ext cx="2112440" cy="1863775"/>
      </dsp:txXfrm>
    </dsp:sp>
    <dsp:sp modelId="{26C3F300-0E1F-443B-BF29-0DC333E88CAB}">
      <dsp:nvSpPr>
        <dsp:cNvPr id="0" name=""/>
        <dsp:cNvSpPr/>
      </dsp:nvSpPr>
      <dsp:spPr>
        <a:xfrm rot="12587292">
          <a:off x="3036613" y="2081048"/>
          <a:ext cx="162774" cy="540819"/>
        </a:xfrm>
        <a:prstGeom prst="rightArrow">
          <a:avLst>
            <a:gd name="adj1" fmla="val 60000"/>
            <a:gd name="adj2" fmla="val 50000"/>
          </a:avLst>
        </a:prstGeom>
        <a:gradFill rotWithShape="0">
          <a:gsLst>
            <a:gs pos="0">
              <a:schemeClr val="accent4">
                <a:tint val="60000"/>
                <a:hueOff val="0"/>
                <a:satOff val="0"/>
                <a:lumOff val="0"/>
                <a:alphaOff val="0"/>
                <a:shade val="51000"/>
                <a:satMod val="130000"/>
              </a:schemeClr>
            </a:gs>
            <a:gs pos="80000">
              <a:schemeClr val="accent4">
                <a:tint val="60000"/>
                <a:hueOff val="0"/>
                <a:satOff val="0"/>
                <a:lumOff val="0"/>
                <a:alphaOff val="0"/>
                <a:shade val="93000"/>
                <a:satMod val="130000"/>
              </a:schemeClr>
            </a:gs>
            <a:gs pos="100000">
              <a:schemeClr val="accent4">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ru-RU" sz="700" kern="1200"/>
        </a:p>
      </dsp:txBody>
      <dsp:txXfrm rot="12587292">
        <a:off x="3036613" y="2081048"/>
        <a:ext cx="162774" cy="540819"/>
      </dsp:txXfrm>
    </dsp:sp>
    <dsp:sp modelId="{4A72DB6D-0E26-42C5-8717-A9EE55AC053B}">
      <dsp:nvSpPr>
        <dsp:cNvPr id="0" name=""/>
        <dsp:cNvSpPr/>
      </dsp:nvSpPr>
      <dsp:spPr>
        <a:xfrm>
          <a:off x="1014801" y="819473"/>
          <a:ext cx="2139195" cy="1880636"/>
        </a:xfrm>
        <a:prstGeom prst="ellips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ru-RU" sz="2000" kern="1200" dirty="0" smtClean="0"/>
            <a:t>Свободен</a:t>
          </a:r>
          <a:r>
            <a:rPr lang="ru-RU" sz="1800" kern="1200" dirty="0" smtClean="0"/>
            <a:t> </a:t>
          </a:r>
          <a:endParaRPr lang="ru-RU" sz="1800" kern="1200" dirty="0"/>
        </a:p>
      </dsp:txBody>
      <dsp:txXfrm>
        <a:off x="1014801" y="819473"/>
        <a:ext cx="2139195" cy="1880636"/>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D1B3BD4-8E0F-402F-9E26-21F597D4311C}" type="datetimeFigureOut">
              <a:rPr lang="ru-RU" smtClean="0"/>
              <a:pPr/>
              <a:t>19.02.2013</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2A97420-4826-45A8-B9F9-AB0597E911AD}" type="slidenum">
              <a:rPr lang="ru-RU" smtClean="0"/>
              <a:pPr/>
              <a:t>‹#›</a:t>
            </a:fld>
            <a:endParaRPr lang="ru-R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ED134D-B6FC-4C87-9EAA-DD2A3DDBDFEC}" type="datetimeFigureOut">
              <a:rPr lang="ru-RU" smtClean="0"/>
              <a:pPr/>
              <a:t>19.02.2013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7EF43B-6D7A-4DFF-BB21-5F60C50E1DF9}"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9" y="329190"/>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604"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3F150D65-C64D-44FB-9152-4CC2DE0C9198}" type="datetime1">
              <a:rPr lang="en-US" smtClean="0"/>
              <a:pPr/>
              <a:t>2/19/2013</a:t>
            </a:fld>
            <a:endParaRPr lang="en-US"/>
          </a:p>
        </p:txBody>
      </p:sp>
      <p:sp>
        <p:nvSpPr>
          <p:cNvPr id="8" name="Нижний колонтитул 7"/>
          <p:cNvSpPr>
            <a:spLocks noGrp="1"/>
          </p:cNvSpPr>
          <p:nvPr>
            <p:ph type="ftr" sz="quarter" idx="11"/>
          </p:nvPr>
        </p:nvSpPr>
        <p:spPr/>
        <p:txBody>
          <a:bodyPr/>
          <a:lstStyle>
            <a:extLst/>
          </a:lstStyle>
          <a:p>
            <a:endParaRPr lang="en-US"/>
          </a:p>
        </p:txBody>
      </p:sp>
      <p:sp>
        <p:nvSpPr>
          <p:cNvPr id="11" name="Номер слайда 10"/>
          <p:cNvSpPr>
            <a:spLocks noGrp="1"/>
          </p:cNvSpPr>
          <p:nvPr>
            <p:ph type="sldNum" sz="quarter" idx="12"/>
          </p:nvPr>
        </p:nvSpPr>
        <p:spPr/>
        <p:txBody>
          <a:bodyPr/>
          <a:lstStyle>
            <a:extLst/>
          </a:lstStyle>
          <a:p>
            <a:fld id="{BFEBEB0A-9E3D-4B14-9782-E2AE3DA60D96}"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42635EB0-D091-417E-ACD5-D65E1C7D8524}" type="datetime1">
              <a:rPr lang="en-US" smtClean="0"/>
              <a:pPr/>
              <a:t>2/19/2013</a:t>
            </a:fld>
            <a:endParaRPr lang="en-US"/>
          </a:p>
        </p:txBody>
      </p:sp>
      <p:sp>
        <p:nvSpPr>
          <p:cNvPr id="5" name="Нижний колонтитул 4"/>
          <p:cNvSpPr>
            <a:spLocks noGrp="1"/>
          </p:cNvSpPr>
          <p:nvPr>
            <p:ph type="ftr" sz="quarter" idx="11"/>
          </p:nvPr>
        </p:nvSpPr>
        <p:spPr/>
        <p:txBody>
          <a:bodyPr/>
          <a:lstStyle>
            <a:extLst/>
          </a:lstStyle>
          <a:p>
            <a:endParaRPr lang="en-US" dirty="0"/>
          </a:p>
        </p:txBody>
      </p:sp>
      <p:sp>
        <p:nvSpPr>
          <p:cNvPr id="6" name="Номер слайда 5"/>
          <p:cNvSpPr>
            <a:spLocks noGrp="1"/>
          </p:cNvSpPr>
          <p:nvPr>
            <p:ph type="sldNum" sz="quarter" idx="12"/>
          </p:nvPr>
        </p:nvSpPr>
        <p:spPr/>
        <p:txBody>
          <a:bodyPr/>
          <a:lstStyle>
            <a:extLst/>
          </a:lstStyle>
          <a:p>
            <a:fld id="{BFEBEB0A-9E3D-4B14-9782-E2AE3DA60D96}"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10"/>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8"/>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FCA09F9-C7D6-4C52-A7E8-5101239A0BA2}" type="datetime1">
              <a:rPr lang="en-US" smtClean="0"/>
              <a:pPr/>
              <a:t>2/19/2013</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BFEBEB0A-9E3D-4B14-9782-E2AE3DA60D96}"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1206" name="Rectangle 6"/>
          <p:cNvSpPr>
            <a:spLocks noGrp="1" noChangeArrowheads="1"/>
          </p:cNvSpPr>
          <p:nvPr>
            <p:ph type="ctrTitle"/>
          </p:nvPr>
        </p:nvSpPr>
        <p:spPr>
          <a:xfrm>
            <a:off x="457200" y="103194"/>
            <a:ext cx="8229600" cy="1165225"/>
          </a:xfrm>
        </p:spPr>
        <p:txBody>
          <a:bodyPr/>
          <a:lstStyle>
            <a:lvl1pPr>
              <a:lnSpc>
                <a:spcPct val="80000"/>
              </a:lnSpc>
              <a:defRPr sz="4400"/>
            </a:lvl1pPr>
          </a:lstStyle>
          <a:p>
            <a:r>
              <a:rPr lang="ru-RU" smtClean="0"/>
              <a:t>Образец заголовка</a:t>
            </a:r>
            <a:endParaRPr lang="ru-RU"/>
          </a:p>
        </p:txBody>
      </p:sp>
      <p:sp>
        <p:nvSpPr>
          <p:cNvPr id="51205" name="Rectangle 5"/>
          <p:cNvSpPr>
            <a:spLocks noGrp="1" noChangeArrowheads="1"/>
          </p:cNvSpPr>
          <p:nvPr>
            <p:ph type="subTitle" idx="1"/>
          </p:nvPr>
        </p:nvSpPr>
        <p:spPr>
          <a:xfrm>
            <a:off x="457201" y="1143006"/>
            <a:ext cx="6140451" cy="519113"/>
          </a:xfrm>
        </p:spPr>
        <p:txBody>
          <a:bodyPr/>
          <a:lstStyle>
            <a:lvl1pPr marL="0" indent="0">
              <a:buFontTx/>
              <a:buNone/>
              <a:defRPr sz="2800"/>
            </a:lvl1pPr>
          </a:lstStyle>
          <a:p>
            <a:r>
              <a:rPr lang="ru-RU" smtClean="0"/>
              <a:t>Образец подзаголовка</a:t>
            </a:r>
            <a:endParaRPr lang="ru-RU"/>
          </a:p>
        </p:txBody>
      </p:sp>
      <p:sp>
        <p:nvSpPr>
          <p:cNvPr id="51204" name="Rectangle 4"/>
          <p:cNvSpPr>
            <a:spLocks noGrp="1" noChangeArrowheads="1"/>
          </p:cNvSpPr>
          <p:nvPr>
            <p:ph type="dt" sz="half" idx="2"/>
          </p:nvPr>
        </p:nvSpPr>
        <p:spPr>
          <a:xfrm>
            <a:off x="228600" y="6477000"/>
            <a:ext cx="1905000" cy="381000"/>
          </a:xfrm>
        </p:spPr>
        <p:txBody>
          <a:bodyPr/>
          <a:lstStyle>
            <a:lvl1pPr>
              <a:defRPr/>
            </a:lvl1pPr>
          </a:lstStyle>
          <a:p>
            <a:fld id="{3F150D65-C64D-44FB-9152-4CC2DE0C9198}" type="datetime1">
              <a:rPr lang="en-US" smtClean="0"/>
              <a:pPr/>
              <a:t>2/19/2013</a:t>
            </a:fld>
            <a:endParaRPr lang="en-US"/>
          </a:p>
        </p:txBody>
      </p:sp>
      <p:sp>
        <p:nvSpPr>
          <p:cNvPr id="51203" name="Rectangle 3"/>
          <p:cNvSpPr>
            <a:spLocks noGrp="1" noChangeArrowheads="1"/>
          </p:cNvSpPr>
          <p:nvPr>
            <p:ph type="ftr" sz="quarter" idx="3"/>
          </p:nvPr>
        </p:nvSpPr>
        <p:spPr>
          <a:xfrm>
            <a:off x="2362200" y="6477000"/>
            <a:ext cx="4343400" cy="381000"/>
          </a:xfrm>
        </p:spPr>
        <p:txBody>
          <a:bodyPr/>
          <a:lstStyle>
            <a:lvl1pPr>
              <a:defRPr/>
            </a:lvl1pPr>
          </a:lstStyle>
          <a:p>
            <a:endParaRPr lang="en-US"/>
          </a:p>
        </p:txBody>
      </p:sp>
      <p:sp>
        <p:nvSpPr>
          <p:cNvPr id="51202" name="Rectangle 2"/>
          <p:cNvSpPr>
            <a:spLocks noGrp="1" noChangeArrowheads="1"/>
          </p:cNvSpPr>
          <p:nvPr>
            <p:ph type="sldNum" sz="quarter" idx="4"/>
          </p:nvPr>
        </p:nvSpPr>
        <p:spPr>
          <a:xfrm>
            <a:off x="7010400" y="6477000"/>
            <a:ext cx="1905000" cy="381000"/>
          </a:xfrm>
        </p:spPr>
        <p:txBody>
          <a:bodyPr/>
          <a:lstStyle>
            <a:lvl1pPr>
              <a:defRPr/>
            </a:lvl1pPr>
          </a:lstStyle>
          <a:p>
            <a:fld id="{BFEBEB0A-9E3D-4B14-9782-E2AE3DA60D96}"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0FFE64A4-35FB-42B6-9183-2C0CE0E36649}" type="datetime1">
              <a:rPr lang="en-US" smtClean="0"/>
              <a:pPr/>
              <a:t>2/19/2013</a:t>
            </a:fld>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BFEBEB0A-9E3D-4B14-9782-E2AE3DA60D96}"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9"/>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fld id="{2A2683B9-6ECA-47FA-93CF-B124A0FAC208}" type="datetime1">
              <a:rPr lang="en-US" smtClean="0"/>
              <a:pPr/>
              <a:t>2/19/2013</a:t>
            </a:fld>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BFEBEB0A-9E3D-4B14-9782-E2AE3DA60D96}"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3" y="2667000"/>
            <a:ext cx="40767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86303" y="2667000"/>
            <a:ext cx="40767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fld id="{305FF66B-9476-4BB3-85E9-E01854F07F90}" type="datetime1">
              <a:rPr lang="en-US" smtClean="0"/>
              <a:pPr/>
              <a:t>2/19/2013</a:t>
            </a:fld>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BFEBEB0A-9E3D-4B14-9782-E2AE3DA60D96}"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33"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fld id="{56B23FBD-8F7D-4F85-8085-67BFDB05CB71}" type="datetime1">
              <a:rPr lang="en-US" smtClean="0"/>
              <a:pPr/>
              <a:t>2/19/2013</a:t>
            </a:fld>
            <a:endParaRPr lang="en-US"/>
          </a:p>
        </p:txBody>
      </p:sp>
      <p:sp>
        <p:nvSpPr>
          <p:cNvPr id="8" name="Нижний колонтитул 7"/>
          <p:cNvSpPr>
            <a:spLocks noGrp="1"/>
          </p:cNvSpPr>
          <p:nvPr>
            <p:ph type="ftr" sz="quarter" idx="11"/>
          </p:nvPr>
        </p:nvSpPr>
        <p:spPr/>
        <p:txBody>
          <a:bodyPr/>
          <a:lstStyle>
            <a:lvl1pPr>
              <a:defRPr/>
            </a:lvl1pPr>
          </a:lstStyle>
          <a:p>
            <a:endParaRPr lang="en-US"/>
          </a:p>
        </p:txBody>
      </p:sp>
      <p:sp>
        <p:nvSpPr>
          <p:cNvPr id="9" name="Номер слайда 8"/>
          <p:cNvSpPr>
            <a:spLocks noGrp="1"/>
          </p:cNvSpPr>
          <p:nvPr>
            <p:ph type="sldNum" sz="quarter" idx="12"/>
          </p:nvPr>
        </p:nvSpPr>
        <p:spPr/>
        <p:txBody>
          <a:bodyPr/>
          <a:lstStyle>
            <a:lvl1pPr>
              <a:defRPr/>
            </a:lvl1pPr>
          </a:lstStyle>
          <a:p>
            <a:fld id="{BFEBEB0A-9E3D-4B14-9782-E2AE3DA60D96}"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fld id="{465D789A-1220-4441-8676-44A034051BFD}" type="datetime1">
              <a:rPr lang="en-US" smtClean="0"/>
              <a:pPr/>
              <a:t>2/19/2013</a:t>
            </a:fld>
            <a:endParaRPr lang="en-US"/>
          </a:p>
        </p:txBody>
      </p:sp>
      <p:sp>
        <p:nvSpPr>
          <p:cNvPr id="4" name="Нижний колонтитул 3"/>
          <p:cNvSpPr>
            <a:spLocks noGrp="1"/>
          </p:cNvSpPr>
          <p:nvPr>
            <p:ph type="ftr" sz="quarter" idx="11"/>
          </p:nvPr>
        </p:nvSpPr>
        <p:spPr/>
        <p:txBody>
          <a:bodyPr/>
          <a:lstStyle>
            <a:lvl1pPr>
              <a:defRPr/>
            </a:lvl1pPr>
          </a:lstStyle>
          <a:p>
            <a:endParaRPr lang="en-US"/>
          </a:p>
        </p:txBody>
      </p:sp>
      <p:sp>
        <p:nvSpPr>
          <p:cNvPr id="5" name="Номер слайда 4"/>
          <p:cNvSpPr>
            <a:spLocks noGrp="1"/>
          </p:cNvSpPr>
          <p:nvPr>
            <p:ph type="sldNum" sz="quarter" idx="12"/>
          </p:nvPr>
        </p:nvSpPr>
        <p:spPr/>
        <p:txBody>
          <a:bodyPr/>
          <a:lstStyle>
            <a:lvl1pPr>
              <a:defRPr/>
            </a:lvl1pPr>
          </a:lstStyle>
          <a:p>
            <a:fld id="{BFEBEB0A-9E3D-4B14-9782-E2AE3DA60D96}"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fld id="{75D48070-6A81-47D0-9810-1540B9FEFF61}" type="datetime1">
              <a:rPr lang="en-US" smtClean="0"/>
              <a:pPr/>
              <a:t>2/19/2013</a:t>
            </a:fld>
            <a:endParaRPr lang="en-US"/>
          </a:p>
        </p:txBody>
      </p:sp>
      <p:sp>
        <p:nvSpPr>
          <p:cNvPr id="3" name="Нижний колонтитул 2"/>
          <p:cNvSpPr>
            <a:spLocks noGrp="1"/>
          </p:cNvSpPr>
          <p:nvPr>
            <p:ph type="ftr" sz="quarter" idx="11"/>
          </p:nvPr>
        </p:nvSpPr>
        <p:spPr/>
        <p:txBody>
          <a:bodyPr/>
          <a:lstStyle>
            <a:lvl1pPr>
              <a:defRPr/>
            </a:lvl1pPr>
          </a:lstStyle>
          <a:p>
            <a:endParaRPr lang="en-US" dirty="0"/>
          </a:p>
        </p:txBody>
      </p:sp>
      <p:sp>
        <p:nvSpPr>
          <p:cNvPr id="4" name="Номер слайда 3"/>
          <p:cNvSpPr>
            <a:spLocks noGrp="1"/>
          </p:cNvSpPr>
          <p:nvPr>
            <p:ph type="sldNum" sz="quarter" idx="12"/>
          </p:nvPr>
        </p:nvSpPr>
        <p:spPr/>
        <p:txBody>
          <a:bodyPr/>
          <a:lstStyle>
            <a:lvl1pPr>
              <a:defRPr/>
            </a:lvl1pPr>
          </a:lstStyle>
          <a:p>
            <a:fld id="{BFEBEB0A-9E3D-4B14-9782-E2AE3DA60D96}" type="slidenum">
              <a:rPr lang="en-US" smtClean="0"/>
              <a:pPr/>
              <a:t>‹#›</a:t>
            </a:fld>
            <a:endParaRPr lang="en-US" dirty="0"/>
          </a:p>
        </p:txBody>
      </p:sp>
    </p:spTree>
  </p:cSld>
  <p:clrMapOvr>
    <a:masterClrMapping/>
  </p:clrMapOvr>
  <p:timing>
    <p:tnLst>
      <p:par>
        <p:cTn id="1" dur="indefinite" restart="never" nodeType="tmRoot"/>
      </p:par>
    </p:tnLst>
  </p:timing>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8"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7" y="273056"/>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8" y="1435106"/>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fld id="{493F2040-9975-4642-A906-1DF87F8BE202}" type="datetime1">
              <a:rPr lang="en-US" smtClean="0"/>
              <a:pPr/>
              <a:t>2/19/2013</a:t>
            </a:fld>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BFEBEB0A-9E3D-4B14-9782-E2AE3DA60D96}"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FFE64A4-35FB-42B6-9183-2C0CE0E36649}" type="datetime1">
              <a:rPr lang="en-US" smtClean="0"/>
              <a:pPr/>
              <a:t>2/19/2013</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BFEBEB0A-9E3D-4B14-9782-E2AE3DA60D96}"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1"/>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fld id="{51E52B4A-BA08-4841-AB08-A0D822ABC34D}" type="datetime1">
              <a:rPr lang="en-US" smtClean="0"/>
              <a:pPr/>
              <a:t>2/19/2013</a:t>
            </a:fld>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BFEBEB0A-9E3D-4B14-9782-E2AE3DA60D96}"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42635EB0-D091-417E-ACD5-D65E1C7D8524}" type="datetime1">
              <a:rPr lang="en-US" smtClean="0"/>
              <a:pPr/>
              <a:t>2/19/2013</a:t>
            </a:fld>
            <a:endParaRPr lang="en-US"/>
          </a:p>
        </p:txBody>
      </p:sp>
      <p:sp>
        <p:nvSpPr>
          <p:cNvPr id="5" name="Нижний колонтитул 4"/>
          <p:cNvSpPr>
            <a:spLocks noGrp="1"/>
          </p:cNvSpPr>
          <p:nvPr>
            <p:ph type="ftr" sz="quarter" idx="11"/>
          </p:nvPr>
        </p:nvSpPr>
        <p:spPr/>
        <p:txBody>
          <a:bodyPr/>
          <a:lstStyle>
            <a:lvl1pPr>
              <a:defRPr/>
            </a:lvl1pPr>
          </a:lstStyle>
          <a:p>
            <a:endParaRPr lang="en-US" dirty="0"/>
          </a:p>
        </p:txBody>
      </p:sp>
      <p:sp>
        <p:nvSpPr>
          <p:cNvPr id="6" name="Номер слайда 5"/>
          <p:cNvSpPr>
            <a:spLocks noGrp="1"/>
          </p:cNvSpPr>
          <p:nvPr>
            <p:ph type="sldNum" sz="quarter" idx="12"/>
          </p:nvPr>
        </p:nvSpPr>
        <p:spPr/>
        <p:txBody>
          <a:bodyPr/>
          <a:lstStyle>
            <a:lvl1pPr>
              <a:defRPr/>
            </a:lvl1pPr>
          </a:lstStyle>
          <a:p>
            <a:fld id="{BFEBEB0A-9E3D-4B14-9782-E2AE3DA60D96}"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86549" y="1828800"/>
            <a:ext cx="2076451" cy="4267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7" y="1828800"/>
            <a:ext cx="6076951" cy="4267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7FCA09F9-C7D6-4C52-A7E8-5101239A0BA2}" type="datetime1">
              <a:rPr lang="en-US" smtClean="0"/>
              <a:pPr/>
              <a:t>2/19/2013</a:t>
            </a:fld>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BFEBEB0A-9E3D-4B14-9782-E2AE3DA60D96}"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9" y="329190"/>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604" y="434168"/>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2A2683B9-6ECA-47FA-93CF-B124A0FAC208}" type="datetime1">
              <a:rPr lang="en-US" smtClean="0"/>
              <a:pPr/>
              <a:t>2/19/2013</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BFEBEB0A-9E3D-4B14-9782-E2AE3DA60D96}"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305FF66B-9476-4BB3-85E9-E01854F07F90}" type="datetime1">
              <a:rPr lang="en-US" smtClean="0"/>
              <a:pPr/>
              <a:t>2/19/2013</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BFEBEB0A-9E3D-4B14-9782-E2AE3DA60D96}"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6B23FBD-8F7D-4F85-8085-67BFDB05CB71}" type="datetime1">
              <a:rPr lang="en-US" smtClean="0"/>
              <a:pPr/>
              <a:t>2/19/2013</a:t>
            </a:fld>
            <a:endParaRPr lang="en-US"/>
          </a:p>
        </p:txBody>
      </p:sp>
      <p:sp>
        <p:nvSpPr>
          <p:cNvPr id="8" name="Нижний колонтитул 7"/>
          <p:cNvSpPr>
            <a:spLocks noGrp="1"/>
          </p:cNvSpPr>
          <p:nvPr>
            <p:ph type="ftr" sz="quarter" idx="11"/>
          </p:nvPr>
        </p:nvSpPr>
        <p:spPr/>
        <p:txBody>
          <a:bodyPr/>
          <a:lstStyle>
            <a:extLst/>
          </a:lstStyle>
          <a:p>
            <a:endParaRPr lang="en-US"/>
          </a:p>
        </p:txBody>
      </p:sp>
      <p:sp>
        <p:nvSpPr>
          <p:cNvPr id="9" name="Номер слайда 8"/>
          <p:cNvSpPr>
            <a:spLocks noGrp="1"/>
          </p:cNvSpPr>
          <p:nvPr>
            <p:ph type="sldNum" sz="quarter" idx="12"/>
          </p:nvPr>
        </p:nvSpPr>
        <p:spPr/>
        <p:txBody>
          <a:bodyPr/>
          <a:lstStyle>
            <a:extLst/>
          </a:lstStyle>
          <a:p>
            <a:fld id="{BFEBEB0A-9E3D-4B14-9782-E2AE3DA60D96}"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465D789A-1220-4441-8676-44A034051BFD}" type="datetime1">
              <a:rPr lang="en-US" smtClean="0"/>
              <a:pPr/>
              <a:t>2/19/2013</a:t>
            </a:fld>
            <a:endParaRPr lang="en-US"/>
          </a:p>
        </p:txBody>
      </p:sp>
      <p:sp>
        <p:nvSpPr>
          <p:cNvPr id="4" name="Нижний колонтитул 3"/>
          <p:cNvSpPr>
            <a:spLocks noGrp="1"/>
          </p:cNvSpPr>
          <p:nvPr>
            <p:ph type="ftr" sz="quarter" idx="11"/>
          </p:nvPr>
        </p:nvSpPr>
        <p:spPr/>
        <p:txBody>
          <a:bodyPr/>
          <a:lstStyle>
            <a:extLst/>
          </a:lstStyle>
          <a:p>
            <a:endParaRPr lang="en-US"/>
          </a:p>
        </p:txBody>
      </p:sp>
      <p:sp>
        <p:nvSpPr>
          <p:cNvPr id="5" name="Номер слайда 4"/>
          <p:cNvSpPr>
            <a:spLocks noGrp="1"/>
          </p:cNvSpPr>
          <p:nvPr>
            <p:ph type="sldNum" sz="quarter" idx="12"/>
          </p:nvPr>
        </p:nvSpPr>
        <p:spPr/>
        <p:txBody>
          <a:bodyPr/>
          <a:lstStyle>
            <a:extLst/>
          </a:lstStyle>
          <a:p>
            <a:fld id="{BFEBEB0A-9E3D-4B14-9782-E2AE3DA60D96}"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9" y="329190"/>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75D48070-6A81-47D0-9810-1540B9FEFF61}" type="datetime1">
              <a:rPr lang="en-US" smtClean="0"/>
              <a:pPr/>
              <a:t>2/19/2013</a:t>
            </a:fld>
            <a:endParaRPr lang="en-US"/>
          </a:p>
        </p:txBody>
      </p:sp>
      <p:sp>
        <p:nvSpPr>
          <p:cNvPr id="3" name="Нижний колонтитул 2"/>
          <p:cNvSpPr>
            <a:spLocks noGrp="1"/>
          </p:cNvSpPr>
          <p:nvPr>
            <p:ph type="ftr" sz="quarter" idx="11"/>
          </p:nvPr>
        </p:nvSpPr>
        <p:spPr/>
        <p:txBody>
          <a:bodyPr/>
          <a:lstStyle>
            <a:extLst/>
          </a:lstStyle>
          <a:p>
            <a:endParaRPr lang="en-US" dirty="0"/>
          </a:p>
        </p:txBody>
      </p:sp>
      <p:sp>
        <p:nvSpPr>
          <p:cNvPr id="4" name="Номер слайда 3"/>
          <p:cNvSpPr>
            <a:spLocks noGrp="1"/>
          </p:cNvSpPr>
          <p:nvPr>
            <p:ph type="sldNum" sz="quarter" idx="12"/>
          </p:nvPr>
        </p:nvSpPr>
        <p:spPr/>
        <p:txBody>
          <a:bodyPr/>
          <a:lstStyle>
            <a:extLst/>
          </a:lstStyle>
          <a:p>
            <a:fld id="{BFEBEB0A-9E3D-4B14-9782-E2AE3DA60D96}" type="slidenum">
              <a:rPr lang="en-US" smtClean="0"/>
              <a:pPr/>
              <a:t>‹#›</a:t>
            </a:fld>
            <a:endParaRPr lang="en-US" dirty="0"/>
          </a:p>
        </p:txBody>
      </p:sp>
    </p:spTree>
  </p:cSld>
  <p:clrMapOvr>
    <a:masterClrMapping/>
  </p:clrMapOvr>
  <p:timing>
    <p:tnLst>
      <p:par>
        <p:cTn id="1" dur="indefinite" restart="never" nodeType="tmRoot"/>
      </p:par>
    </p:tnLst>
  </p:timing>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3"/>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81" y="930145"/>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493F2040-9975-4642-A906-1DF87F8BE202}" type="datetime1">
              <a:rPr lang="en-US" smtClean="0"/>
              <a:pPr/>
              <a:t>2/19/2013</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BFEBEB0A-9E3D-4B14-9782-E2AE3DA60D96}"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9" y="329190"/>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1"/>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1E52B4A-BA08-4841-AB08-A0D822ABC34D}" type="datetime1">
              <a:rPr lang="en-US" smtClean="0"/>
              <a:pPr/>
              <a:t>2/19/2013</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BFEBEB0A-9E3D-4B14-9782-E2AE3DA60D96}" type="slidenum">
              <a:rPr lang="en-US" smtClean="0"/>
              <a:pPr/>
              <a:t>‹#›</a:t>
            </a:fld>
            <a:endParaRPr lang="en-US"/>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transition spd="slow">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9" y="329190"/>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604"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81"/>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5D48070-6A81-47D0-9810-1540B9FEFF61}" type="datetime1">
              <a:rPr lang="en-US" smtClean="0"/>
              <a:pPr/>
              <a:t>2/19/2013</a:t>
            </a:fld>
            <a:endParaRPr lang="en-US"/>
          </a:p>
        </p:txBody>
      </p:sp>
      <p:sp>
        <p:nvSpPr>
          <p:cNvPr id="18" name="Нижний колонтитул 17"/>
          <p:cNvSpPr>
            <a:spLocks noGrp="1"/>
          </p:cNvSpPr>
          <p:nvPr>
            <p:ph type="ftr" sz="quarter" idx="3"/>
          </p:nvPr>
        </p:nvSpPr>
        <p:spPr>
          <a:xfrm>
            <a:off x="6062328" y="6111881"/>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dirty="0"/>
          </a:p>
        </p:txBody>
      </p:sp>
      <p:sp>
        <p:nvSpPr>
          <p:cNvPr id="5" name="Номер слайда 4"/>
          <p:cNvSpPr>
            <a:spLocks noGrp="1"/>
          </p:cNvSpPr>
          <p:nvPr>
            <p:ph type="sldNum" sz="quarter" idx="4"/>
          </p:nvPr>
        </p:nvSpPr>
        <p:spPr>
          <a:xfrm>
            <a:off x="8348328" y="6111881"/>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FEBEB0A-9E3D-4B14-9782-E2AE3DA60D9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slow">
    <p:fade/>
  </p:transition>
  <p:timing>
    <p:tnLst>
      <p:par>
        <p:cTn id="1" dur="indefinite" restart="never" nodeType="tmRoot"/>
      </p:par>
    </p:tnLst>
  </p:timing>
  <p:hf sldNum="0" hdr="0" ftr="0" dt="0"/>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1828800"/>
            <a:ext cx="8305800"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2667000"/>
            <a:ext cx="8305800" cy="3429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28956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fld id="{75D48070-6A81-47D0-9810-1540B9FEFF61}" type="datetime1">
              <a:rPr lang="en-US" smtClean="0"/>
              <a:pPr/>
              <a:t>2/19/2013</a:t>
            </a:fld>
            <a:endParaRPr lang="en-US"/>
          </a:p>
        </p:txBody>
      </p:sp>
      <p:sp>
        <p:nvSpPr>
          <p:cNvPr id="1029" name="Rectangle 5"/>
          <p:cNvSpPr>
            <a:spLocks noGrp="1" noChangeArrowheads="1"/>
          </p:cNvSpPr>
          <p:nvPr>
            <p:ph type="ftr" sz="quarter" idx="3"/>
          </p:nvPr>
        </p:nvSpPr>
        <p:spPr bwMode="auto">
          <a:xfrm>
            <a:off x="43434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dirty="0"/>
          </a:p>
        </p:txBody>
      </p:sp>
      <p:sp>
        <p:nvSpPr>
          <p:cNvPr id="1030" name="Rectangle 6"/>
          <p:cNvSpPr>
            <a:spLocks noGrp="1" noChangeArrowheads="1"/>
          </p:cNvSpPr>
          <p:nvPr>
            <p:ph type="sldNum" sz="quarter" idx="4"/>
          </p:nvPr>
        </p:nvSpPr>
        <p:spPr bwMode="auto">
          <a:xfrm>
            <a:off x="73914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fld id="{BFEBEB0A-9E3D-4B14-9782-E2AE3DA60D9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spd="slow">
    <p:fade/>
  </p:transition>
  <p:timing>
    <p:tnLst>
      <p:par>
        <p:cTn id="1" dur="indefinite" restart="never" nodeType="tmRoot"/>
      </p:par>
    </p:tnLst>
  </p:timing>
  <p:hf sldNum="0" hdr="0" ftr="0" dt="0"/>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Arial Black" pitchFamily="34" charset="0"/>
        </a:defRPr>
      </a:lvl2pPr>
      <a:lvl3pPr algn="l" rtl="0" eaLnBrk="1" fontAlgn="base" hangingPunct="1">
        <a:spcBef>
          <a:spcPct val="0"/>
        </a:spcBef>
        <a:spcAft>
          <a:spcPct val="0"/>
        </a:spcAft>
        <a:defRPr sz="3600">
          <a:solidFill>
            <a:schemeClr val="tx2"/>
          </a:solidFill>
          <a:latin typeface="Arial Black" pitchFamily="34" charset="0"/>
        </a:defRPr>
      </a:lvl3pPr>
      <a:lvl4pPr algn="l" rtl="0" eaLnBrk="1" fontAlgn="base" hangingPunct="1">
        <a:spcBef>
          <a:spcPct val="0"/>
        </a:spcBef>
        <a:spcAft>
          <a:spcPct val="0"/>
        </a:spcAft>
        <a:defRPr sz="3600">
          <a:solidFill>
            <a:schemeClr val="tx2"/>
          </a:solidFill>
          <a:latin typeface="Arial Black" pitchFamily="34" charset="0"/>
        </a:defRPr>
      </a:lvl4pPr>
      <a:lvl5pPr algn="l" rtl="0" eaLnBrk="1" fontAlgn="base" hangingPunct="1">
        <a:spcBef>
          <a:spcPct val="0"/>
        </a:spcBef>
        <a:spcAft>
          <a:spcPct val="0"/>
        </a:spcAft>
        <a:defRPr sz="3600">
          <a:solidFill>
            <a:schemeClr val="tx2"/>
          </a:solidFill>
          <a:latin typeface="Arial Black" pitchFamily="34" charset="0"/>
        </a:defRPr>
      </a:lvl5pPr>
      <a:lvl6pPr marL="457200" algn="l" rtl="0" eaLnBrk="1" fontAlgn="base" hangingPunct="1">
        <a:spcBef>
          <a:spcPct val="0"/>
        </a:spcBef>
        <a:spcAft>
          <a:spcPct val="0"/>
        </a:spcAft>
        <a:defRPr sz="3600">
          <a:solidFill>
            <a:schemeClr val="tx2"/>
          </a:solidFill>
          <a:latin typeface="Arial Black" pitchFamily="34" charset="0"/>
        </a:defRPr>
      </a:lvl6pPr>
      <a:lvl7pPr marL="914400" algn="l" rtl="0" eaLnBrk="1" fontAlgn="base" hangingPunct="1">
        <a:spcBef>
          <a:spcPct val="0"/>
        </a:spcBef>
        <a:spcAft>
          <a:spcPct val="0"/>
        </a:spcAft>
        <a:defRPr sz="3600">
          <a:solidFill>
            <a:schemeClr val="tx2"/>
          </a:solidFill>
          <a:latin typeface="Arial Black" pitchFamily="34" charset="0"/>
        </a:defRPr>
      </a:lvl7pPr>
      <a:lvl8pPr marL="1371600" algn="l" rtl="0" eaLnBrk="1" fontAlgn="base" hangingPunct="1">
        <a:spcBef>
          <a:spcPct val="0"/>
        </a:spcBef>
        <a:spcAft>
          <a:spcPct val="0"/>
        </a:spcAft>
        <a:defRPr sz="3600">
          <a:solidFill>
            <a:schemeClr val="tx2"/>
          </a:solidFill>
          <a:latin typeface="Arial Black" pitchFamily="34" charset="0"/>
        </a:defRPr>
      </a:lvl8pPr>
      <a:lvl9pPr marL="1828800" algn="l" rtl="0" eaLnBrk="1" fontAlgn="base" hangingPunct="1">
        <a:spcBef>
          <a:spcPct val="0"/>
        </a:spcBef>
        <a:spcAft>
          <a:spcPct val="0"/>
        </a:spcAft>
        <a:defRPr sz="3600">
          <a:solidFill>
            <a:schemeClr val="tx2"/>
          </a:solidFill>
          <a:latin typeface="Arial Black"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 Target="slide29.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8" Type="http://schemas.openxmlformats.org/officeDocument/2006/relationships/slide" Target="slide22.xml"/><Relationship Id="rId3" Type="http://schemas.openxmlformats.org/officeDocument/2006/relationships/slide" Target="slide23.xml"/><Relationship Id="rId7" Type="http://schemas.openxmlformats.org/officeDocument/2006/relationships/slide" Target="slide27.xml"/><Relationship Id="rId2" Type="http://schemas.openxmlformats.org/officeDocument/2006/relationships/slide" Target="slide20.xml"/><Relationship Id="rId1" Type="http://schemas.openxmlformats.org/officeDocument/2006/relationships/slideLayout" Target="../slideLayouts/slideLayout13.xml"/><Relationship Id="rId6" Type="http://schemas.openxmlformats.org/officeDocument/2006/relationships/slide" Target="slide24.xml"/><Relationship Id="rId5" Type="http://schemas.openxmlformats.org/officeDocument/2006/relationships/slide" Target="slide21.xml"/><Relationship Id="rId10" Type="http://schemas.openxmlformats.org/officeDocument/2006/relationships/slide" Target="slide28.xml"/><Relationship Id="rId4" Type="http://schemas.openxmlformats.org/officeDocument/2006/relationships/slide" Target="slide26.xml"/><Relationship Id="rId9" Type="http://schemas.openxmlformats.org/officeDocument/2006/relationships/slide" Target="slide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 Target="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 Target="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image" Target="../media/image11.gi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 Target="slide19.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slide" Target="slide19.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5">
            <a:hlinkClick r:id="rId2" action="ppaction://hlinksldjump"/>
          </p:cNvPr>
          <p:cNvSpPr txBox="1">
            <a:spLocks/>
          </p:cNvSpPr>
          <p:nvPr/>
        </p:nvSpPr>
        <p:spPr bwMode="auto">
          <a:xfrm>
            <a:off x="0" y="0"/>
            <a:ext cx="9144000" cy="16734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80000"/>
              </a:lnSpc>
              <a:spcBef>
                <a:spcPct val="0"/>
              </a:spcBef>
              <a:spcAft>
                <a:spcPct val="0"/>
              </a:spcAft>
              <a:buClrTx/>
              <a:buSzTx/>
              <a:buFontTx/>
              <a:buNone/>
              <a:tabLst/>
              <a:defRPr/>
            </a:pPr>
            <a:r>
              <a:rPr kumimoji="0" lang="ru-RU" sz="6000" b="1" i="0" u="none" strike="noStrike" kern="0" cap="none" spc="0" normalizeH="0" baseline="0" noProof="0" dirty="0" smtClean="0">
                <a:ln>
                  <a:noFill/>
                </a:ln>
                <a:solidFill>
                  <a:schemeClr val="tx2"/>
                </a:solidFill>
                <a:effectLst>
                  <a:outerShdw blurRad="38100" dist="38100" dir="2700000" algn="tl">
                    <a:srgbClr val="000000">
                      <a:alpha val="43137"/>
                    </a:srgbClr>
                  </a:outerShdw>
                  <a:reflection blurRad="12700" stA="48000" endA="300" endPos="55000" dir="5400000" sy="-90000" algn="bl" rotWithShape="0"/>
                </a:effectLst>
                <a:uLnTx/>
                <a:uFillTx/>
                <a:latin typeface="Tahoma" pitchFamily="34" charset="0"/>
                <a:ea typeface="Tahoma" pitchFamily="34" charset="0"/>
                <a:cs typeface="Tahoma" pitchFamily="34" charset="0"/>
              </a:rPr>
              <a:t>Трудовые права </a:t>
            </a:r>
            <a:r>
              <a:rPr kumimoji="0" lang="ru-RU" sz="6000" b="1" i="0" u="none" strike="noStrike" kern="0" cap="none" spc="0" normalizeH="0" noProof="0" dirty="0" smtClean="0">
                <a:ln>
                  <a:noFill/>
                </a:ln>
                <a:solidFill>
                  <a:schemeClr val="tx2"/>
                </a:solidFill>
                <a:effectLst>
                  <a:outerShdw blurRad="38100" dist="38100" dir="2700000" algn="tl">
                    <a:srgbClr val="000000">
                      <a:alpha val="43137"/>
                    </a:srgbClr>
                  </a:outerShdw>
                  <a:reflection blurRad="12700" stA="48000" endA="300" endPos="55000" dir="5400000" sy="-90000" algn="bl" rotWithShape="0"/>
                </a:effectLst>
                <a:uLnTx/>
                <a:uFillTx/>
                <a:latin typeface="Tahoma" pitchFamily="34" charset="0"/>
                <a:ea typeface="Tahoma" pitchFamily="34" charset="0"/>
                <a:cs typeface="Tahoma" pitchFamily="34" charset="0"/>
              </a:rPr>
              <a:t>несовершеннолетних.</a:t>
            </a:r>
            <a:endParaRPr kumimoji="0" lang="ru-RU" sz="6000" b="1" i="0" u="none" strike="noStrike" kern="0" cap="none" spc="0" normalizeH="0" baseline="0" noProof="0" dirty="0" smtClean="0">
              <a:ln>
                <a:noFill/>
              </a:ln>
              <a:solidFill>
                <a:schemeClr val="tx2"/>
              </a:solidFill>
              <a:effectLst>
                <a:outerShdw blurRad="38100" dist="38100" dir="2700000" algn="tl">
                  <a:srgbClr val="000000">
                    <a:alpha val="43137"/>
                  </a:srgbClr>
                </a:outerShdw>
                <a:reflection blurRad="12700" stA="48000" endA="300" endPos="55000" dir="5400000" sy="-90000" algn="bl" rotWithShape="0"/>
              </a:effectLst>
              <a:uLnTx/>
              <a:uFillTx/>
              <a:latin typeface="Tahoma" pitchFamily="34" charset="0"/>
              <a:ea typeface="Tahoma" pitchFamily="34" charset="0"/>
              <a:cs typeface="Tahoma" pitchFamily="34" charset="0"/>
            </a:endParaRPr>
          </a:p>
        </p:txBody>
      </p:sp>
      <p:sp>
        <p:nvSpPr>
          <p:cNvPr id="4" name="TextBox 3"/>
          <p:cNvSpPr txBox="1"/>
          <p:nvPr/>
        </p:nvSpPr>
        <p:spPr>
          <a:xfrm>
            <a:off x="1214846" y="5763781"/>
            <a:ext cx="7929155" cy="646331"/>
          </a:xfrm>
          <a:prstGeom prst="rect">
            <a:avLst/>
          </a:prstGeom>
          <a:noFill/>
        </p:spPr>
        <p:txBody>
          <a:bodyPr wrap="square" rtlCol="0">
            <a:spAutoFit/>
          </a:bodyPr>
          <a:lstStyle/>
          <a:p>
            <a:pPr marL="2416175" indent="-1514475" algn="ctr"/>
            <a:r>
              <a:rPr lang="ru-RU" b="1" u="sng" dirty="0" smtClean="0">
                <a:solidFill>
                  <a:schemeClr val="accent3"/>
                </a:solidFill>
                <a:effectLst>
                  <a:outerShdw blurRad="38100" dist="38100" dir="2700000" algn="tl">
                    <a:srgbClr val="000000">
                      <a:alpha val="43137"/>
                    </a:srgbClr>
                  </a:outerShdw>
                </a:effectLst>
                <a:latin typeface="Tahoma" pitchFamily="34" charset="0"/>
                <a:ea typeface="Tahoma" pitchFamily="34" charset="0"/>
                <a:cs typeface="Tahoma" pitchFamily="34" charset="0"/>
              </a:rPr>
              <a:t>Подготовила</a:t>
            </a:r>
            <a:r>
              <a:rPr lang="ru-RU" b="1" dirty="0" smtClean="0">
                <a:solidFill>
                  <a:schemeClr val="accent3"/>
                </a:solidFill>
                <a:effectLst>
                  <a:outerShdw blurRad="38100" dist="38100" dir="2700000" algn="tl">
                    <a:srgbClr val="000000">
                      <a:alpha val="43137"/>
                    </a:srgbClr>
                  </a:outerShdw>
                </a:effectLst>
                <a:latin typeface="Tahoma" pitchFamily="34" charset="0"/>
                <a:ea typeface="Tahoma" pitchFamily="34" charset="0"/>
                <a:cs typeface="Tahoma" pitchFamily="34" charset="0"/>
              </a:rPr>
              <a:t>: И.А.Короткова, педагог-организатор  </a:t>
            </a:r>
          </a:p>
          <a:p>
            <a:pPr marL="2416175" indent="-2416175" algn="r"/>
            <a:r>
              <a:rPr lang="ru-RU" b="1" dirty="0" smtClean="0">
                <a:solidFill>
                  <a:schemeClr val="accent3"/>
                </a:solidFill>
                <a:effectLst>
                  <a:outerShdw blurRad="38100" dist="38100" dir="2700000" algn="tl">
                    <a:srgbClr val="000000">
                      <a:alpha val="43137"/>
                    </a:srgbClr>
                  </a:outerShdw>
                </a:effectLst>
                <a:latin typeface="Tahoma" pitchFamily="34" charset="0"/>
                <a:ea typeface="Tahoma" pitchFamily="34" charset="0"/>
                <a:cs typeface="Tahoma" pitchFamily="34" charset="0"/>
              </a:rPr>
              <a:t>ГБОУ СОШ №2049, социолог, правовед.</a:t>
            </a:r>
            <a:endParaRPr lang="ru-RU" b="1" dirty="0">
              <a:solidFill>
                <a:schemeClr val="accent3"/>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407895" y="2761476"/>
            <a:ext cx="8458200" cy="4096525"/>
          </a:xfrm>
        </p:spPr>
        <p:txBody>
          <a:bodyPr>
            <a:normAutofit fontScale="70000" lnSpcReduction="20000"/>
          </a:bodyPr>
          <a:lstStyle/>
          <a:p>
            <a:pPr>
              <a:lnSpc>
                <a:spcPct val="90000"/>
              </a:lnSpc>
              <a:buFont typeface="Wingdings" pitchFamily="2" charset="2"/>
              <a:buNone/>
            </a:pPr>
            <a:endParaRPr lang="ru-RU" sz="2000" b="1" i="1" dirty="0">
              <a:solidFill>
                <a:srgbClr val="FF9933"/>
              </a:solidFill>
              <a:latin typeface="Tahoma" pitchFamily="34" charset="0"/>
              <a:ea typeface="Tahoma" pitchFamily="34" charset="0"/>
              <a:cs typeface="Tahoma" pitchFamily="34" charset="0"/>
            </a:endParaRPr>
          </a:p>
          <a:p>
            <a:pPr algn="just">
              <a:lnSpc>
                <a:spcPct val="120000"/>
              </a:lnSpc>
              <a:spcBef>
                <a:spcPts val="0"/>
              </a:spcBef>
            </a:pPr>
            <a:r>
              <a:rPr lang="ru-RU" sz="2600" dirty="0" smtClean="0">
                <a:latin typeface="Tahoma" pitchFamily="34" charset="0"/>
                <a:ea typeface="Tahoma" pitchFamily="34" charset="0"/>
                <a:cs typeface="Tahoma" pitchFamily="34" charset="0"/>
              </a:rPr>
              <a:t>Трудовой договор заключается в 2-х экземплярах (по экземпляру каждой из сторон).</a:t>
            </a:r>
          </a:p>
          <a:p>
            <a:pPr algn="just">
              <a:lnSpc>
                <a:spcPct val="120000"/>
              </a:lnSpc>
              <a:spcBef>
                <a:spcPts val="0"/>
              </a:spcBef>
            </a:pPr>
            <a:r>
              <a:rPr lang="ru-RU" sz="2600" dirty="0" smtClean="0">
                <a:latin typeface="Tahoma" pitchFamily="34" charset="0"/>
                <a:ea typeface="Tahoma" pitchFamily="34" charset="0"/>
                <a:cs typeface="Tahoma" pitchFamily="34" charset="0"/>
              </a:rPr>
              <a:t>Если </a:t>
            </a:r>
            <a:r>
              <a:rPr lang="ru-RU" sz="2600" dirty="0">
                <a:latin typeface="Tahoma" pitchFamily="34" charset="0"/>
                <a:ea typeface="Tahoma" pitchFamily="34" charset="0"/>
                <a:cs typeface="Tahoma" pitchFamily="34" charset="0"/>
              </a:rPr>
              <a:t>в трудовом договоре не оговорен срок его действия, то договор заключен на неопределенный </a:t>
            </a:r>
            <a:r>
              <a:rPr lang="ru-RU" sz="2600" dirty="0" smtClean="0">
                <a:latin typeface="Tahoma" pitchFamily="34" charset="0"/>
                <a:ea typeface="Tahoma" pitchFamily="34" charset="0"/>
                <a:cs typeface="Tahoma" pitchFamily="34" charset="0"/>
              </a:rPr>
              <a:t>срок.</a:t>
            </a:r>
            <a:endParaRPr lang="ru-RU" sz="2600" dirty="0">
              <a:latin typeface="Tahoma" pitchFamily="34" charset="0"/>
              <a:ea typeface="Tahoma" pitchFamily="34" charset="0"/>
              <a:cs typeface="Tahoma" pitchFamily="34" charset="0"/>
            </a:endParaRPr>
          </a:p>
          <a:p>
            <a:pPr algn="just">
              <a:lnSpc>
                <a:spcPct val="120000"/>
              </a:lnSpc>
              <a:spcBef>
                <a:spcPts val="0"/>
              </a:spcBef>
            </a:pPr>
            <a:endParaRPr lang="ru-RU" sz="800" dirty="0">
              <a:latin typeface="Tahoma" pitchFamily="34" charset="0"/>
              <a:ea typeface="Tahoma" pitchFamily="34" charset="0"/>
              <a:cs typeface="Tahoma" pitchFamily="34" charset="0"/>
            </a:endParaRPr>
          </a:p>
          <a:p>
            <a:pPr algn="just">
              <a:lnSpc>
                <a:spcPct val="120000"/>
              </a:lnSpc>
              <a:spcBef>
                <a:spcPts val="0"/>
              </a:spcBef>
            </a:pPr>
            <a:r>
              <a:rPr lang="ru-RU" sz="2600" dirty="0">
                <a:latin typeface="Tahoma" pitchFamily="34" charset="0"/>
                <a:ea typeface="Tahoma" pitchFamily="34" charset="0"/>
                <a:cs typeface="Tahoma" pitchFamily="34" charset="0"/>
              </a:rPr>
              <a:t>Трудовой договор вступает в силу со дня его </a:t>
            </a:r>
            <a:r>
              <a:rPr lang="ru-RU" sz="2600" dirty="0" smtClean="0">
                <a:latin typeface="Tahoma" pitchFamily="34" charset="0"/>
                <a:ea typeface="Tahoma" pitchFamily="34" charset="0"/>
                <a:cs typeface="Tahoma" pitchFamily="34" charset="0"/>
              </a:rPr>
              <a:t>подписания.</a:t>
            </a:r>
            <a:endParaRPr lang="ru-RU" sz="2600" dirty="0">
              <a:latin typeface="Tahoma" pitchFamily="34" charset="0"/>
              <a:ea typeface="Tahoma" pitchFamily="34" charset="0"/>
              <a:cs typeface="Tahoma" pitchFamily="34" charset="0"/>
            </a:endParaRPr>
          </a:p>
          <a:p>
            <a:pPr algn="just">
              <a:lnSpc>
                <a:spcPct val="120000"/>
              </a:lnSpc>
              <a:spcBef>
                <a:spcPts val="0"/>
              </a:spcBef>
            </a:pPr>
            <a:endParaRPr lang="ru-RU" sz="800" dirty="0">
              <a:latin typeface="Tahoma" pitchFamily="34" charset="0"/>
              <a:ea typeface="Tahoma" pitchFamily="34" charset="0"/>
              <a:cs typeface="Tahoma" pitchFamily="34" charset="0"/>
            </a:endParaRPr>
          </a:p>
          <a:p>
            <a:pPr algn="just">
              <a:lnSpc>
                <a:spcPct val="120000"/>
              </a:lnSpc>
              <a:spcBef>
                <a:spcPts val="0"/>
              </a:spcBef>
            </a:pPr>
            <a:r>
              <a:rPr lang="ru-RU" sz="2600" dirty="0" smtClean="0">
                <a:latin typeface="Tahoma" pitchFamily="34" charset="0"/>
                <a:ea typeface="Tahoma" pitchFamily="34" charset="0"/>
                <a:cs typeface="Tahoma" pitchFamily="34" charset="0"/>
              </a:rPr>
              <a:t>Для лиц не достигших 18 лет при приеме на работу испытательный срок не устанавливается (ст. 70 ТК РФ).</a:t>
            </a:r>
          </a:p>
          <a:p>
            <a:pPr algn="just">
              <a:lnSpc>
                <a:spcPct val="120000"/>
              </a:lnSpc>
              <a:spcBef>
                <a:spcPts val="0"/>
              </a:spcBef>
            </a:pPr>
            <a:r>
              <a:rPr lang="ru-RU" sz="2600" dirty="0" smtClean="0">
                <a:latin typeface="Tahoma" pitchFamily="34" charset="0"/>
                <a:ea typeface="Tahoma" pitchFamily="34" charset="0"/>
                <a:cs typeface="Tahoma" pitchFamily="34" charset="0"/>
              </a:rPr>
              <a:t>Расторжение трудового договора с работниками до 18 лет по инициативе работодателя (исключение: ликвидация организации или ИП) помимо соблюдения общего порядка допускается только с согласия соответствующей государственной инспекции труда и комиссии по делам несовершеннолетних и защите их прав (ст.269 ТК РФ).</a:t>
            </a:r>
          </a:p>
          <a:p>
            <a:pPr algn="just">
              <a:lnSpc>
                <a:spcPct val="120000"/>
              </a:lnSpc>
            </a:pPr>
            <a:endParaRPr lang="ru-RU" sz="2400" dirty="0">
              <a:latin typeface="Tahoma" pitchFamily="34" charset="0"/>
              <a:ea typeface="Tahoma" pitchFamily="34" charset="0"/>
              <a:cs typeface="Tahoma" pitchFamily="34" charset="0"/>
            </a:endParaRPr>
          </a:p>
          <a:p>
            <a:pPr algn="ctr">
              <a:lnSpc>
                <a:spcPct val="90000"/>
              </a:lnSpc>
              <a:buFont typeface="Wingdings" pitchFamily="2" charset="2"/>
              <a:buNone/>
            </a:pPr>
            <a:endParaRPr lang="ru-RU" sz="2000" i="1" dirty="0">
              <a:solidFill>
                <a:schemeClr val="bg2"/>
              </a:solidFill>
              <a:latin typeface="Tahoma" pitchFamily="34" charset="0"/>
              <a:ea typeface="Tahoma" pitchFamily="34" charset="0"/>
              <a:cs typeface="Tahoma" pitchFamily="34" charset="0"/>
            </a:endParaRPr>
          </a:p>
        </p:txBody>
      </p:sp>
      <p:sp>
        <p:nvSpPr>
          <p:cNvPr id="24580" name="Oval 4"/>
          <p:cNvSpPr>
            <a:spLocks noChangeArrowheads="1"/>
          </p:cNvSpPr>
          <p:nvPr/>
        </p:nvSpPr>
        <p:spPr bwMode="auto">
          <a:xfrm>
            <a:off x="201126" y="1723875"/>
            <a:ext cx="4114799" cy="1049311"/>
          </a:xfrm>
          <a:prstGeom prst="round2DiagRect">
            <a:avLst/>
          </a:prstGeom>
          <a:ln>
            <a:headEnd/>
            <a:tailEnd/>
          </a:ln>
        </p:spPr>
        <p:style>
          <a:lnRef idx="3">
            <a:schemeClr val="lt1"/>
          </a:lnRef>
          <a:fillRef idx="1">
            <a:schemeClr val="accent1"/>
          </a:fillRef>
          <a:effectRef idx="1">
            <a:schemeClr val="accent1"/>
          </a:effectRef>
          <a:fontRef idx="minor">
            <a:schemeClr val="lt1"/>
          </a:fontRef>
        </p:style>
        <p:txBody>
          <a:bodyPr wrap="none" anchor="ctr"/>
          <a:lstStyle/>
          <a:p>
            <a:pPr algn="ctr"/>
            <a:r>
              <a:rPr lang="ru-RU" sz="2000" b="1" dirty="0" smtClean="0">
                <a:solidFill>
                  <a:schemeClr val="tx2"/>
                </a:solidFill>
                <a:effectLst>
                  <a:outerShdw blurRad="38100" dist="38100" dir="2700000" algn="tl">
                    <a:srgbClr val="000000">
                      <a:alpha val="43137"/>
                    </a:srgbClr>
                  </a:outerShdw>
                </a:effectLst>
                <a:latin typeface="Tahoma" pitchFamily="34" charset="0"/>
                <a:ea typeface="Tahoma" pitchFamily="34" charset="0"/>
                <a:cs typeface="Tahoma" pitchFamily="34" charset="0"/>
              </a:rPr>
              <a:t>Бессрочный</a:t>
            </a:r>
            <a:r>
              <a:rPr lang="ru-RU" sz="2000" dirty="0" smtClean="0">
                <a:solidFill>
                  <a:schemeClr val="tx2"/>
                </a:solidFill>
                <a:effectLst>
                  <a:outerShdw blurRad="38100" dist="38100" dir="2700000" algn="tl">
                    <a:srgbClr val="000000">
                      <a:alpha val="43137"/>
                    </a:srgbClr>
                  </a:outerShdw>
                </a:effectLst>
                <a:latin typeface="Tahoma" pitchFamily="34" charset="0"/>
                <a:ea typeface="Tahoma" pitchFamily="34" charset="0"/>
                <a:cs typeface="Tahoma" pitchFamily="34" charset="0"/>
              </a:rPr>
              <a:t>	</a:t>
            </a:r>
          </a:p>
          <a:p>
            <a:pPr algn="ctr"/>
            <a:r>
              <a:rPr lang="ru-RU" sz="2000" dirty="0" smtClean="0">
                <a:solidFill>
                  <a:schemeClr val="tx2"/>
                </a:solidFill>
                <a:effectLst>
                  <a:outerShdw blurRad="38100" dist="38100" dir="2700000" algn="tl">
                    <a:srgbClr val="000000">
                      <a:alpha val="43137"/>
                    </a:srgbClr>
                  </a:outerShdw>
                </a:effectLst>
                <a:latin typeface="Tahoma" pitchFamily="34" charset="0"/>
                <a:ea typeface="Tahoma" pitchFamily="34" charset="0"/>
                <a:cs typeface="Tahoma" pitchFamily="34" charset="0"/>
              </a:rPr>
              <a:t>(срок действия не определен)</a:t>
            </a:r>
            <a:endParaRPr lang="ru-RU" sz="2000" dirty="0">
              <a:solidFill>
                <a:schemeClr val="tx2"/>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24581" name="Oval 5"/>
          <p:cNvSpPr>
            <a:spLocks noChangeArrowheads="1"/>
          </p:cNvSpPr>
          <p:nvPr/>
        </p:nvSpPr>
        <p:spPr bwMode="auto">
          <a:xfrm>
            <a:off x="4691928" y="1723875"/>
            <a:ext cx="4147279" cy="1049311"/>
          </a:xfrm>
          <a:prstGeom prst="round2DiagRect">
            <a:avLst/>
          </a:prstGeom>
          <a:ln>
            <a:headEnd/>
            <a:tailEnd/>
          </a:ln>
        </p:spPr>
        <p:style>
          <a:lnRef idx="3">
            <a:schemeClr val="lt1"/>
          </a:lnRef>
          <a:fillRef idx="1">
            <a:schemeClr val="accent1"/>
          </a:fillRef>
          <a:effectRef idx="1">
            <a:schemeClr val="accent1"/>
          </a:effectRef>
          <a:fontRef idx="minor">
            <a:schemeClr val="lt1"/>
          </a:fontRef>
        </p:style>
        <p:txBody>
          <a:bodyPr wrap="none" anchor="ctr"/>
          <a:lstStyle/>
          <a:p>
            <a:pPr algn="ctr"/>
            <a:r>
              <a:rPr lang="ru-RU" sz="2000" b="1" dirty="0">
                <a:solidFill>
                  <a:schemeClr val="tx2"/>
                </a:solidFill>
                <a:effectLst>
                  <a:outerShdw blurRad="38100" dist="38100" dir="2700000" algn="tl">
                    <a:srgbClr val="000000">
                      <a:alpha val="43137"/>
                    </a:srgbClr>
                  </a:outerShdw>
                </a:effectLst>
                <a:latin typeface="Tahoma" pitchFamily="34" charset="0"/>
                <a:ea typeface="Tahoma" pitchFamily="34" charset="0"/>
                <a:cs typeface="Tahoma" pitchFamily="34" charset="0"/>
              </a:rPr>
              <a:t>С</a:t>
            </a:r>
            <a:r>
              <a:rPr lang="ru-RU" sz="2000" b="1" dirty="0" smtClean="0">
                <a:solidFill>
                  <a:schemeClr val="tx2"/>
                </a:solidFill>
                <a:effectLst>
                  <a:outerShdw blurRad="38100" dist="38100" dir="2700000" algn="tl">
                    <a:srgbClr val="000000">
                      <a:alpha val="43137"/>
                    </a:srgbClr>
                  </a:outerShdw>
                </a:effectLst>
                <a:latin typeface="Tahoma" pitchFamily="34" charset="0"/>
                <a:ea typeface="Tahoma" pitchFamily="34" charset="0"/>
                <a:cs typeface="Tahoma" pitchFamily="34" charset="0"/>
              </a:rPr>
              <a:t>рочный</a:t>
            </a:r>
            <a:endParaRPr lang="ru-RU" sz="2000" b="1" dirty="0">
              <a:solidFill>
                <a:schemeClr val="tx2"/>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a:p>
            <a:pPr algn="ctr"/>
            <a:r>
              <a:rPr lang="ru-RU" sz="2000" dirty="0">
                <a:solidFill>
                  <a:schemeClr val="tx2"/>
                </a:solidFill>
                <a:effectLst>
                  <a:outerShdw blurRad="38100" dist="38100" dir="2700000" algn="tl">
                    <a:srgbClr val="000000">
                      <a:alpha val="43137"/>
                    </a:srgbClr>
                  </a:outerShdw>
                </a:effectLst>
                <a:latin typeface="Tahoma" pitchFamily="34" charset="0"/>
                <a:ea typeface="Tahoma" pitchFamily="34" charset="0"/>
                <a:cs typeface="Tahoma" pitchFamily="34" charset="0"/>
              </a:rPr>
              <a:t>(заключается на </a:t>
            </a:r>
            <a:r>
              <a:rPr lang="ru-RU" sz="2000" dirty="0" smtClean="0">
                <a:solidFill>
                  <a:schemeClr val="tx2"/>
                </a:solidFill>
                <a:effectLst>
                  <a:outerShdw blurRad="38100" dist="38100" dir="2700000" algn="tl">
                    <a:srgbClr val="000000">
                      <a:alpha val="43137"/>
                    </a:srgbClr>
                  </a:outerShdw>
                </a:effectLst>
                <a:latin typeface="Tahoma" pitchFamily="34" charset="0"/>
                <a:ea typeface="Tahoma" pitchFamily="34" charset="0"/>
                <a:cs typeface="Tahoma" pitchFamily="34" charset="0"/>
              </a:rPr>
              <a:t>срок </a:t>
            </a:r>
          </a:p>
          <a:p>
            <a:pPr algn="ctr"/>
            <a:r>
              <a:rPr lang="ru-RU" sz="2000" dirty="0" smtClean="0">
                <a:solidFill>
                  <a:schemeClr val="tx2"/>
                </a:solidFill>
                <a:effectLst>
                  <a:outerShdw blurRad="38100" dist="38100" dir="2700000" algn="tl">
                    <a:srgbClr val="000000">
                      <a:alpha val="43137"/>
                    </a:srgbClr>
                  </a:outerShdw>
                </a:effectLst>
                <a:latin typeface="Tahoma" pitchFamily="34" charset="0"/>
                <a:ea typeface="Tahoma" pitchFamily="34" charset="0"/>
                <a:cs typeface="Tahoma" pitchFamily="34" charset="0"/>
              </a:rPr>
              <a:t>не более 5 лет)</a:t>
            </a:r>
            <a:endParaRPr lang="ru-RU" sz="2000" dirty="0">
              <a:solidFill>
                <a:schemeClr val="tx2"/>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7" name="Заголовок 5"/>
          <p:cNvSpPr txBox="1">
            <a:spLocks/>
          </p:cNvSpPr>
          <p:nvPr/>
        </p:nvSpPr>
        <p:spPr bwMode="auto">
          <a:xfrm>
            <a:off x="-1" y="239845"/>
            <a:ext cx="9144001" cy="13041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ru-RU" sz="4000" b="1" i="0" u="none" strike="noStrike" kern="0" cap="none" spc="0" normalizeH="0" baseline="0" noProof="0" dirty="0" smtClean="0">
                <a:ln>
                  <a:noFill/>
                </a:ln>
                <a:solidFill>
                  <a:schemeClr val="bg1"/>
                </a:solidFill>
                <a:effectLst>
                  <a:outerShdw blurRad="38100" dist="38100" dir="2700000" algn="tl">
                    <a:srgbClr val="000000">
                      <a:alpha val="43137"/>
                    </a:srgbClr>
                  </a:outerShdw>
                  <a:reflection blurRad="12700" stA="48000" endA="300" endPos="55000" dir="5400000" sy="-90000" algn="bl" rotWithShape="0"/>
                </a:effectLst>
                <a:uLnTx/>
                <a:uFillTx/>
                <a:latin typeface="Tahoma" pitchFamily="34" charset="0"/>
                <a:ea typeface="Tahoma" pitchFamily="34" charset="0"/>
                <a:cs typeface="Tahoma" pitchFamily="34" charset="0"/>
              </a:rPr>
              <a:t>Заключение трудового</a:t>
            </a:r>
            <a:r>
              <a:rPr kumimoji="0" lang="ru-RU" sz="4000" b="1" i="0" u="none" strike="noStrike" kern="0" cap="none" spc="0" normalizeH="0" noProof="0" dirty="0" smtClean="0">
                <a:ln>
                  <a:noFill/>
                </a:ln>
                <a:solidFill>
                  <a:schemeClr val="bg1"/>
                </a:solidFill>
                <a:effectLst>
                  <a:outerShdw blurRad="38100" dist="38100" dir="2700000" algn="tl">
                    <a:srgbClr val="000000">
                      <a:alpha val="43137"/>
                    </a:srgbClr>
                  </a:outerShdw>
                  <a:reflection blurRad="12700" stA="48000" endA="300" endPos="55000" dir="5400000" sy="-90000" algn="bl" rotWithShape="0"/>
                </a:effectLst>
                <a:uLnTx/>
                <a:uFillTx/>
                <a:latin typeface="Tahoma" pitchFamily="34" charset="0"/>
                <a:ea typeface="Tahoma" pitchFamily="34" charset="0"/>
                <a:cs typeface="Tahoma" pitchFamily="34" charset="0"/>
              </a:rPr>
              <a:t> договора (ст.ст.58, 61, 70 ТК РФ)</a:t>
            </a:r>
            <a:endParaRPr kumimoji="0" lang="ru-RU" sz="4000" b="1" i="0" u="none" strike="noStrike" kern="0" cap="none" spc="0" normalizeH="0" baseline="0" noProof="0" dirty="0" smtClean="0">
              <a:ln>
                <a:noFill/>
              </a:ln>
              <a:solidFill>
                <a:schemeClr val="bg1"/>
              </a:solidFill>
              <a:effectLst>
                <a:outerShdw blurRad="38100" dist="38100" dir="2700000" algn="tl">
                  <a:srgbClr val="000000">
                    <a:alpha val="43137"/>
                  </a:srgbClr>
                </a:outerShdw>
                <a:reflection blurRad="12700" stA="48000" endA="300" endPos="55000" dir="5400000" sy="-90000" algn="bl" rotWithShape="0"/>
              </a:effectLst>
              <a:uLnTx/>
              <a:uFillTx/>
              <a:latin typeface="Tahoma" pitchFamily="34" charset="0"/>
              <a:ea typeface="Tahoma" pitchFamily="34" charset="0"/>
              <a:cs typeface="Tahoma"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24580"/>
                                        </p:tgtEl>
                                        <p:attrNameLst>
                                          <p:attrName>style.visibility</p:attrName>
                                        </p:attrNameLst>
                                      </p:cBhvr>
                                      <p:to>
                                        <p:strVal val="visible"/>
                                      </p:to>
                                    </p:set>
                                    <p:anim calcmode="lin" valueType="num">
                                      <p:cBhvr>
                                        <p:cTn id="7" dur="500" decel="50000" fill="hold">
                                          <p:stCondLst>
                                            <p:cond delay="0"/>
                                          </p:stCondLst>
                                        </p:cTn>
                                        <p:tgtEl>
                                          <p:spTgt spid="24580"/>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4580"/>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4580"/>
                                        </p:tgtEl>
                                        <p:attrNameLst>
                                          <p:attrName>ppt_w</p:attrName>
                                        </p:attrNameLst>
                                      </p:cBhvr>
                                      <p:tavLst>
                                        <p:tav tm="0">
                                          <p:val>
                                            <p:strVal val="#ppt_w*.05"/>
                                          </p:val>
                                        </p:tav>
                                        <p:tav tm="100000">
                                          <p:val>
                                            <p:strVal val="#ppt_w"/>
                                          </p:val>
                                        </p:tav>
                                      </p:tavLst>
                                    </p:anim>
                                    <p:anim calcmode="lin" valueType="num">
                                      <p:cBhvr>
                                        <p:cTn id="10" dur="1000" fill="hold"/>
                                        <p:tgtEl>
                                          <p:spTgt spid="24580"/>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4580"/>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4580"/>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4580"/>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4580"/>
                                        </p:tgtEl>
                                      </p:cBhvr>
                                    </p:animEffect>
                                  </p:childTnLst>
                                </p:cTn>
                              </p:par>
                            </p:childTnLst>
                          </p:cTn>
                        </p:par>
                        <p:par>
                          <p:cTn id="15" fill="hold">
                            <p:stCondLst>
                              <p:cond delay="1000"/>
                            </p:stCondLst>
                            <p:childTnLst>
                              <p:par>
                                <p:cTn id="16" presetID="25" presetClass="entr" presetSubtype="0" fill="hold" grpId="0" nodeType="afterEffect">
                                  <p:stCondLst>
                                    <p:cond delay="0"/>
                                  </p:stCondLst>
                                  <p:childTnLst>
                                    <p:set>
                                      <p:cBhvr>
                                        <p:cTn id="17" dur="1" fill="hold">
                                          <p:stCondLst>
                                            <p:cond delay="0"/>
                                          </p:stCondLst>
                                        </p:cTn>
                                        <p:tgtEl>
                                          <p:spTgt spid="24581"/>
                                        </p:tgtEl>
                                        <p:attrNameLst>
                                          <p:attrName>style.visibility</p:attrName>
                                        </p:attrNameLst>
                                      </p:cBhvr>
                                      <p:to>
                                        <p:strVal val="visible"/>
                                      </p:to>
                                    </p:set>
                                    <p:anim calcmode="lin" valueType="num">
                                      <p:cBhvr>
                                        <p:cTn id="18" dur="500" decel="50000" fill="hold">
                                          <p:stCondLst>
                                            <p:cond delay="0"/>
                                          </p:stCondLst>
                                        </p:cTn>
                                        <p:tgtEl>
                                          <p:spTgt spid="24581"/>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24581"/>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24581"/>
                                        </p:tgtEl>
                                        <p:attrNameLst>
                                          <p:attrName>ppt_w</p:attrName>
                                        </p:attrNameLst>
                                      </p:cBhvr>
                                      <p:tavLst>
                                        <p:tav tm="0">
                                          <p:val>
                                            <p:strVal val="#ppt_w*.05"/>
                                          </p:val>
                                        </p:tav>
                                        <p:tav tm="100000">
                                          <p:val>
                                            <p:strVal val="#ppt_w"/>
                                          </p:val>
                                        </p:tav>
                                      </p:tavLst>
                                    </p:anim>
                                    <p:anim calcmode="lin" valueType="num">
                                      <p:cBhvr>
                                        <p:cTn id="21" dur="1000" fill="hold"/>
                                        <p:tgtEl>
                                          <p:spTgt spid="24581"/>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24581"/>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24581"/>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24581"/>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24581"/>
                                        </p:tgtEl>
                                      </p:cBhvr>
                                    </p:animEffect>
                                  </p:childTnLst>
                                </p:cTn>
                              </p:par>
                            </p:childTnLst>
                          </p:cTn>
                        </p:par>
                        <p:par>
                          <p:cTn id="26" fill="hold">
                            <p:stCondLst>
                              <p:cond delay="2000"/>
                            </p:stCondLst>
                            <p:childTnLst>
                              <p:par>
                                <p:cTn id="27" presetID="10" presetClass="entr" presetSubtype="0" fill="hold" grpId="0" nodeType="afterEffect">
                                  <p:stCondLst>
                                    <p:cond delay="0"/>
                                  </p:stCondLst>
                                  <p:childTnLst>
                                    <p:set>
                                      <p:cBhvr>
                                        <p:cTn id="28" dur="1" fill="hold">
                                          <p:stCondLst>
                                            <p:cond delay="0"/>
                                          </p:stCondLst>
                                        </p:cTn>
                                        <p:tgtEl>
                                          <p:spTgt spid="24579">
                                            <p:txEl>
                                              <p:pRg st="1" end="1"/>
                                            </p:txEl>
                                          </p:spTgt>
                                        </p:tgtEl>
                                        <p:attrNameLst>
                                          <p:attrName>style.visibility</p:attrName>
                                        </p:attrNameLst>
                                      </p:cBhvr>
                                      <p:to>
                                        <p:strVal val="visible"/>
                                      </p:to>
                                    </p:set>
                                    <p:animEffect transition="in" filter="fade">
                                      <p:cBhvr>
                                        <p:cTn id="29" dur="2000"/>
                                        <p:tgtEl>
                                          <p:spTgt spid="24579">
                                            <p:txEl>
                                              <p:pRg st="1" end="1"/>
                                            </p:txEl>
                                          </p:spTgt>
                                        </p:tgtEl>
                                      </p:cBhvr>
                                    </p:animEffect>
                                  </p:childTnLst>
                                </p:cTn>
                              </p:par>
                            </p:childTnLst>
                          </p:cTn>
                        </p:par>
                        <p:par>
                          <p:cTn id="30" fill="hold">
                            <p:stCondLst>
                              <p:cond delay="4000"/>
                            </p:stCondLst>
                            <p:childTnLst>
                              <p:par>
                                <p:cTn id="31" presetID="10" presetClass="entr" presetSubtype="0" fill="hold" grpId="0" nodeType="afterEffect">
                                  <p:stCondLst>
                                    <p:cond delay="0"/>
                                  </p:stCondLst>
                                  <p:childTnLst>
                                    <p:set>
                                      <p:cBhvr>
                                        <p:cTn id="32" dur="1" fill="hold">
                                          <p:stCondLst>
                                            <p:cond delay="0"/>
                                          </p:stCondLst>
                                        </p:cTn>
                                        <p:tgtEl>
                                          <p:spTgt spid="24579">
                                            <p:txEl>
                                              <p:pRg st="2" end="2"/>
                                            </p:txEl>
                                          </p:spTgt>
                                        </p:tgtEl>
                                        <p:attrNameLst>
                                          <p:attrName>style.visibility</p:attrName>
                                        </p:attrNameLst>
                                      </p:cBhvr>
                                      <p:to>
                                        <p:strVal val="visible"/>
                                      </p:to>
                                    </p:set>
                                    <p:animEffect transition="in" filter="fade">
                                      <p:cBhvr>
                                        <p:cTn id="33" dur="2000"/>
                                        <p:tgtEl>
                                          <p:spTgt spid="24579">
                                            <p:txEl>
                                              <p:pRg st="2" end="2"/>
                                            </p:txEl>
                                          </p:spTgt>
                                        </p:tgtEl>
                                      </p:cBhvr>
                                    </p:animEffect>
                                  </p:childTnLst>
                                </p:cTn>
                              </p:par>
                            </p:childTnLst>
                          </p:cTn>
                        </p:par>
                        <p:par>
                          <p:cTn id="34" fill="hold">
                            <p:stCondLst>
                              <p:cond delay="6000"/>
                            </p:stCondLst>
                            <p:childTnLst>
                              <p:par>
                                <p:cTn id="35" presetID="10" presetClass="entr" presetSubtype="0" fill="hold" grpId="0" nodeType="afterEffect">
                                  <p:stCondLst>
                                    <p:cond delay="0"/>
                                  </p:stCondLst>
                                  <p:childTnLst>
                                    <p:set>
                                      <p:cBhvr>
                                        <p:cTn id="36" dur="1" fill="hold">
                                          <p:stCondLst>
                                            <p:cond delay="0"/>
                                          </p:stCondLst>
                                        </p:cTn>
                                        <p:tgtEl>
                                          <p:spTgt spid="24579">
                                            <p:txEl>
                                              <p:pRg st="4" end="4"/>
                                            </p:txEl>
                                          </p:spTgt>
                                        </p:tgtEl>
                                        <p:attrNameLst>
                                          <p:attrName>style.visibility</p:attrName>
                                        </p:attrNameLst>
                                      </p:cBhvr>
                                      <p:to>
                                        <p:strVal val="visible"/>
                                      </p:to>
                                    </p:set>
                                    <p:animEffect transition="in" filter="fade">
                                      <p:cBhvr>
                                        <p:cTn id="37" dur="2000"/>
                                        <p:tgtEl>
                                          <p:spTgt spid="24579">
                                            <p:txEl>
                                              <p:pRg st="4" end="4"/>
                                            </p:txEl>
                                          </p:spTgt>
                                        </p:tgtEl>
                                      </p:cBhvr>
                                    </p:animEffect>
                                  </p:childTnLst>
                                </p:cTn>
                              </p:par>
                            </p:childTnLst>
                          </p:cTn>
                        </p:par>
                        <p:par>
                          <p:cTn id="38" fill="hold">
                            <p:stCondLst>
                              <p:cond delay="8000"/>
                            </p:stCondLst>
                            <p:childTnLst>
                              <p:par>
                                <p:cTn id="39" presetID="10" presetClass="entr" presetSubtype="0" fill="hold" grpId="0" nodeType="afterEffect">
                                  <p:stCondLst>
                                    <p:cond delay="0"/>
                                  </p:stCondLst>
                                  <p:childTnLst>
                                    <p:set>
                                      <p:cBhvr>
                                        <p:cTn id="40" dur="1" fill="hold">
                                          <p:stCondLst>
                                            <p:cond delay="0"/>
                                          </p:stCondLst>
                                        </p:cTn>
                                        <p:tgtEl>
                                          <p:spTgt spid="24579">
                                            <p:txEl>
                                              <p:pRg st="6" end="6"/>
                                            </p:txEl>
                                          </p:spTgt>
                                        </p:tgtEl>
                                        <p:attrNameLst>
                                          <p:attrName>style.visibility</p:attrName>
                                        </p:attrNameLst>
                                      </p:cBhvr>
                                      <p:to>
                                        <p:strVal val="visible"/>
                                      </p:to>
                                    </p:set>
                                    <p:animEffect transition="in" filter="fade">
                                      <p:cBhvr>
                                        <p:cTn id="41" dur="2000"/>
                                        <p:tgtEl>
                                          <p:spTgt spid="24579">
                                            <p:txEl>
                                              <p:pRg st="6" end="6"/>
                                            </p:txEl>
                                          </p:spTgt>
                                        </p:tgtEl>
                                      </p:cBhvr>
                                    </p:animEffect>
                                  </p:childTnLst>
                                </p:cTn>
                              </p:par>
                            </p:childTnLst>
                          </p:cTn>
                        </p:par>
                        <p:par>
                          <p:cTn id="42" fill="hold">
                            <p:stCondLst>
                              <p:cond delay="10000"/>
                            </p:stCondLst>
                            <p:childTnLst>
                              <p:par>
                                <p:cTn id="43" presetID="10" presetClass="entr" presetSubtype="0" fill="hold" grpId="0" nodeType="afterEffect">
                                  <p:stCondLst>
                                    <p:cond delay="0"/>
                                  </p:stCondLst>
                                  <p:childTnLst>
                                    <p:set>
                                      <p:cBhvr>
                                        <p:cTn id="44" dur="1" fill="hold">
                                          <p:stCondLst>
                                            <p:cond delay="0"/>
                                          </p:stCondLst>
                                        </p:cTn>
                                        <p:tgtEl>
                                          <p:spTgt spid="24579">
                                            <p:txEl>
                                              <p:pRg st="7" end="7"/>
                                            </p:txEl>
                                          </p:spTgt>
                                        </p:tgtEl>
                                        <p:attrNameLst>
                                          <p:attrName>style.visibility</p:attrName>
                                        </p:attrNameLst>
                                      </p:cBhvr>
                                      <p:to>
                                        <p:strVal val="visible"/>
                                      </p:to>
                                    </p:set>
                                    <p:animEffect transition="in" filter="fade">
                                      <p:cBhvr>
                                        <p:cTn id="45" dur="2000"/>
                                        <p:tgtEl>
                                          <p:spTgt spid="2457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uiExpand="1" build="p"/>
      <p:bldP spid="24580" grpId="0" animBg="1"/>
      <p:bldP spid="2458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a:xfrm>
            <a:off x="3" y="2030505"/>
            <a:ext cx="8784236" cy="4536550"/>
          </a:xfrm>
        </p:spPr>
        <p:txBody>
          <a:bodyPr>
            <a:noAutofit/>
          </a:bodyPr>
          <a:lstStyle/>
          <a:p>
            <a:pPr algn="just">
              <a:lnSpc>
                <a:spcPct val="90000"/>
              </a:lnSpc>
              <a:buFont typeface="Wingdings" pitchFamily="2" charset="2"/>
              <a:buNone/>
            </a:pPr>
            <a:r>
              <a:rPr lang="ru-RU" sz="2000" b="1" dirty="0" smtClean="0">
                <a:solidFill>
                  <a:schemeClr val="accent4"/>
                </a:solidFill>
                <a:latin typeface="Tahoma" pitchFamily="34" charset="0"/>
                <a:ea typeface="Tahoma" pitchFamily="34" charset="0"/>
                <a:cs typeface="Tahoma" pitchFamily="34" charset="0"/>
              </a:rPr>
              <a:t>1.</a:t>
            </a:r>
            <a:r>
              <a:rPr lang="ru-RU" sz="2000" dirty="0" smtClean="0">
                <a:solidFill>
                  <a:schemeClr val="accent4"/>
                </a:solidFill>
                <a:latin typeface="Tahoma" pitchFamily="34" charset="0"/>
                <a:ea typeface="Tahoma" pitchFamily="34" charset="0"/>
                <a:cs typeface="Tahoma" pitchFamily="34" charset="0"/>
              </a:rPr>
              <a:t> Лица до 18 лет принимаются на работу только после </a:t>
            </a:r>
            <a:r>
              <a:rPr lang="ru-RU" sz="2000" b="1" dirty="0" smtClean="0">
                <a:solidFill>
                  <a:schemeClr val="accent4"/>
                </a:solidFill>
                <a:latin typeface="Tahoma" pitchFamily="34" charset="0"/>
                <a:ea typeface="Tahoma" pitchFamily="34" charset="0"/>
                <a:cs typeface="Tahoma" pitchFamily="34" charset="0"/>
              </a:rPr>
              <a:t>обязательного предварительного медицинского осмотра</a:t>
            </a:r>
            <a:r>
              <a:rPr lang="ru-RU" sz="2000" dirty="0" smtClean="0">
                <a:solidFill>
                  <a:schemeClr val="accent4"/>
                </a:solidFill>
                <a:latin typeface="Tahoma" pitchFamily="34" charset="0"/>
                <a:ea typeface="Tahoma" pitchFamily="34" charset="0"/>
                <a:cs typeface="Tahoma" pitchFamily="34" charset="0"/>
              </a:rPr>
              <a:t> и до достижения 18 лет подлежат </a:t>
            </a:r>
            <a:r>
              <a:rPr lang="ru-RU" sz="2000" b="1" dirty="0" smtClean="0">
                <a:solidFill>
                  <a:schemeClr val="accent4"/>
                </a:solidFill>
                <a:latin typeface="Tahoma" pitchFamily="34" charset="0"/>
                <a:ea typeface="Tahoma" pitchFamily="34" charset="0"/>
                <a:cs typeface="Tahoma" pitchFamily="34" charset="0"/>
              </a:rPr>
              <a:t>ежегодному медицинскому осмотру (ст.266 ТК РФ).</a:t>
            </a:r>
          </a:p>
          <a:p>
            <a:pPr>
              <a:lnSpc>
                <a:spcPct val="90000"/>
              </a:lnSpc>
              <a:buFont typeface="Wingdings" pitchFamily="2" charset="2"/>
              <a:buNone/>
            </a:pPr>
            <a:r>
              <a:rPr lang="ru-RU" sz="2000" b="1" dirty="0" smtClean="0">
                <a:solidFill>
                  <a:schemeClr val="accent4"/>
                </a:solidFill>
                <a:latin typeface="Tahoma" pitchFamily="34" charset="0"/>
                <a:ea typeface="Tahoma" pitchFamily="34" charset="0"/>
                <a:cs typeface="Tahoma" pitchFamily="34" charset="0"/>
              </a:rPr>
              <a:t>2. Сокращенное рабочее время (ст.ст.92, 94 ТК РФ):</a:t>
            </a:r>
            <a:endParaRPr lang="ru-RU" sz="2000" b="1" dirty="0">
              <a:solidFill>
                <a:schemeClr val="accent4"/>
              </a:solidFill>
              <a:latin typeface="Tahoma" pitchFamily="34" charset="0"/>
              <a:ea typeface="Tahoma" pitchFamily="34" charset="0"/>
              <a:cs typeface="Tahoma" pitchFamily="34" charset="0"/>
            </a:endParaRPr>
          </a:p>
          <a:p>
            <a:pPr>
              <a:lnSpc>
                <a:spcPct val="90000"/>
              </a:lnSpc>
            </a:pPr>
            <a:r>
              <a:rPr lang="ru-RU" sz="2000" dirty="0" smtClean="0">
                <a:solidFill>
                  <a:schemeClr val="accent4"/>
                </a:solidFill>
                <a:latin typeface="Tahoma" pitchFamily="34" charset="0"/>
                <a:ea typeface="Tahoma" pitchFamily="34" charset="0"/>
                <a:cs typeface="Tahoma" pitchFamily="34" charset="0"/>
              </a:rPr>
              <a:t>от </a:t>
            </a:r>
            <a:r>
              <a:rPr lang="ru-RU" sz="2000" dirty="0">
                <a:solidFill>
                  <a:schemeClr val="accent4"/>
                </a:solidFill>
                <a:latin typeface="Tahoma" pitchFamily="34" charset="0"/>
                <a:ea typeface="Tahoma" pitchFamily="34" charset="0"/>
                <a:cs typeface="Tahoma" pitchFamily="34" charset="0"/>
              </a:rPr>
              <a:t>16 до 18 лет – 6 часов в день (36 часов в </a:t>
            </a:r>
            <a:r>
              <a:rPr lang="ru-RU" sz="2000" dirty="0" smtClean="0">
                <a:solidFill>
                  <a:schemeClr val="accent4"/>
                </a:solidFill>
                <a:latin typeface="Tahoma" pitchFamily="34" charset="0"/>
                <a:ea typeface="Tahoma" pitchFamily="34" charset="0"/>
                <a:cs typeface="Tahoma" pitchFamily="34" charset="0"/>
              </a:rPr>
              <a:t>неделю),</a:t>
            </a:r>
            <a:endParaRPr lang="ru-RU" sz="2000" dirty="0">
              <a:solidFill>
                <a:schemeClr val="accent4"/>
              </a:solidFill>
              <a:latin typeface="Tahoma" pitchFamily="34" charset="0"/>
              <a:ea typeface="Tahoma" pitchFamily="34" charset="0"/>
              <a:cs typeface="Tahoma" pitchFamily="34" charset="0"/>
            </a:endParaRPr>
          </a:p>
          <a:p>
            <a:pPr>
              <a:lnSpc>
                <a:spcPct val="90000"/>
              </a:lnSpc>
            </a:pPr>
            <a:r>
              <a:rPr lang="ru-RU" sz="2000" dirty="0">
                <a:solidFill>
                  <a:schemeClr val="accent4"/>
                </a:solidFill>
                <a:latin typeface="Tahoma" pitchFamily="34" charset="0"/>
                <a:ea typeface="Tahoma" pitchFamily="34" charset="0"/>
                <a:cs typeface="Tahoma" pitchFamily="34" charset="0"/>
              </a:rPr>
              <a:t>от 15 до 16 лет, а также учащиеся от 14 до 16 лет, работающие в период каникул – 4 часа в день (24 часа в неделю</a:t>
            </a:r>
            <a:r>
              <a:rPr lang="ru-RU" sz="2000" dirty="0" smtClean="0">
                <a:solidFill>
                  <a:schemeClr val="accent4"/>
                </a:solidFill>
                <a:latin typeface="Tahoma" pitchFamily="34" charset="0"/>
                <a:ea typeface="Tahoma" pitchFamily="34" charset="0"/>
                <a:cs typeface="Tahoma" pitchFamily="34" charset="0"/>
              </a:rPr>
              <a:t>),</a:t>
            </a:r>
          </a:p>
          <a:p>
            <a:pPr>
              <a:lnSpc>
                <a:spcPct val="90000"/>
              </a:lnSpc>
            </a:pPr>
            <a:r>
              <a:rPr lang="ru-RU" sz="2000" dirty="0" smtClean="0">
                <a:solidFill>
                  <a:schemeClr val="accent4"/>
                </a:solidFill>
                <a:latin typeface="Tahoma" pitchFamily="34" charset="0"/>
                <a:ea typeface="Tahoma" pitchFamily="34" charset="0"/>
                <a:cs typeface="Tahoma" pitchFamily="34" charset="0"/>
              </a:rPr>
              <a:t>учащиеся, работающие в свободное от учебы время – половина, указанных от их возраста норм (т.е. 18 или 12 часов в неделю).</a:t>
            </a:r>
          </a:p>
          <a:p>
            <a:pPr>
              <a:lnSpc>
                <a:spcPct val="90000"/>
              </a:lnSpc>
              <a:buNone/>
            </a:pPr>
            <a:r>
              <a:rPr lang="ru-RU" sz="2000" b="1" dirty="0" smtClean="0">
                <a:solidFill>
                  <a:schemeClr val="accent4"/>
                </a:solidFill>
                <a:latin typeface="Tahoma" pitchFamily="34" charset="0"/>
                <a:ea typeface="Tahoma" pitchFamily="34" charset="0"/>
                <a:cs typeface="Tahoma" pitchFamily="34" charset="0"/>
              </a:rPr>
              <a:t>3. Ограничения в переноске тяжестей (ст.265 ТК РФ):</a:t>
            </a:r>
          </a:p>
          <a:p>
            <a:pPr algn="just">
              <a:lnSpc>
                <a:spcPct val="90000"/>
              </a:lnSpc>
            </a:pPr>
            <a:r>
              <a:rPr lang="ru-RU" sz="2000" dirty="0" smtClean="0">
                <a:solidFill>
                  <a:schemeClr val="accent4"/>
                </a:solidFill>
                <a:latin typeface="Tahoma" pitchFamily="34" charset="0"/>
                <a:ea typeface="Tahoma" pitchFamily="34" charset="0"/>
                <a:cs typeface="Tahoma" pitchFamily="34" charset="0"/>
              </a:rPr>
              <a:t>предельно</a:t>
            </a:r>
            <a:r>
              <a:rPr lang="ru-RU" sz="2000" b="1" dirty="0" smtClean="0">
                <a:solidFill>
                  <a:schemeClr val="accent4"/>
                </a:solidFill>
                <a:latin typeface="Tahoma" pitchFamily="34" charset="0"/>
                <a:ea typeface="Tahoma" pitchFamily="34" charset="0"/>
                <a:cs typeface="Tahoma" pitchFamily="34" charset="0"/>
              </a:rPr>
              <a:t> </a:t>
            </a:r>
            <a:r>
              <a:rPr lang="ru-RU" sz="2000" dirty="0" smtClean="0">
                <a:solidFill>
                  <a:schemeClr val="accent4"/>
                </a:solidFill>
                <a:latin typeface="Tahoma" pitchFamily="34" charset="0"/>
                <a:ea typeface="Tahoma" pitchFamily="34" charset="0"/>
                <a:cs typeface="Tahoma" pitchFamily="34" charset="0"/>
              </a:rPr>
              <a:t>допустимая норма при поднятии тяжестей  – </a:t>
            </a:r>
            <a:r>
              <a:rPr lang="ru-RU" sz="2000" b="1" u="sng" dirty="0" smtClean="0">
                <a:solidFill>
                  <a:schemeClr val="accent4"/>
                </a:solidFill>
                <a:effectLst>
                  <a:outerShdw blurRad="38100" dist="38100" dir="2700000" algn="tl">
                    <a:srgbClr val="000000">
                      <a:alpha val="43137"/>
                    </a:srgbClr>
                  </a:outerShdw>
                </a:effectLst>
                <a:latin typeface="Tahoma" pitchFamily="34" charset="0"/>
                <a:ea typeface="Tahoma" pitchFamily="34" charset="0"/>
                <a:cs typeface="Tahoma" pitchFamily="34" charset="0"/>
              </a:rPr>
              <a:t>10 кг</a:t>
            </a:r>
            <a:r>
              <a:rPr lang="ru-RU" sz="2000" dirty="0" smtClean="0">
                <a:solidFill>
                  <a:schemeClr val="accent4"/>
                </a:solidFill>
                <a:latin typeface="Tahoma" pitchFamily="34" charset="0"/>
                <a:ea typeface="Tahoma" pitchFamily="34" charset="0"/>
                <a:cs typeface="Tahoma" pitchFamily="34" charset="0"/>
              </a:rPr>
              <a:t>,</a:t>
            </a:r>
          </a:p>
          <a:p>
            <a:pPr algn="just">
              <a:lnSpc>
                <a:spcPct val="90000"/>
              </a:lnSpc>
            </a:pPr>
            <a:r>
              <a:rPr lang="ru-RU" sz="2000" dirty="0" smtClean="0">
                <a:solidFill>
                  <a:schemeClr val="accent4"/>
                </a:solidFill>
                <a:latin typeface="Tahoma" pitchFamily="34" charset="0"/>
                <a:ea typeface="Tahoma" pitchFamily="34" charset="0"/>
                <a:cs typeface="Tahoma" pitchFamily="34" charset="0"/>
              </a:rPr>
              <a:t>подростки до 18 лет ни при каких условиях не должны приниматься на работы, заключающиеся исключительно в переноске тяжестей.</a:t>
            </a:r>
          </a:p>
          <a:p>
            <a:pPr>
              <a:lnSpc>
                <a:spcPct val="90000"/>
              </a:lnSpc>
            </a:pPr>
            <a:endParaRPr lang="ru-RU" sz="2000" dirty="0" smtClean="0">
              <a:solidFill>
                <a:schemeClr val="accent4"/>
              </a:solidFill>
              <a:latin typeface="Tahoma" pitchFamily="34" charset="0"/>
              <a:ea typeface="Tahoma" pitchFamily="34" charset="0"/>
              <a:cs typeface="Tahoma" pitchFamily="34" charset="0"/>
            </a:endParaRPr>
          </a:p>
          <a:p>
            <a:pPr>
              <a:lnSpc>
                <a:spcPct val="90000"/>
              </a:lnSpc>
              <a:buFont typeface="Wingdings" pitchFamily="2" charset="2"/>
              <a:buNone/>
            </a:pPr>
            <a:endParaRPr lang="ru-RU" sz="2000" dirty="0">
              <a:solidFill>
                <a:schemeClr val="accent4"/>
              </a:solidFill>
              <a:latin typeface="Tahoma" pitchFamily="34" charset="0"/>
              <a:ea typeface="Tahoma" pitchFamily="34" charset="0"/>
              <a:cs typeface="Tahoma" pitchFamily="34" charset="0"/>
            </a:endParaRPr>
          </a:p>
        </p:txBody>
      </p:sp>
      <p:sp>
        <p:nvSpPr>
          <p:cNvPr id="4" name="Заголовок 5"/>
          <p:cNvSpPr txBox="1">
            <a:spLocks/>
          </p:cNvSpPr>
          <p:nvPr/>
        </p:nvSpPr>
        <p:spPr bwMode="auto">
          <a:xfrm>
            <a:off x="0" y="239845"/>
            <a:ext cx="8305800" cy="13041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ru-RU" sz="4800" b="1" i="0" u="none" strike="noStrike" kern="0" cap="none" spc="0" normalizeH="0" baseline="0" noProof="0" dirty="0" smtClean="0">
                <a:ln>
                  <a:noFill/>
                </a:ln>
                <a:solidFill>
                  <a:schemeClr val="bg1"/>
                </a:solidFill>
                <a:effectLst>
                  <a:outerShdw blurRad="38100" dist="38100" dir="2700000" algn="tl">
                    <a:srgbClr val="000000">
                      <a:alpha val="43137"/>
                    </a:srgbClr>
                  </a:outerShdw>
                  <a:reflection blurRad="12700" stA="48000" endA="300" endPos="55000" dir="5400000" sy="-90000" algn="bl" rotWithShape="0"/>
                </a:effectLst>
                <a:uLnTx/>
                <a:uFillTx/>
                <a:latin typeface="Tahoma" pitchFamily="34" charset="0"/>
                <a:ea typeface="Tahoma" pitchFamily="34" charset="0"/>
                <a:cs typeface="Tahoma" pitchFamily="34" charset="0"/>
              </a:rPr>
              <a:t>Нормы </a:t>
            </a:r>
            <a:r>
              <a:rPr lang="ru-RU" sz="4800" b="1" kern="0" dirty="0" smtClean="0">
                <a:solidFill>
                  <a:schemeClr val="bg1"/>
                </a:solidFill>
                <a:effectLst>
                  <a:outerShdw blurRad="38100" dist="38100" dir="2700000" algn="tl">
                    <a:srgbClr val="000000">
                      <a:alpha val="43137"/>
                    </a:srgbClr>
                  </a:outerShdw>
                  <a:reflection blurRad="12700" stA="48000" endA="300" endPos="55000" dir="5400000" sy="-90000" algn="bl" rotWithShape="0"/>
                </a:effectLst>
                <a:latin typeface="Tahoma" pitchFamily="34" charset="0"/>
                <a:ea typeface="Tahoma" pitchFamily="34" charset="0"/>
                <a:cs typeface="Tahoma" pitchFamily="34" charset="0"/>
              </a:rPr>
              <a:t>труда для несовершеннолетних</a:t>
            </a:r>
            <a:endParaRPr kumimoji="0" lang="ru-RU" sz="4800" b="1" i="0" u="none" strike="noStrike" kern="0" cap="none" spc="0" normalizeH="0" baseline="0" noProof="0" dirty="0" smtClean="0">
              <a:ln>
                <a:noFill/>
              </a:ln>
              <a:solidFill>
                <a:schemeClr val="bg1"/>
              </a:solidFill>
              <a:effectLst>
                <a:outerShdw blurRad="38100" dist="38100" dir="2700000" algn="tl">
                  <a:srgbClr val="000000">
                    <a:alpha val="43137"/>
                  </a:srgbClr>
                </a:outerShdw>
                <a:reflection blurRad="12700" stA="48000" endA="300" endPos="55000" dir="5400000" sy="-90000" algn="bl" rotWithShape="0"/>
              </a:effectLst>
              <a:uLnTx/>
              <a:uFillTx/>
              <a:latin typeface="Tahoma" pitchFamily="34" charset="0"/>
              <a:ea typeface="Tahoma" pitchFamily="34" charset="0"/>
              <a:cs typeface="Tahoma"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fade">
                                      <p:cBhvr>
                                        <p:cTn id="7" dur="2000"/>
                                        <p:tgtEl>
                                          <p:spTgt spid="38915">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8915">
                                            <p:txEl>
                                              <p:pRg st="1" end="1"/>
                                            </p:txEl>
                                          </p:spTgt>
                                        </p:tgtEl>
                                        <p:attrNameLst>
                                          <p:attrName>style.visibility</p:attrName>
                                        </p:attrNameLst>
                                      </p:cBhvr>
                                      <p:to>
                                        <p:strVal val="visible"/>
                                      </p:to>
                                    </p:set>
                                    <p:animEffect transition="in" filter="fade">
                                      <p:cBhvr>
                                        <p:cTn id="11" dur="2000"/>
                                        <p:tgtEl>
                                          <p:spTgt spid="38915">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8915">
                                            <p:txEl>
                                              <p:pRg st="2" end="2"/>
                                            </p:txEl>
                                          </p:spTgt>
                                        </p:tgtEl>
                                        <p:attrNameLst>
                                          <p:attrName>style.visibility</p:attrName>
                                        </p:attrNameLst>
                                      </p:cBhvr>
                                      <p:to>
                                        <p:strVal val="visible"/>
                                      </p:to>
                                    </p:set>
                                    <p:animEffect transition="in" filter="fade">
                                      <p:cBhvr>
                                        <p:cTn id="15" dur="2000"/>
                                        <p:tgtEl>
                                          <p:spTgt spid="38915">
                                            <p:txEl>
                                              <p:pRg st="2" end="2"/>
                                            </p:tx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38915">
                                            <p:txEl>
                                              <p:pRg st="3" end="3"/>
                                            </p:txEl>
                                          </p:spTgt>
                                        </p:tgtEl>
                                        <p:attrNameLst>
                                          <p:attrName>style.visibility</p:attrName>
                                        </p:attrNameLst>
                                      </p:cBhvr>
                                      <p:to>
                                        <p:strVal val="visible"/>
                                      </p:to>
                                    </p:set>
                                    <p:animEffect transition="in" filter="fade">
                                      <p:cBhvr>
                                        <p:cTn id="19" dur="2000"/>
                                        <p:tgtEl>
                                          <p:spTgt spid="38915">
                                            <p:txEl>
                                              <p:pRg st="3" end="3"/>
                                            </p:txEl>
                                          </p:spTgt>
                                        </p:tgtEl>
                                      </p:cBhvr>
                                    </p:animEffect>
                                  </p:childTnLst>
                                </p:cTn>
                              </p:par>
                            </p:childTnLst>
                          </p:cTn>
                        </p:par>
                        <p:par>
                          <p:cTn id="20" fill="hold">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38915">
                                            <p:txEl>
                                              <p:pRg st="4" end="4"/>
                                            </p:txEl>
                                          </p:spTgt>
                                        </p:tgtEl>
                                        <p:attrNameLst>
                                          <p:attrName>style.visibility</p:attrName>
                                        </p:attrNameLst>
                                      </p:cBhvr>
                                      <p:to>
                                        <p:strVal val="visible"/>
                                      </p:to>
                                    </p:set>
                                    <p:animEffect transition="in" filter="fade">
                                      <p:cBhvr>
                                        <p:cTn id="23" dur="2000"/>
                                        <p:tgtEl>
                                          <p:spTgt spid="38915">
                                            <p:txEl>
                                              <p:pRg st="4" end="4"/>
                                            </p:txEl>
                                          </p:spTgt>
                                        </p:tgtEl>
                                      </p:cBhvr>
                                    </p:animEffect>
                                  </p:childTnLst>
                                </p:cTn>
                              </p:par>
                            </p:childTnLst>
                          </p:cTn>
                        </p:par>
                        <p:par>
                          <p:cTn id="24" fill="hold">
                            <p:stCondLst>
                              <p:cond delay="10000"/>
                            </p:stCondLst>
                            <p:childTnLst>
                              <p:par>
                                <p:cTn id="25" presetID="10" presetClass="entr" presetSubtype="0" fill="hold" grpId="0" nodeType="afterEffect">
                                  <p:stCondLst>
                                    <p:cond delay="0"/>
                                  </p:stCondLst>
                                  <p:childTnLst>
                                    <p:set>
                                      <p:cBhvr>
                                        <p:cTn id="26" dur="1" fill="hold">
                                          <p:stCondLst>
                                            <p:cond delay="0"/>
                                          </p:stCondLst>
                                        </p:cTn>
                                        <p:tgtEl>
                                          <p:spTgt spid="38915">
                                            <p:txEl>
                                              <p:pRg st="5" end="5"/>
                                            </p:txEl>
                                          </p:spTgt>
                                        </p:tgtEl>
                                        <p:attrNameLst>
                                          <p:attrName>style.visibility</p:attrName>
                                        </p:attrNameLst>
                                      </p:cBhvr>
                                      <p:to>
                                        <p:strVal val="visible"/>
                                      </p:to>
                                    </p:set>
                                    <p:animEffect transition="in" filter="fade">
                                      <p:cBhvr>
                                        <p:cTn id="27" dur="2000"/>
                                        <p:tgtEl>
                                          <p:spTgt spid="38915">
                                            <p:txEl>
                                              <p:pRg st="5" end="5"/>
                                            </p:txEl>
                                          </p:spTgt>
                                        </p:tgtEl>
                                      </p:cBhvr>
                                    </p:animEffect>
                                  </p:childTnLst>
                                </p:cTn>
                              </p:par>
                            </p:childTnLst>
                          </p:cTn>
                        </p:par>
                        <p:par>
                          <p:cTn id="28" fill="hold">
                            <p:stCondLst>
                              <p:cond delay="12000"/>
                            </p:stCondLst>
                            <p:childTnLst>
                              <p:par>
                                <p:cTn id="29" presetID="10" presetClass="entr" presetSubtype="0" fill="hold" grpId="0" nodeType="afterEffect">
                                  <p:stCondLst>
                                    <p:cond delay="0"/>
                                  </p:stCondLst>
                                  <p:childTnLst>
                                    <p:set>
                                      <p:cBhvr>
                                        <p:cTn id="30" dur="1" fill="hold">
                                          <p:stCondLst>
                                            <p:cond delay="0"/>
                                          </p:stCondLst>
                                        </p:cTn>
                                        <p:tgtEl>
                                          <p:spTgt spid="38915">
                                            <p:txEl>
                                              <p:pRg st="6" end="6"/>
                                            </p:txEl>
                                          </p:spTgt>
                                        </p:tgtEl>
                                        <p:attrNameLst>
                                          <p:attrName>style.visibility</p:attrName>
                                        </p:attrNameLst>
                                      </p:cBhvr>
                                      <p:to>
                                        <p:strVal val="visible"/>
                                      </p:to>
                                    </p:set>
                                    <p:animEffect transition="in" filter="fade">
                                      <p:cBhvr>
                                        <p:cTn id="31" dur="2000"/>
                                        <p:tgtEl>
                                          <p:spTgt spid="38915">
                                            <p:txEl>
                                              <p:pRg st="6" end="6"/>
                                            </p:txEl>
                                          </p:spTgt>
                                        </p:tgtEl>
                                      </p:cBhvr>
                                    </p:animEffect>
                                  </p:childTnLst>
                                </p:cTn>
                              </p:par>
                            </p:childTnLst>
                          </p:cTn>
                        </p:par>
                        <p:par>
                          <p:cTn id="32" fill="hold">
                            <p:stCondLst>
                              <p:cond delay="14000"/>
                            </p:stCondLst>
                            <p:childTnLst>
                              <p:par>
                                <p:cTn id="33" presetID="10" presetClass="entr" presetSubtype="0" fill="hold" grpId="0" nodeType="afterEffect">
                                  <p:stCondLst>
                                    <p:cond delay="0"/>
                                  </p:stCondLst>
                                  <p:childTnLst>
                                    <p:set>
                                      <p:cBhvr>
                                        <p:cTn id="34" dur="1" fill="hold">
                                          <p:stCondLst>
                                            <p:cond delay="0"/>
                                          </p:stCondLst>
                                        </p:cTn>
                                        <p:tgtEl>
                                          <p:spTgt spid="38915">
                                            <p:txEl>
                                              <p:pRg st="7" end="7"/>
                                            </p:txEl>
                                          </p:spTgt>
                                        </p:tgtEl>
                                        <p:attrNameLst>
                                          <p:attrName>style.visibility</p:attrName>
                                        </p:attrNameLst>
                                      </p:cBhvr>
                                      <p:to>
                                        <p:strVal val="visible"/>
                                      </p:to>
                                    </p:set>
                                    <p:animEffect transition="in" filter="fade">
                                      <p:cBhvr>
                                        <p:cTn id="35" dur="2000"/>
                                        <p:tgtEl>
                                          <p:spTgt spid="3891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a:xfrm>
            <a:off x="180115" y="1828800"/>
            <a:ext cx="8785225" cy="4766872"/>
          </a:xfrm>
        </p:spPr>
        <p:txBody>
          <a:bodyPr>
            <a:noAutofit/>
          </a:bodyPr>
          <a:lstStyle/>
          <a:p>
            <a:pPr>
              <a:lnSpc>
                <a:spcPct val="90000"/>
              </a:lnSpc>
              <a:buNone/>
            </a:pPr>
            <a:r>
              <a:rPr lang="ru-RU" sz="2000" b="1" dirty="0" smtClean="0">
                <a:solidFill>
                  <a:schemeClr val="accent4"/>
                </a:solidFill>
                <a:latin typeface="Tahoma" pitchFamily="34" charset="0"/>
                <a:ea typeface="Tahoma" pitchFamily="34" charset="0"/>
                <a:cs typeface="Tahoma" pitchFamily="34" charset="0"/>
              </a:rPr>
              <a:t>4. Запреты на некоторые виды работ (ст.ст.265, 268 ТК РФ):</a:t>
            </a:r>
          </a:p>
          <a:p>
            <a:pPr>
              <a:lnSpc>
                <a:spcPct val="90000"/>
              </a:lnSpc>
            </a:pPr>
            <a:r>
              <a:rPr lang="ru-RU" sz="2000" dirty="0" smtClean="0">
                <a:latin typeface="Tahoma" pitchFamily="34" charset="0"/>
                <a:ea typeface="Tahoma" pitchFamily="34" charset="0"/>
                <a:cs typeface="Tahoma" pitchFamily="34" charset="0"/>
              </a:rPr>
              <a:t>вредные работы и опасные работы,</a:t>
            </a:r>
          </a:p>
          <a:p>
            <a:pPr>
              <a:lnSpc>
                <a:spcPct val="90000"/>
              </a:lnSpc>
            </a:pPr>
            <a:r>
              <a:rPr lang="ru-RU" sz="2000" dirty="0" smtClean="0">
                <a:latin typeface="Tahoma" pitchFamily="34" charset="0"/>
                <a:ea typeface="Tahoma" pitchFamily="34" charset="0"/>
                <a:cs typeface="Tahoma" pitchFamily="34" charset="0"/>
              </a:rPr>
              <a:t>подземные работы,</a:t>
            </a:r>
          </a:p>
          <a:p>
            <a:pPr>
              <a:lnSpc>
                <a:spcPct val="90000"/>
              </a:lnSpc>
            </a:pPr>
            <a:r>
              <a:rPr lang="ru-RU" sz="2000" dirty="0" smtClean="0">
                <a:latin typeface="Tahoma" pitchFamily="34" charset="0"/>
                <a:ea typeface="Tahoma" pitchFamily="34" charset="0"/>
                <a:cs typeface="Tahoma" pitchFamily="34" charset="0"/>
              </a:rPr>
              <a:t>ночные работы и сверхурочные работы,</a:t>
            </a:r>
          </a:p>
          <a:p>
            <a:pPr>
              <a:lnSpc>
                <a:spcPct val="90000"/>
              </a:lnSpc>
            </a:pPr>
            <a:r>
              <a:rPr lang="ru-RU" sz="2000" dirty="0" smtClean="0">
                <a:latin typeface="Tahoma" pitchFamily="34" charset="0"/>
                <a:ea typeface="Tahoma" pitchFamily="34" charset="0"/>
                <a:cs typeface="Tahoma" pitchFamily="34" charset="0"/>
              </a:rPr>
              <a:t>работы, причиняющие вред здоровью и нравственному развитию,</a:t>
            </a:r>
          </a:p>
          <a:p>
            <a:pPr>
              <a:lnSpc>
                <a:spcPct val="90000"/>
              </a:lnSpc>
            </a:pPr>
            <a:r>
              <a:rPr lang="ru-RU" sz="2000" dirty="0" smtClean="0">
                <a:latin typeface="Tahoma" pitchFamily="34" charset="0"/>
                <a:ea typeface="Tahoma" pitchFamily="34" charset="0"/>
                <a:cs typeface="Tahoma" pitchFamily="34" charset="0"/>
              </a:rPr>
              <a:t>на работы с наркотическими и психотропными веществами</a:t>
            </a:r>
          </a:p>
          <a:p>
            <a:pPr>
              <a:lnSpc>
                <a:spcPct val="90000"/>
              </a:lnSpc>
            </a:pPr>
            <a:r>
              <a:rPr lang="ru-RU" sz="2000" dirty="0" smtClean="0">
                <a:latin typeface="Tahoma" pitchFamily="34" charset="0"/>
                <a:ea typeface="Tahoma" pitchFamily="34" charset="0"/>
                <a:cs typeface="Tahoma" pitchFamily="34" charset="0"/>
              </a:rPr>
              <a:t>работы, связанные с полной материальной ответственностью,</a:t>
            </a:r>
          </a:p>
          <a:p>
            <a:pPr>
              <a:lnSpc>
                <a:spcPct val="90000"/>
              </a:lnSpc>
            </a:pPr>
            <a:r>
              <a:rPr lang="ru-RU" sz="2000" dirty="0" smtClean="0">
                <a:latin typeface="Tahoma" pitchFamily="34" charset="0"/>
                <a:ea typeface="Tahoma" pitchFamily="34" charset="0"/>
                <a:cs typeface="Tahoma" pitchFamily="34" charset="0"/>
              </a:rPr>
              <a:t>работы, выполняемые с длительной отлучкой из места постоянного проживания,</a:t>
            </a:r>
          </a:p>
          <a:p>
            <a:r>
              <a:rPr lang="ru-RU" sz="2000" dirty="0" smtClean="0">
                <a:latin typeface="Tahoma" pitchFamily="34" charset="0"/>
                <a:ea typeface="Tahoma" pitchFamily="34" charset="0"/>
                <a:cs typeface="Tahoma" pitchFamily="34" charset="0"/>
              </a:rPr>
              <a:t>на работу по совместительству,</a:t>
            </a:r>
          </a:p>
          <a:p>
            <a:r>
              <a:rPr lang="ru-RU" sz="2000" dirty="0" smtClean="0">
                <a:latin typeface="Tahoma" pitchFamily="34" charset="0"/>
                <a:ea typeface="Tahoma" pitchFamily="34" charset="0"/>
                <a:cs typeface="Tahoma" pitchFamily="34" charset="0"/>
              </a:rPr>
              <a:t>на государственную и муниципальную должность государственной и муниципальной службы,</a:t>
            </a:r>
          </a:p>
          <a:p>
            <a:r>
              <a:rPr lang="ru-RU" sz="2000" dirty="0" smtClean="0">
                <a:latin typeface="Tahoma" pitchFamily="34" charset="0"/>
                <a:ea typeface="Tahoma" pitchFamily="34" charset="0"/>
                <a:cs typeface="Tahoma" pitchFamily="34" charset="0"/>
              </a:rPr>
              <a:t>на работу в ведомственную охрану.</a:t>
            </a:r>
            <a:endParaRPr lang="ru-RU" sz="2000" dirty="0">
              <a:solidFill>
                <a:schemeClr val="accent4"/>
              </a:solidFill>
              <a:latin typeface="Tahoma" pitchFamily="34" charset="0"/>
              <a:ea typeface="Tahoma" pitchFamily="34" charset="0"/>
              <a:cs typeface="Tahoma" pitchFamily="34" charset="0"/>
            </a:endParaRPr>
          </a:p>
          <a:p>
            <a:pPr>
              <a:lnSpc>
                <a:spcPct val="90000"/>
              </a:lnSpc>
              <a:buFont typeface="Wingdings" pitchFamily="2" charset="2"/>
              <a:buNone/>
            </a:pPr>
            <a:endParaRPr lang="ru-RU" sz="2000" dirty="0">
              <a:solidFill>
                <a:schemeClr val="accent4"/>
              </a:solidFill>
              <a:latin typeface="Tahoma" pitchFamily="34" charset="0"/>
              <a:ea typeface="Tahoma" pitchFamily="34" charset="0"/>
              <a:cs typeface="Tahoma" pitchFamily="34" charset="0"/>
            </a:endParaRPr>
          </a:p>
        </p:txBody>
      </p:sp>
      <p:sp>
        <p:nvSpPr>
          <p:cNvPr id="4" name="Заголовок 5"/>
          <p:cNvSpPr txBox="1">
            <a:spLocks/>
          </p:cNvSpPr>
          <p:nvPr/>
        </p:nvSpPr>
        <p:spPr bwMode="auto">
          <a:xfrm>
            <a:off x="0" y="239845"/>
            <a:ext cx="8754035" cy="13041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ru-RU" sz="4400" b="1" i="0" u="none" strike="noStrike" kern="0" cap="none" spc="0" normalizeH="0" baseline="0" noProof="0" dirty="0" smtClean="0">
                <a:ln>
                  <a:noFill/>
                </a:ln>
                <a:solidFill>
                  <a:schemeClr val="bg1"/>
                </a:solidFill>
                <a:effectLst>
                  <a:outerShdw blurRad="38100" dist="38100" dir="2700000" algn="tl">
                    <a:srgbClr val="000000">
                      <a:alpha val="43137"/>
                    </a:srgbClr>
                  </a:outerShdw>
                  <a:reflection blurRad="12700" stA="48000" endA="300" endPos="55000" dir="5400000" sy="-90000" algn="bl" rotWithShape="0"/>
                </a:effectLst>
                <a:uLnTx/>
                <a:uFillTx/>
                <a:latin typeface="Tahoma" pitchFamily="34" charset="0"/>
                <a:ea typeface="Tahoma" pitchFamily="34" charset="0"/>
                <a:cs typeface="Tahoma" pitchFamily="34" charset="0"/>
              </a:rPr>
              <a:t>Нормы </a:t>
            </a:r>
            <a:r>
              <a:rPr lang="ru-RU" sz="4400" b="1" kern="0" dirty="0" smtClean="0">
                <a:solidFill>
                  <a:schemeClr val="bg1"/>
                </a:solidFill>
                <a:effectLst>
                  <a:outerShdw blurRad="38100" dist="38100" dir="2700000" algn="tl">
                    <a:srgbClr val="000000">
                      <a:alpha val="43137"/>
                    </a:srgbClr>
                  </a:outerShdw>
                  <a:reflection blurRad="12700" stA="48000" endA="300" endPos="55000" dir="5400000" sy="-90000" algn="bl" rotWithShape="0"/>
                </a:effectLst>
                <a:latin typeface="Tahoma" pitchFamily="34" charset="0"/>
                <a:ea typeface="Tahoma" pitchFamily="34" charset="0"/>
                <a:cs typeface="Tahoma" pitchFamily="34" charset="0"/>
              </a:rPr>
              <a:t>труда для несовершеннолетних</a:t>
            </a:r>
            <a:endParaRPr kumimoji="0" lang="ru-RU" sz="4400" b="1" i="0" u="none" strike="noStrike" kern="0" cap="none" spc="0" normalizeH="0" baseline="0" noProof="0" dirty="0" smtClean="0">
              <a:ln>
                <a:noFill/>
              </a:ln>
              <a:solidFill>
                <a:schemeClr val="bg1"/>
              </a:solidFill>
              <a:effectLst>
                <a:outerShdw blurRad="38100" dist="38100" dir="2700000" algn="tl">
                  <a:srgbClr val="000000">
                    <a:alpha val="43137"/>
                  </a:srgbClr>
                </a:outerShdw>
                <a:reflection blurRad="12700" stA="48000" endA="300" endPos="55000" dir="5400000" sy="-90000" algn="bl" rotWithShape="0"/>
              </a:effectLst>
              <a:uLnTx/>
              <a:uFillTx/>
              <a:latin typeface="Tahoma" pitchFamily="34" charset="0"/>
              <a:ea typeface="Tahoma" pitchFamily="34" charset="0"/>
              <a:cs typeface="Tahoma"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fade">
                                      <p:cBhvr>
                                        <p:cTn id="7" dur="2000"/>
                                        <p:tgtEl>
                                          <p:spTgt spid="38915">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8915">
                                            <p:txEl>
                                              <p:pRg st="1" end="1"/>
                                            </p:txEl>
                                          </p:spTgt>
                                        </p:tgtEl>
                                        <p:attrNameLst>
                                          <p:attrName>style.visibility</p:attrName>
                                        </p:attrNameLst>
                                      </p:cBhvr>
                                      <p:to>
                                        <p:strVal val="visible"/>
                                      </p:to>
                                    </p:set>
                                    <p:animEffect transition="in" filter="fade">
                                      <p:cBhvr>
                                        <p:cTn id="11" dur="2000"/>
                                        <p:tgtEl>
                                          <p:spTgt spid="38915">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8915">
                                            <p:txEl>
                                              <p:pRg st="2" end="2"/>
                                            </p:txEl>
                                          </p:spTgt>
                                        </p:tgtEl>
                                        <p:attrNameLst>
                                          <p:attrName>style.visibility</p:attrName>
                                        </p:attrNameLst>
                                      </p:cBhvr>
                                      <p:to>
                                        <p:strVal val="visible"/>
                                      </p:to>
                                    </p:set>
                                    <p:animEffect transition="in" filter="fade">
                                      <p:cBhvr>
                                        <p:cTn id="15" dur="2000"/>
                                        <p:tgtEl>
                                          <p:spTgt spid="38915">
                                            <p:txEl>
                                              <p:pRg st="2" end="2"/>
                                            </p:tx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38915">
                                            <p:txEl>
                                              <p:pRg st="3" end="3"/>
                                            </p:txEl>
                                          </p:spTgt>
                                        </p:tgtEl>
                                        <p:attrNameLst>
                                          <p:attrName>style.visibility</p:attrName>
                                        </p:attrNameLst>
                                      </p:cBhvr>
                                      <p:to>
                                        <p:strVal val="visible"/>
                                      </p:to>
                                    </p:set>
                                    <p:animEffect transition="in" filter="fade">
                                      <p:cBhvr>
                                        <p:cTn id="19" dur="2000"/>
                                        <p:tgtEl>
                                          <p:spTgt spid="38915">
                                            <p:txEl>
                                              <p:pRg st="3" end="3"/>
                                            </p:txEl>
                                          </p:spTgt>
                                        </p:tgtEl>
                                      </p:cBhvr>
                                    </p:animEffect>
                                  </p:childTnLst>
                                </p:cTn>
                              </p:par>
                            </p:childTnLst>
                          </p:cTn>
                        </p:par>
                        <p:par>
                          <p:cTn id="20" fill="hold">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38915">
                                            <p:txEl>
                                              <p:pRg st="4" end="4"/>
                                            </p:txEl>
                                          </p:spTgt>
                                        </p:tgtEl>
                                        <p:attrNameLst>
                                          <p:attrName>style.visibility</p:attrName>
                                        </p:attrNameLst>
                                      </p:cBhvr>
                                      <p:to>
                                        <p:strVal val="visible"/>
                                      </p:to>
                                    </p:set>
                                    <p:animEffect transition="in" filter="fade">
                                      <p:cBhvr>
                                        <p:cTn id="23" dur="2000"/>
                                        <p:tgtEl>
                                          <p:spTgt spid="38915">
                                            <p:txEl>
                                              <p:pRg st="4" end="4"/>
                                            </p:txEl>
                                          </p:spTgt>
                                        </p:tgtEl>
                                      </p:cBhvr>
                                    </p:animEffect>
                                  </p:childTnLst>
                                </p:cTn>
                              </p:par>
                            </p:childTnLst>
                          </p:cTn>
                        </p:par>
                        <p:par>
                          <p:cTn id="24" fill="hold">
                            <p:stCondLst>
                              <p:cond delay="10000"/>
                            </p:stCondLst>
                            <p:childTnLst>
                              <p:par>
                                <p:cTn id="25" presetID="10" presetClass="entr" presetSubtype="0" fill="hold" grpId="0" nodeType="afterEffect">
                                  <p:stCondLst>
                                    <p:cond delay="0"/>
                                  </p:stCondLst>
                                  <p:childTnLst>
                                    <p:set>
                                      <p:cBhvr>
                                        <p:cTn id="26" dur="1" fill="hold">
                                          <p:stCondLst>
                                            <p:cond delay="0"/>
                                          </p:stCondLst>
                                        </p:cTn>
                                        <p:tgtEl>
                                          <p:spTgt spid="38915">
                                            <p:txEl>
                                              <p:pRg st="5" end="5"/>
                                            </p:txEl>
                                          </p:spTgt>
                                        </p:tgtEl>
                                        <p:attrNameLst>
                                          <p:attrName>style.visibility</p:attrName>
                                        </p:attrNameLst>
                                      </p:cBhvr>
                                      <p:to>
                                        <p:strVal val="visible"/>
                                      </p:to>
                                    </p:set>
                                    <p:animEffect transition="in" filter="fade">
                                      <p:cBhvr>
                                        <p:cTn id="27" dur="2000"/>
                                        <p:tgtEl>
                                          <p:spTgt spid="38915">
                                            <p:txEl>
                                              <p:pRg st="5" end="5"/>
                                            </p:txEl>
                                          </p:spTgt>
                                        </p:tgtEl>
                                      </p:cBhvr>
                                    </p:animEffect>
                                  </p:childTnLst>
                                </p:cTn>
                              </p:par>
                            </p:childTnLst>
                          </p:cTn>
                        </p:par>
                        <p:par>
                          <p:cTn id="28" fill="hold">
                            <p:stCondLst>
                              <p:cond delay="12000"/>
                            </p:stCondLst>
                            <p:childTnLst>
                              <p:par>
                                <p:cTn id="29" presetID="10" presetClass="entr" presetSubtype="0" fill="hold" grpId="0" nodeType="afterEffect">
                                  <p:stCondLst>
                                    <p:cond delay="0"/>
                                  </p:stCondLst>
                                  <p:childTnLst>
                                    <p:set>
                                      <p:cBhvr>
                                        <p:cTn id="30" dur="1" fill="hold">
                                          <p:stCondLst>
                                            <p:cond delay="0"/>
                                          </p:stCondLst>
                                        </p:cTn>
                                        <p:tgtEl>
                                          <p:spTgt spid="38915">
                                            <p:txEl>
                                              <p:pRg st="6" end="6"/>
                                            </p:txEl>
                                          </p:spTgt>
                                        </p:tgtEl>
                                        <p:attrNameLst>
                                          <p:attrName>style.visibility</p:attrName>
                                        </p:attrNameLst>
                                      </p:cBhvr>
                                      <p:to>
                                        <p:strVal val="visible"/>
                                      </p:to>
                                    </p:set>
                                    <p:animEffect transition="in" filter="fade">
                                      <p:cBhvr>
                                        <p:cTn id="31" dur="2000"/>
                                        <p:tgtEl>
                                          <p:spTgt spid="38915">
                                            <p:txEl>
                                              <p:pRg st="6" end="6"/>
                                            </p:txEl>
                                          </p:spTgt>
                                        </p:tgtEl>
                                      </p:cBhvr>
                                    </p:animEffect>
                                  </p:childTnLst>
                                </p:cTn>
                              </p:par>
                            </p:childTnLst>
                          </p:cTn>
                        </p:par>
                        <p:par>
                          <p:cTn id="32" fill="hold">
                            <p:stCondLst>
                              <p:cond delay="14000"/>
                            </p:stCondLst>
                            <p:childTnLst>
                              <p:par>
                                <p:cTn id="33" presetID="10" presetClass="entr" presetSubtype="0" fill="hold" grpId="0" nodeType="afterEffect">
                                  <p:stCondLst>
                                    <p:cond delay="0"/>
                                  </p:stCondLst>
                                  <p:childTnLst>
                                    <p:set>
                                      <p:cBhvr>
                                        <p:cTn id="34" dur="1" fill="hold">
                                          <p:stCondLst>
                                            <p:cond delay="0"/>
                                          </p:stCondLst>
                                        </p:cTn>
                                        <p:tgtEl>
                                          <p:spTgt spid="38915">
                                            <p:txEl>
                                              <p:pRg st="7" end="7"/>
                                            </p:txEl>
                                          </p:spTgt>
                                        </p:tgtEl>
                                        <p:attrNameLst>
                                          <p:attrName>style.visibility</p:attrName>
                                        </p:attrNameLst>
                                      </p:cBhvr>
                                      <p:to>
                                        <p:strVal val="visible"/>
                                      </p:to>
                                    </p:set>
                                    <p:animEffect transition="in" filter="fade">
                                      <p:cBhvr>
                                        <p:cTn id="35" dur="2000"/>
                                        <p:tgtEl>
                                          <p:spTgt spid="38915">
                                            <p:txEl>
                                              <p:pRg st="7" end="7"/>
                                            </p:txEl>
                                          </p:spTgt>
                                        </p:tgtEl>
                                      </p:cBhvr>
                                    </p:animEffect>
                                  </p:childTnLst>
                                </p:cTn>
                              </p:par>
                            </p:childTnLst>
                          </p:cTn>
                        </p:par>
                        <p:par>
                          <p:cTn id="36" fill="hold">
                            <p:stCondLst>
                              <p:cond delay="16000"/>
                            </p:stCondLst>
                            <p:childTnLst>
                              <p:par>
                                <p:cTn id="37" presetID="10" presetClass="entr" presetSubtype="0" fill="hold" grpId="0" nodeType="afterEffect">
                                  <p:stCondLst>
                                    <p:cond delay="0"/>
                                  </p:stCondLst>
                                  <p:childTnLst>
                                    <p:set>
                                      <p:cBhvr>
                                        <p:cTn id="38" dur="1" fill="hold">
                                          <p:stCondLst>
                                            <p:cond delay="0"/>
                                          </p:stCondLst>
                                        </p:cTn>
                                        <p:tgtEl>
                                          <p:spTgt spid="38915">
                                            <p:txEl>
                                              <p:pRg st="8" end="8"/>
                                            </p:txEl>
                                          </p:spTgt>
                                        </p:tgtEl>
                                        <p:attrNameLst>
                                          <p:attrName>style.visibility</p:attrName>
                                        </p:attrNameLst>
                                      </p:cBhvr>
                                      <p:to>
                                        <p:strVal val="visible"/>
                                      </p:to>
                                    </p:set>
                                    <p:animEffect transition="in" filter="fade">
                                      <p:cBhvr>
                                        <p:cTn id="39" dur="2000"/>
                                        <p:tgtEl>
                                          <p:spTgt spid="38915">
                                            <p:txEl>
                                              <p:pRg st="8" end="8"/>
                                            </p:txEl>
                                          </p:spTgt>
                                        </p:tgtEl>
                                      </p:cBhvr>
                                    </p:animEffect>
                                  </p:childTnLst>
                                </p:cTn>
                              </p:par>
                            </p:childTnLst>
                          </p:cTn>
                        </p:par>
                        <p:par>
                          <p:cTn id="40" fill="hold">
                            <p:stCondLst>
                              <p:cond delay="18000"/>
                            </p:stCondLst>
                            <p:childTnLst>
                              <p:par>
                                <p:cTn id="41" presetID="10" presetClass="entr" presetSubtype="0" fill="hold" grpId="0" nodeType="afterEffect">
                                  <p:stCondLst>
                                    <p:cond delay="0"/>
                                  </p:stCondLst>
                                  <p:childTnLst>
                                    <p:set>
                                      <p:cBhvr>
                                        <p:cTn id="42" dur="1" fill="hold">
                                          <p:stCondLst>
                                            <p:cond delay="0"/>
                                          </p:stCondLst>
                                        </p:cTn>
                                        <p:tgtEl>
                                          <p:spTgt spid="38915">
                                            <p:txEl>
                                              <p:pRg st="9" end="9"/>
                                            </p:txEl>
                                          </p:spTgt>
                                        </p:tgtEl>
                                        <p:attrNameLst>
                                          <p:attrName>style.visibility</p:attrName>
                                        </p:attrNameLst>
                                      </p:cBhvr>
                                      <p:to>
                                        <p:strVal val="visible"/>
                                      </p:to>
                                    </p:set>
                                    <p:animEffect transition="in" filter="fade">
                                      <p:cBhvr>
                                        <p:cTn id="43" dur="2000"/>
                                        <p:tgtEl>
                                          <p:spTgt spid="38915">
                                            <p:txEl>
                                              <p:pRg st="9" end="9"/>
                                            </p:txEl>
                                          </p:spTgt>
                                        </p:tgtEl>
                                      </p:cBhvr>
                                    </p:animEffect>
                                  </p:childTnLst>
                                </p:cTn>
                              </p:par>
                            </p:childTnLst>
                          </p:cTn>
                        </p:par>
                        <p:par>
                          <p:cTn id="44" fill="hold">
                            <p:stCondLst>
                              <p:cond delay="20000"/>
                            </p:stCondLst>
                            <p:childTnLst>
                              <p:par>
                                <p:cTn id="45" presetID="10" presetClass="entr" presetSubtype="0" fill="hold" grpId="0" nodeType="afterEffect">
                                  <p:stCondLst>
                                    <p:cond delay="0"/>
                                  </p:stCondLst>
                                  <p:childTnLst>
                                    <p:set>
                                      <p:cBhvr>
                                        <p:cTn id="46" dur="1" fill="hold">
                                          <p:stCondLst>
                                            <p:cond delay="0"/>
                                          </p:stCondLst>
                                        </p:cTn>
                                        <p:tgtEl>
                                          <p:spTgt spid="38915">
                                            <p:txEl>
                                              <p:pRg st="10" end="10"/>
                                            </p:txEl>
                                          </p:spTgt>
                                        </p:tgtEl>
                                        <p:attrNameLst>
                                          <p:attrName>style.visibility</p:attrName>
                                        </p:attrNameLst>
                                      </p:cBhvr>
                                      <p:to>
                                        <p:strVal val="visible"/>
                                      </p:to>
                                    </p:set>
                                    <p:animEffect transition="in" filter="fade">
                                      <p:cBhvr>
                                        <p:cTn id="47" dur="2000"/>
                                        <p:tgtEl>
                                          <p:spTgt spid="3891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a:xfrm>
            <a:off x="179396" y="1909482"/>
            <a:ext cx="8785225" cy="4766872"/>
          </a:xfrm>
        </p:spPr>
        <p:txBody>
          <a:bodyPr>
            <a:noAutofit/>
          </a:bodyPr>
          <a:lstStyle/>
          <a:p>
            <a:pPr>
              <a:lnSpc>
                <a:spcPct val="90000"/>
              </a:lnSpc>
              <a:buNone/>
            </a:pPr>
            <a:r>
              <a:rPr lang="ru-RU" sz="2000" b="1" dirty="0" smtClean="0">
                <a:solidFill>
                  <a:schemeClr val="accent4"/>
                </a:solidFill>
                <a:latin typeface="Tahoma" pitchFamily="34" charset="0"/>
                <a:ea typeface="Tahoma" pitchFamily="34" charset="0"/>
                <a:cs typeface="Tahoma" pitchFamily="34" charset="0"/>
              </a:rPr>
              <a:t>5. Отпуска, предоставляемые несовершеннолетним (ст.ст.122, 267 ТК РФ):</a:t>
            </a:r>
          </a:p>
          <a:p>
            <a:pPr algn="just">
              <a:lnSpc>
                <a:spcPct val="90000"/>
              </a:lnSpc>
            </a:pPr>
            <a:r>
              <a:rPr lang="ru-RU" sz="2000" dirty="0" smtClean="0">
                <a:solidFill>
                  <a:schemeClr val="accent4"/>
                </a:solidFill>
                <a:latin typeface="Tahoma" pitchFamily="34" charset="0"/>
                <a:ea typeface="Tahoma" pitchFamily="34" charset="0"/>
                <a:cs typeface="Tahoma" pitchFamily="34" charset="0"/>
              </a:rPr>
              <a:t>ежегодный оплачиваемый отпуск;</a:t>
            </a:r>
          </a:p>
          <a:p>
            <a:pPr algn="just">
              <a:lnSpc>
                <a:spcPct val="90000"/>
              </a:lnSpc>
            </a:pPr>
            <a:r>
              <a:rPr lang="ru-RU" sz="2000" dirty="0" smtClean="0">
                <a:solidFill>
                  <a:schemeClr val="accent4"/>
                </a:solidFill>
                <a:latin typeface="Tahoma" pitchFamily="34" charset="0"/>
                <a:ea typeface="Tahoma" pitchFamily="34" charset="0"/>
                <a:cs typeface="Tahoma" pitchFamily="34" charset="0"/>
              </a:rPr>
              <a:t>работникам в возрасте до 18 лет – право на использование отпуска за первый год работы может быть предоставлен до истечения 6 месяцев;</a:t>
            </a:r>
          </a:p>
          <a:p>
            <a:pPr algn="just">
              <a:lnSpc>
                <a:spcPct val="90000"/>
              </a:lnSpc>
            </a:pPr>
            <a:r>
              <a:rPr lang="ru-RU" sz="2000" dirty="0" smtClean="0">
                <a:solidFill>
                  <a:schemeClr val="accent4"/>
                </a:solidFill>
                <a:latin typeface="Tahoma" pitchFamily="34" charset="0"/>
                <a:ea typeface="Tahoma" pitchFamily="34" charset="0"/>
                <a:cs typeface="Tahoma" pitchFamily="34" charset="0"/>
              </a:rPr>
              <a:t>работникам моложе 18 лет ежегодный оплачиваемы отпуск устанавливается продолжительностью не менее 31 календарного дня и может быть использован в любое удобное для них время года.</a:t>
            </a:r>
          </a:p>
          <a:p>
            <a:pPr>
              <a:lnSpc>
                <a:spcPct val="90000"/>
              </a:lnSpc>
              <a:buNone/>
            </a:pPr>
            <a:r>
              <a:rPr lang="ru-RU" sz="2000" b="1" dirty="0" smtClean="0">
                <a:solidFill>
                  <a:schemeClr val="accent4"/>
                </a:solidFill>
                <a:latin typeface="Tahoma" pitchFamily="34" charset="0"/>
                <a:ea typeface="Tahoma" pitchFamily="34" charset="0"/>
                <a:cs typeface="Tahoma" pitchFamily="34" charset="0"/>
              </a:rPr>
              <a:t>6. Оплата труда несовершеннолетних (ст.271 ТК РФ):</a:t>
            </a:r>
          </a:p>
          <a:p>
            <a:pPr algn="just">
              <a:lnSpc>
                <a:spcPct val="90000"/>
              </a:lnSpc>
            </a:pPr>
            <a:r>
              <a:rPr lang="ru-RU" sz="2000" dirty="0" smtClean="0">
                <a:solidFill>
                  <a:schemeClr val="accent4"/>
                </a:solidFill>
                <a:latin typeface="Tahoma" pitchFamily="34" charset="0"/>
                <a:ea typeface="Tahoma" pitchFamily="34" charset="0"/>
                <a:cs typeface="Tahoma" pitchFamily="34" charset="0"/>
              </a:rPr>
              <a:t>заработная плата лиц, моложе 18 лет, при сокращенном рабочем времени выплачивается соразмерно отработанному времени;</a:t>
            </a:r>
          </a:p>
          <a:p>
            <a:pPr lvl="0" algn="just"/>
            <a:r>
              <a:rPr lang="ru-RU" sz="2000" dirty="0" smtClean="0">
                <a:latin typeface="Tahoma" pitchFamily="34" charset="0"/>
                <a:ea typeface="Tahoma" pitchFamily="34" charset="0"/>
                <a:cs typeface="Tahoma" pitchFamily="34" charset="0"/>
              </a:rPr>
              <a:t>сдельные работы, оплачиваются по установленным сдельным расценкам.</a:t>
            </a:r>
            <a:endParaRPr lang="ru-RU" sz="2000" dirty="0" smtClean="0">
              <a:solidFill>
                <a:schemeClr val="accent4"/>
              </a:solidFill>
              <a:latin typeface="Tahoma" pitchFamily="34" charset="0"/>
              <a:ea typeface="Tahoma" pitchFamily="34" charset="0"/>
              <a:cs typeface="Tahoma" pitchFamily="34" charset="0"/>
            </a:endParaRPr>
          </a:p>
          <a:p>
            <a:pPr algn="just">
              <a:lnSpc>
                <a:spcPct val="90000"/>
              </a:lnSpc>
              <a:buNone/>
            </a:pPr>
            <a:endParaRPr lang="ru-RU" sz="2000" dirty="0" smtClean="0">
              <a:solidFill>
                <a:schemeClr val="accent4"/>
              </a:solidFill>
              <a:latin typeface="Tahoma" pitchFamily="34" charset="0"/>
              <a:ea typeface="Tahoma" pitchFamily="34" charset="0"/>
              <a:cs typeface="Tahoma" pitchFamily="34" charset="0"/>
            </a:endParaRPr>
          </a:p>
          <a:p>
            <a:pPr>
              <a:lnSpc>
                <a:spcPct val="90000"/>
              </a:lnSpc>
              <a:buNone/>
            </a:pPr>
            <a:endParaRPr lang="ru-RU" sz="2000" dirty="0" smtClean="0">
              <a:solidFill>
                <a:schemeClr val="accent4"/>
              </a:solidFill>
              <a:latin typeface="Tahoma" pitchFamily="34" charset="0"/>
              <a:ea typeface="Tahoma" pitchFamily="34" charset="0"/>
              <a:cs typeface="Tahoma" pitchFamily="34" charset="0"/>
            </a:endParaRPr>
          </a:p>
          <a:p>
            <a:pPr>
              <a:lnSpc>
                <a:spcPct val="90000"/>
              </a:lnSpc>
            </a:pPr>
            <a:endParaRPr lang="ru-RU" sz="2000" dirty="0">
              <a:solidFill>
                <a:schemeClr val="accent4"/>
              </a:solidFill>
              <a:latin typeface="Tahoma" pitchFamily="34" charset="0"/>
              <a:ea typeface="Tahoma" pitchFamily="34" charset="0"/>
              <a:cs typeface="Tahoma" pitchFamily="34" charset="0"/>
            </a:endParaRPr>
          </a:p>
          <a:p>
            <a:pPr>
              <a:lnSpc>
                <a:spcPct val="90000"/>
              </a:lnSpc>
              <a:buFont typeface="Wingdings" pitchFamily="2" charset="2"/>
              <a:buNone/>
            </a:pPr>
            <a:endParaRPr lang="ru-RU" sz="2000" dirty="0">
              <a:solidFill>
                <a:schemeClr val="accent4"/>
              </a:solidFill>
              <a:latin typeface="Tahoma" pitchFamily="34" charset="0"/>
              <a:ea typeface="Tahoma" pitchFamily="34" charset="0"/>
              <a:cs typeface="Tahoma" pitchFamily="34" charset="0"/>
            </a:endParaRPr>
          </a:p>
          <a:p>
            <a:pPr>
              <a:lnSpc>
                <a:spcPct val="90000"/>
              </a:lnSpc>
              <a:buFont typeface="Wingdings" pitchFamily="2" charset="2"/>
              <a:buNone/>
            </a:pPr>
            <a:endParaRPr lang="ru-RU" sz="2000" dirty="0">
              <a:solidFill>
                <a:schemeClr val="accent4"/>
              </a:solidFill>
              <a:latin typeface="Tahoma" pitchFamily="34" charset="0"/>
              <a:ea typeface="Tahoma" pitchFamily="34" charset="0"/>
              <a:cs typeface="Tahoma" pitchFamily="34" charset="0"/>
            </a:endParaRPr>
          </a:p>
        </p:txBody>
      </p:sp>
      <p:sp>
        <p:nvSpPr>
          <p:cNvPr id="4" name="Заголовок 5"/>
          <p:cNvSpPr txBox="1">
            <a:spLocks/>
          </p:cNvSpPr>
          <p:nvPr/>
        </p:nvSpPr>
        <p:spPr bwMode="auto">
          <a:xfrm>
            <a:off x="0" y="239845"/>
            <a:ext cx="8305800" cy="13041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ru-RU" sz="4400" b="1" i="0" u="none" strike="noStrike" kern="0" cap="none" spc="0" normalizeH="0" baseline="0" noProof="0" dirty="0" smtClean="0">
                <a:ln>
                  <a:noFill/>
                </a:ln>
                <a:solidFill>
                  <a:schemeClr val="bg1"/>
                </a:solidFill>
                <a:effectLst>
                  <a:outerShdw blurRad="38100" dist="38100" dir="2700000" algn="tl">
                    <a:srgbClr val="000000">
                      <a:alpha val="43137"/>
                    </a:srgbClr>
                  </a:outerShdw>
                  <a:reflection blurRad="12700" stA="48000" endA="300" endPos="55000" dir="5400000" sy="-90000" algn="bl" rotWithShape="0"/>
                </a:effectLst>
                <a:uLnTx/>
                <a:uFillTx/>
                <a:latin typeface="Tahoma" pitchFamily="34" charset="0"/>
                <a:ea typeface="Tahoma" pitchFamily="34" charset="0"/>
                <a:cs typeface="Tahoma" pitchFamily="34" charset="0"/>
              </a:rPr>
              <a:t>Нормы </a:t>
            </a:r>
            <a:r>
              <a:rPr lang="ru-RU" sz="4400" b="1" kern="0" dirty="0" smtClean="0">
                <a:solidFill>
                  <a:schemeClr val="bg1"/>
                </a:solidFill>
                <a:effectLst>
                  <a:outerShdw blurRad="38100" dist="38100" dir="2700000" algn="tl">
                    <a:srgbClr val="000000">
                      <a:alpha val="43137"/>
                    </a:srgbClr>
                  </a:outerShdw>
                  <a:reflection blurRad="12700" stA="48000" endA="300" endPos="55000" dir="5400000" sy="-90000" algn="bl" rotWithShape="0"/>
                </a:effectLst>
                <a:latin typeface="Tahoma" pitchFamily="34" charset="0"/>
                <a:ea typeface="Tahoma" pitchFamily="34" charset="0"/>
                <a:cs typeface="Tahoma" pitchFamily="34" charset="0"/>
              </a:rPr>
              <a:t>труда для несовершеннолетних</a:t>
            </a:r>
            <a:endParaRPr kumimoji="0" lang="ru-RU" sz="4400" b="1" i="0" u="none" strike="noStrike" kern="0" cap="none" spc="0" normalizeH="0" baseline="0" noProof="0" dirty="0" smtClean="0">
              <a:ln>
                <a:noFill/>
              </a:ln>
              <a:solidFill>
                <a:schemeClr val="bg1"/>
              </a:solidFill>
              <a:effectLst>
                <a:outerShdw blurRad="38100" dist="38100" dir="2700000" algn="tl">
                  <a:srgbClr val="000000">
                    <a:alpha val="43137"/>
                  </a:srgbClr>
                </a:outerShdw>
                <a:reflection blurRad="12700" stA="48000" endA="300" endPos="55000" dir="5400000" sy="-90000" algn="bl" rotWithShape="0"/>
              </a:effectLst>
              <a:uLnTx/>
              <a:uFillTx/>
              <a:latin typeface="Tahoma" pitchFamily="34" charset="0"/>
              <a:ea typeface="Tahoma" pitchFamily="34" charset="0"/>
              <a:cs typeface="Tahoma"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fade">
                                      <p:cBhvr>
                                        <p:cTn id="7" dur="2000"/>
                                        <p:tgtEl>
                                          <p:spTgt spid="38915">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8915">
                                            <p:txEl>
                                              <p:pRg st="1" end="1"/>
                                            </p:txEl>
                                          </p:spTgt>
                                        </p:tgtEl>
                                        <p:attrNameLst>
                                          <p:attrName>style.visibility</p:attrName>
                                        </p:attrNameLst>
                                      </p:cBhvr>
                                      <p:to>
                                        <p:strVal val="visible"/>
                                      </p:to>
                                    </p:set>
                                    <p:animEffect transition="in" filter="fade">
                                      <p:cBhvr>
                                        <p:cTn id="11" dur="2000"/>
                                        <p:tgtEl>
                                          <p:spTgt spid="38915">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8915">
                                            <p:txEl>
                                              <p:pRg st="2" end="2"/>
                                            </p:txEl>
                                          </p:spTgt>
                                        </p:tgtEl>
                                        <p:attrNameLst>
                                          <p:attrName>style.visibility</p:attrName>
                                        </p:attrNameLst>
                                      </p:cBhvr>
                                      <p:to>
                                        <p:strVal val="visible"/>
                                      </p:to>
                                    </p:set>
                                    <p:animEffect transition="in" filter="fade">
                                      <p:cBhvr>
                                        <p:cTn id="15" dur="2000"/>
                                        <p:tgtEl>
                                          <p:spTgt spid="38915">
                                            <p:txEl>
                                              <p:pRg st="2" end="2"/>
                                            </p:tx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38915">
                                            <p:txEl>
                                              <p:pRg st="3" end="3"/>
                                            </p:txEl>
                                          </p:spTgt>
                                        </p:tgtEl>
                                        <p:attrNameLst>
                                          <p:attrName>style.visibility</p:attrName>
                                        </p:attrNameLst>
                                      </p:cBhvr>
                                      <p:to>
                                        <p:strVal val="visible"/>
                                      </p:to>
                                    </p:set>
                                    <p:animEffect transition="in" filter="fade">
                                      <p:cBhvr>
                                        <p:cTn id="19" dur="2000"/>
                                        <p:tgtEl>
                                          <p:spTgt spid="38915">
                                            <p:txEl>
                                              <p:pRg st="3" end="3"/>
                                            </p:txEl>
                                          </p:spTgt>
                                        </p:tgtEl>
                                      </p:cBhvr>
                                    </p:animEffect>
                                  </p:childTnLst>
                                </p:cTn>
                              </p:par>
                            </p:childTnLst>
                          </p:cTn>
                        </p:par>
                        <p:par>
                          <p:cTn id="20" fill="hold">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38915">
                                            <p:txEl>
                                              <p:pRg st="4" end="4"/>
                                            </p:txEl>
                                          </p:spTgt>
                                        </p:tgtEl>
                                        <p:attrNameLst>
                                          <p:attrName>style.visibility</p:attrName>
                                        </p:attrNameLst>
                                      </p:cBhvr>
                                      <p:to>
                                        <p:strVal val="visible"/>
                                      </p:to>
                                    </p:set>
                                    <p:animEffect transition="in" filter="fade">
                                      <p:cBhvr>
                                        <p:cTn id="23" dur="2000"/>
                                        <p:tgtEl>
                                          <p:spTgt spid="38915">
                                            <p:txEl>
                                              <p:pRg st="4" end="4"/>
                                            </p:txEl>
                                          </p:spTgt>
                                        </p:tgtEl>
                                      </p:cBhvr>
                                    </p:animEffect>
                                  </p:childTnLst>
                                </p:cTn>
                              </p:par>
                            </p:childTnLst>
                          </p:cTn>
                        </p:par>
                        <p:par>
                          <p:cTn id="24" fill="hold">
                            <p:stCondLst>
                              <p:cond delay="10000"/>
                            </p:stCondLst>
                            <p:childTnLst>
                              <p:par>
                                <p:cTn id="25" presetID="10" presetClass="entr" presetSubtype="0" fill="hold" grpId="0" nodeType="afterEffect">
                                  <p:stCondLst>
                                    <p:cond delay="0"/>
                                  </p:stCondLst>
                                  <p:childTnLst>
                                    <p:set>
                                      <p:cBhvr>
                                        <p:cTn id="26" dur="1" fill="hold">
                                          <p:stCondLst>
                                            <p:cond delay="0"/>
                                          </p:stCondLst>
                                        </p:cTn>
                                        <p:tgtEl>
                                          <p:spTgt spid="38915">
                                            <p:txEl>
                                              <p:pRg st="5" end="5"/>
                                            </p:txEl>
                                          </p:spTgt>
                                        </p:tgtEl>
                                        <p:attrNameLst>
                                          <p:attrName>style.visibility</p:attrName>
                                        </p:attrNameLst>
                                      </p:cBhvr>
                                      <p:to>
                                        <p:strVal val="visible"/>
                                      </p:to>
                                    </p:set>
                                    <p:animEffect transition="in" filter="fade">
                                      <p:cBhvr>
                                        <p:cTn id="27" dur="2000"/>
                                        <p:tgtEl>
                                          <p:spTgt spid="38915">
                                            <p:txEl>
                                              <p:pRg st="5" end="5"/>
                                            </p:txEl>
                                          </p:spTgt>
                                        </p:tgtEl>
                                      </p:cBhvr>
                                    </p:animEffect>
                                  </p:childTnLst>
                                </p:cTn>
                              </p:par>
                            </p:childTnLst>
                          </p:cTn>
                        </p:par>
                        <p:par>
                          <p:cTn id="28" fill="hold">
                            <p:stCondLst>
                              <p:cond delay="12000"/>
                            </p:stCondLst>
                            <p:childTnLst>
                              <p:par>
                                <p:cTn id="29" presetID="10" presetClass="entr" presetSubtype="0" fill="hold" grpId="0" nodeType="afterEffect">
                                  <p:stCondLst>
                                    <p:cond delay="0"/>
                                  </p:stCondLst>
                                  <p:childTnLst>
                                    <p:set>
                                      <p:cBhvr>
                                        <p:cTn id="30" dur="1" fill="hold">
                                          <p:stCondLst>
                                            <p:cond delay="0"/>
                                          </p:stCondLst>
                                        </p:cTn>
                                        <p:tgtEl>
                                          <p:spTgt spid="38915">
                                            <p:txEl>
                                              <p:pRg st="6" end="6"/>
                                            </p:txEl>
                                          </p:spTgt>
                                        </p:tgtEl>
                                        <p:attrNameLst>
                                          <p:attrName>style.visibility</p:attrName>
                                        </p:attrNameLst>
                                      </p:cBhvr>
                                      <p:to>
                                        <p:strVal val="visible"/>
                                      </p:to>
                                    </p:set>
                                    <p:animEffect transition="in" filter="fade">
                                      <p:cBhvr>
                                        <p:cTn id="31" dur="2000"/>
                                        <p:tgtEl>
                                          <p:spTgt spid="389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5"/>
          <p:cNvSpPr txBox="1">
            <a:spLocks/>
          </p:cNvSpPr>
          <p:nvPr/>
        </p:nvSpPr>
        <p:spPr bwMode="auto">
          <a:xfrm>
            <a:off x="-1" y="239845"/>
            <a:ext cx="9144001" cy="13041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ru-RU" sz="4800" b="1" i="0" u="none" strike="noStrike" kern="0" cap="none" spc="0" normalizeH="0" baseline="0" noProof="0" dirty="0" smtClean="0">
                <a:ln>
                  <a:noFill/>
                </a:ln>
                <a:effectLst>
                  <a:outerShdw blurRad="38100" dist="38100" dir="2700000" algn="tl">
                    <a:srgbClr val="000000">
                      <a:alpha val="43137"/>
                    </a:srgbClr>
                  </a:outerShdw>
                  <a:reflection blurRad="12700" stA="48000" endA="300" endPos="55000" dir="5400000" sy="-90000" algn="bl" rotWithShape="0"/>
                </a:effectLst>
                <a:uLnTx/>
                <a:uFillTx/>
                <a:latin typeface="Tahoma" pitchFamily="34" charset="0"/>
                <a:ea typeface="Tahoma" pitchFamily="34" charset="0"/>
                <a:cs typeface="Tahoma" pitchFamily="34" charset="0"/>
              </a:rPr>
              <a:t>Профсоюзная организация</a:t>
            </a:r>
          </a:p>
        </p:txBody>
      </p:sp>
    </p:spTree>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5"/>
          <p:cNvSpPr txBox="1">
            <a:spLocks/>
          </p:cNvSpPr>
          <p:nvPr/>
        </p:nvSpPr>
        <p:spPr bwMode="auto">
          <a:xfrm>
            <a:off x="1019701" y="605119"/>
            <a:ext cx="3859307" cy="13041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ru-RU" sz="4800" b="1" i="0" u="none" strike="noStrike" kern="0" cap="none" spc="0" normalizeH="0" baseline="0" noProof="0" dirty="0" smtClean="0">
                <a:ln>
                  <a:noFill/>
                </a:ln>
                <a:solidFill>
                  <a:schemeClr val="bg1"/>
                </a:solidFill>
                <a:effectLst>
                  <a:outerShdw blurRad="38100" dist="38100" dir="2700000" algn="tl">
                    <a:srgbClr val="000000">
                      <a:alpha val="43137"/>
                    </a:srgbClr>
                  </a:outerShdw>
                  <a:reflection blurRad="12700" stA="48000" endA="300" endPos="55000" dir="5400000" sy="-90000" algn="bl" rotWithShape="0"/>
                </a:effectLst>
                <a:uLnTx/>
                <a:uFillTx/>
                <a:latin typeface="Tahoma" pitchFamily="34" charset="0"/>
                <a:ea typeface="Tahoma" pitchFamily="34" charset="0"/>
                <a:cs typeface="Tahoma" pitchFamily="34" charset="0"/>
              </a:rPr>
              <a:t>Профсоюз </a:t>
            </a:r>
          </a:p>
        </p:txBody>
      </p:sp>
      <p:pic>
        <p:nvPicPr>
          <p:cNvPr id="4098" name="Picture 2" descr="http://www.dou597.edusite.ru/images/p65_profsoyuz.jpg"/>
          <p:cNvPicPr>
            <a:picLocks noChangeAspect="1" noChangeArrowheads="1"/>
          </p:cNvPicPr>
          <p:nvPr/>
        </p:nvPicPr>
        <p:blipFill>
          <a:blip r:embed="rId2" cstate="email"/>
          <a:srcRect/>
          <a:stretch>
            <a:fillRect/>
          </a:stretch>
        </p:blipFill>
        <p:spPr bwMode="auto">
          <a:xfrm>
            <a:off x="-39203" y="224737"/>
            <a:ext cx="1369323" cy="1483901"/>
          </a:xfrm>
          <a:prstGeom prst="rect">
            <a:avLst/>
          </a:prstGeom>
          <a:ln>
            <a:noFill/>
          </a:ln>
          <a:effectLst>
            <a:softEdge rad="112500"/>
          </a:effectLst>
        </p:spPr>
      </p:pic>
      <p:sp>
        <p:nvSpPr>
          <p:cNvPr id="3" name="Содержимое 2"/>
          <p:cNvSpPr>
            <a:spLocks noGrp="1"/>
          </p:cNvSpPr>
          <p:nvPr>
            <p:ph idx="1"/>
          </p:nvPr>
        </p:nvSpPr>
        <p:spPr>
          <a:xfrm>
            <a:off x="7" y="2338919"/>
            <a:ext cx="8643263" cy="3230607"/>
          </a:xfrm>
        </p:spPr>
        <p:txBody>
          <a:bodyPr/>
          <a:lstStyle/>
          <a:p>
            <a:pPr algn="just">
              <a:buNone/>
            </a:pPr>
            <a:r>
              <a:rPr lang="ru-RU" sz="2400" b="1" dirty="0" smtClean="0">
                <a:solidFill>
                  <a:schemeClr val="tx2">
                    <a:lumMod val="50000"/>
                  </a:schemeClr>
                </a:solidFill>
                <a:latin typeface="Tahoma" pitchFamily="34" charset="0"/>
                <a:ea typeface="Tahoma" pitchFamily="34" charset="0"/>
                <a:cs typeface="Tahoma" pitchFamily="34" charset="0"/>
              </a:rPr>
              <a:t>		Профессиональный союз –  </a:t>
            </a:r>
            <a:r>
              <a:rPr lang="ru-RU" sz="2400" dirty="0" smtClean="0"/>
              <a:t>добровольное общественное объединение граждан, связанных общими производственными, профессиональными интересами по роду их деятельности, создаваемое в целях представительства и защиты их социально-трудовых прав и интересов (ст.2 ФЗ «О профессиональных союзах, их правах и гарантиях деятельности»).</a:t>
            </a:r>
            <a:endParaRPr lang="ru-RU" sz="2400" dirty="0" smtClean="0">
              <a:solidFill>
                <a:schemeClr val="tx2">
                  <a:lumMod val="50000"/>
                </a:schemeClr>
              </a:solidFill>
              <a:latin typeface="Tahoma" pitchFamily="34" charset="0"/>
              <a:ea typeface="Tahoma" pitchFamily="34" charset="0"/>
              <a:cs typeface="Tahoma"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5"/>
          <p:cNvSpPr txBox="1">
            <a:spLocks/>
          </p:cNvSpPr>
          <p:nvPr/>
        </p:nvSpPr>
        <p:spPr bwMode="auto">
          <a:xfrm>
            <a:off x="1330122" y="404488"/>
            <a:ext cx="7597828" cy="13041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ru-RU" sz="4800" b="1" i="0" u="none" strike="noStrike" kern="0" cap="none" spc="0" normalizeH="0" baseline="0" noProof="0" dirty="0" smtClean="0">
                <a:ln>
                  <a:noFill/>
                </a:ln>
                <a:solidFill>
                  <a:schemeClr val="bg1"/>
                </a:solidFill>
                <a:effectLst>
                  <a:outerShdw blurRad="38100" dist="38100" dir="2700000" algn="tl">
                    <a:srgbClr val="000000">
                      <a:alpha val="43137"/>
                    </a:srgbClr>
                  </a:outerShdw>
                  <a:reflection blurRad="12700" stA="48000" endA="300" endPos="55000" dir="5400000" sy="-90000" algn="bl" rotWithShape="0"/>
                </a:effectLst>
                <a:uLnTx/>
                <a:uFillTx/>
                <a:latin typeface="Tahoma" pitchFamily="34" charset="0"/>
                <a:ea typeface="Tahoma" pitchFamily="34" charset="0"/>
                <a:cs typeface="Tahoma" pitchFamily="34" charset="0"/>
              </a:rPr>
              <a:t>Основная задача профсоюза</a:t>
            </a:r>
          </a:p>
        </p:txBody>
      </p:sp>
      <p:pic>
        <p:nvPicPr>
          <p:cNvPr id="4098" name="Picture 2" descr="http://www.dou597.edusite.ru/images/p65_profsoyuz.jpg"/>
          <p:cNvPicPr>
            <a:picLocks noChangeAspect="1" noChangeArrowheads="1"/>
          </p:cNvPicPr>
          <p:nvPr/>
        </p:nvPicPr>
        <p:blipFill>
          <a:blip r:embed="rId2" cstate="email"/>
          <a:srcRect/>
          <a:stretch>
            <a:fillRect/>
          </a:stretch>
        </p:blipFill>
        <p:spPr bwMode="auto">
          <a:xfrm>
            <a:off x="-39203" y="224737"/>
            <a:ext cx="1369323" cy="1483901"/>
          </a:xfrm>
          <a:prstGeom prst="rect">
            <a:avLst/>
          </a:prstGeom>
          <a:ln>
            <a:noFill/>
          </a:ln>
          <a:effectLst>
            <a:softEdge rad="112500"/>
          </a:effectLst>
        </p:spPr>
      </p:pic>
      <p:sp>
        <p:nvSpPr>
          <p:cNvPr id="3" name="Содержимое 2"/>
          <p:cNvSpPr>
            <a:spLocks noGrp="1"/>
          </p:cNvSpPr>
          <p:nvPr>
            <p:ph idx="1"/>
          </p:nvPr>
        </p:nvSpPr>
        <p:spPr>
          <a:xfrm>
            <a:off x="1" y="2729345"/>
            <a:ext cx="9144000" cy="2355273"/>
          </a:xfrm>
        </p:spPr>
        <p:txBody>
          <a:bodyPr/>
          <a:lstStyle/>
          <a:p>
            <a:pPr marL="0" indent="0" algn="ctr">
              <a:buNone/>
            </a:pPr>
            <a:r>
              <a:rPr lang="ru-RU" sz="4000"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З</a:t>
            </a:r>
            <a:r>
              <a:rPr lang="ru-RU" sz="4000" b="1" dirty="0" smtClean="0">
                <a:effectLst>
                  <a:outerShdw blurRad="38100" dist="38100" dir="2700000" algn="tl">
                    <a:srgbClr val="000000">
                      <a:alpha val="43137"/>
                    </a:srgbClr>
                  </a:outerShdw>
                </a:effectLst>
              </a:rPr>
              <a:t>ащита работников от возможных незаконных действий работодателя. </a:t>
            </a:r>
            <a:endParaRPr lang="ru-RU" sz="2800"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5"/>
          <p:cNvSpPr txBox="1">
            <a:spLocks/>
          </p:cNvSpPr>
          <p:nvPr/>
        </p:nvSpPr>
        <p:spPr bwMode="auto">
          <a:xfrm>
            <a:off x="1330122" y="404488"/>
            <a:ext cx="7597828" cy="13041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ru-RU" sz="4800" b="1" i="0" u="none" strike="noStrike" kern="0" cap="none" spc="0" normalizeH="0" baseline="0" noProof="0" dirty="0" smtClean="0">
                <a:ln>
                  <a:noFill/>
                </a:ln>
                <a:solidFill>
                  <a:schemeClr val="bg1"/>
                </a:solidFill>
                <a:effectLst>
                  <a:outerShdw blurRad="38100" dist="38100" dir="2700000" algn="tl">
                    <a:srgbClr val="000000">
                      <a:alpha val="43137"/>
                    </a:srgbClr>
                  </a:outerShdw>
                  <a:reflection blurRad="12700" stA="48000" endA="300" endPos="55000" dir="5400000" sy="-90000" algn="bl" rotWithShape="0"/>
                </a:effectLst>
                <a:uLnTx/>
                <a:uFillTx/>
                <a:latin typeface="Tahoma" pitchFamily="34" charset="0"/>
                <a:ea typeface="Tahoma" pitchFamily="34" charset="0"/>
                <a:cs typeface="Tahoma" pitchFamily="34" charset="0"/>
              </a:rPr>
              <a:t>Деятельность профсоюза</a:t>
            </a:r>
          </a:p>
        </p:txBody>
      </p:sp>
      <p:pic>
        <p:nvPicPr>
          <p:cNvPr id="4098" name="Picture 2" descr="http://www.dou597.edusite.ru/images/p65_profsoyuz.jpg"/>
          <p:cNvPicPr>
            <a:picLocks noChangeAspect="1" noChangeArrowheads="1"/>
          </p:cNvPicPr>
          <p:nvPr/>
        </p:nvPicPr>
        <p:blipFill>
          <a:blip r:embed="rId2" cstate="email"/>
          <a:srcRect/>
          <a:stretch>
            <a:fillRect/>
          </a:stretch>
        </p:blipFill>
        <p:spPr bwMode="auto">
          <a:xfrm>
            <a:off x="-39203" y="224737"/>
            <a:ext cx="1369323" cy="1483901"/>
          </a:xfrm>
          <a:prstGeom prst="rect">
            <a:avLst/>
          </a:prstGeom>
          <a:ln>
            <a:noFill/>
          </a:ln>
          <a:effectLst>
            <a:softEdge rad="112500"/>
          </a:effectLst>
        </p:spPr>
      </p:pic>
      <p:sp>
        <p:nvSpPr>
          <p:cNvPr id="3" name="Содержимое 2"/>
          <p:cNvSpPr>
            <a:spLocks noGrp="1"/>
          </p:cNvSpPr>
          <p:nvPr>
            <p:ph idx="1"/>
          </p:nvPr>
        </p:nvSpPr>
        <p:spPr>
          <a:xfrm>
            <a:off x="330134" y="1975663"/>
            <a:ext cx="8637003" cy="4585855"/>
          </a:xfrm>
        </p:spPr>
        <p:txBody>
          <a:bodyPr/>
          <a:lstStyle/>
          <a:p>
            <a:pPr marL="0" indent="179388" algn="just"/>
            <a:r>
              <a:rPr lang="ru-RU" sz="1800" dirty="0" smtClean="0">
                <a:solidFill>
                  <a:schemeClr val="accent4"/>
                </a:solidFill>
                <a:latin typeface="Tahoma" pitchFamily="34" charset="0"/>
                <a:ea typeface="Tahoma" pitchFamily="34" charset="0"/>
                <a:cs typeface="Tahoma" pitchFamily="34" charset="0"/>
              </a:rPr>
              <a:t>участие в разработке локальных нормативных актов (коллективных договоров, приказов, распоряжений, положений, инструкций и т.д.) (ст.370 ТК РФ);</a:t>
            </a:r>
          </a:p>
          <a:p>
            <a:pPr marL="0" indent="179388" algn="just"/>
            <a:r>
              <a:rPr lang="ru-RU" sz="1800" dirty="0" smtClean="0">
                <a:solidFill>
                  <a:schemeClr val="accent4"/>
                </a:solidFill>
                <a:latin typeface="Tahoma" pitchFamily="34" charset="0"/>
                <a:ea typeface="Tahoma" pitchFamily="34" charset="0"/>
                <a:cs typeface="Tahoma" pitchFamily="34" charset="0"/>
              </a:rPr>
              <a:t>разрешение коллективных трудовых споров (ст.29 ТК РФ);</a:t>
            </a:r>
          </a:p>
          <a:p>
            <a:pPr marL="0" indent="179388" algn="just"/>
            <a:r>
              <a:rPr lang="ru-RU" sz="1800" dirty="0" smtClean="0">
                <a:solidFill>
                  <a:schemeClr val="accent4"/>
                </a:solidFill>
                <a:latin typeface="Tahoma" pitchFamily="34" charset="0"/>
                <a:ea typeface="Tahoma" pitchFamily="34" charset="0"/>
                <a:cs typeface="Tahoma" pitchFamily="34" charset="0"/>
              </a:rPr>
              <a:t>участие в процедуре увольнения  по инициативе работодателя(ст.82 ТК РФ); </a:t>
            </a:r>
          </a:p>
          <a:p>
            <a:pPr marL="0" indent="179388" algn="just"/>
            <a:r>
              <a:rPr lang="ru-RU" sz="1800" dirty="0" smtClean="0">
                <a:solidFill>
                  <a:schemeClr val="accent4"/>
                </a:solidFill>
                <a:latin typeface="Tahoma" pitchFamily="34" charset="0"/>
                <a:ea typeface="Tahoma" pitchFamily="34" charset="0"/>
                <a:cs typeface="Tahoma" pitchFamily="34" charset="0"/>
              </a:rPr>
              <a:t>участие в комиссиях по расследованию несчастных случаев (ст.229 ТК РФ);</a:t>
            </a:r>
          </a:p>
          <a:p>
            <a:pPr marL="0" indent="179388" algn="just"/>
            <a:r>
              <a:rPr lang="ru-RU" sz="1800" dirty="0" smtClean="0">
                <a:solidFill>
                  <a:schemeClr val="accent4"/>
                </a:solidFill>
                <a:latin typeface="Tahoma" pitchFamily="34" charset="0"/>
                <a:ea typeface="Tahoma" pitchFamily="34" charset="0"/>
                <a:cs typeface="Tahoma" pitchFamily="34" charset="0"/>
              </a:rPr>
              <a:t>контроль исполнения работодателем трудового законодательства;</a:t>
            </a:r>
          </a:p>
          <a:p>
            <a:pPr marL="0" indent="179388" algn="just"/>
            <a:r>
              <a:rPr lang="ru-RU" sz="1800" dirty="0" smtClean="0">
                <a:solidFill>
                  <a:schemeClr val="accent4"/>
                </a:solidFill>
                <a:latin typeface="Tahoma" pitchFamily="34" charset="0"/>
                <a:ea typeface="Tahoma" pitchFamily="34" charset="0"/>
                <a:cs typeface="Tahoma" pitchFamily="34" charset="0"/>
              </a:rPr>
              <a:t>оказание материальной помощи членам профсоюза;</a:t>
            </a:r>
          </a:p>
          <a:p>
            <a:pPr marL="0" indent="179388" algn="just"/>
            <a:r>
              <a:rPr lang="ru-RU" sz="1800" dirty="0" smtClean="0">
                <a:solidFill>
                  <a:schemeClr val="accent4"/>
                </a:solidFill>
                <a:latin typeface="Tahoma" pitchFamily="34" charset="0"/>
                <a:ea typeface="Tahoma" pitchFamily="34" charset="0"/>
                <a:cs typeface="Tahoma" pitchFamily="34" charset="0"/>
              </a:rPr>
              <a:t>обеспечение детей членов профсоюза льготными билетами на развлекательные мероприятия (новогодние представления, театр, цирк и т.д.);</a:t>
            </a:r>
          </a:p>
          <a:p>
            <a:pPr marL="0" indent="179388" algn="just"/>
            <a:r>
              <a:rPr lang="ru-RU" sz="1800" dirty="0" smtClean="0">
                <a:solidFill>
                  <a:schemeClr val="accent4"/>
                </a:solidFill>
                <a:latin typeface="Tahoma" pitchFamily="34" charset="0"/>
                <a:ea typeface="Tahoma" pitchFamily="34" charset="0"/>
                <a:cs typeface="Tahoma" pitchFamily="34" charset="0"/>
              </a:rPr>
              <a:t>организация отдыха и оздоровления за счет средств профсоюза</a:t>
            </a:r>
          </a:p>
          <a:p>
            <a:pPr marL="0" indent="179388" algn="just"/>
            <a:r>
              <a:rPr lang="ru-RU" sz="1800" dirty="0" smtClean="0">
                <a:solidFill>
                  <a:schemeClr val="accent4"/>
                </a:solidFill>
                <a:latin typeface="Tahoma" pitchFamily="34" charset="0"/>
                <a:ea typeface="Tahoma" pitchFamily="34" charset="0"/>
                <a:cs typeface="Tahoma" pitchFamily="34" charset="0"/>
              </a:rPr>
              <a:t>и многое другое. </a:t>
            </a:r>
          </a:p>
          <a:p>
            <a:pPr marL="0" indent="179388" algn="just"/>
            <a:endParaRPr lang="ru-RU" sz="1800" dirty="0" smtClean="0">
              <a:solidFill>
                <a:schemeClr val="accent4"/>
              </a:solidFill>
              <a:latin typeface="Tahoma" pitchFamily="34" charset="0"/>
              <a:ea typeface="Tahoma" pitchFamily="34" charset="0"/>
              <a:cs typeface="Tahoma" pitchFamily="34" charset="0"/>
            </a:endParaRPr>
          </a:p>
        </p:txBody>
      </p:sp>
      <p:pic>
        <p:nvPicPr>
          <p:cNvPr id="5" name="Picture 4" descr="http://uralpress.ru/sites/default/files/imagecache/slide/photo/zima2871.jpg"/>
          <p:cNvPicPr>
            <a:picLocks noChangeAspect="1" noChangeArrowheads="1"/>
          </p:cNvPicPr>
          <p:nvPr/>
        </p:nvPicPr>
        <p:blipFill>
          <a:blip r:embed="rId3" cstate="print"/>
          <a:srcRect/>
          <a:stretch>
            <a:fillRect/>
          </a:stretch>
        </p:blipFill>
        <p:spPr bwMode="auto">
          <a:xfrm>
            <a:off x="2050479" y="1824274"/>
            <a:ext cx="4516583" cy="5033726"/>
          </a:xfrm>
          <a:prstGeom prst="rect">
            <a:avLst/>
          </a:prstGeom>
          <a:ln>
            <a:noFill/>
          </a:ln>
          <a:effec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000"/>
                                        <p:tgtEl>
                                          <p:spTgt spid="3">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000"/>
                                        <p:tgtEl>
                                          <p:spTgt spid="3">
                                            <p:txEl>
                                              <p:pRg st="3" end="3"/>
                                            </p:txEl>
                                          </p:spTgt>
                                        </p:tgtEl>
                                      </p:cBhvr>
                                    </p:animEffect>
                                  </p:childTnLst>
                                </p:cTn>
                              </p:par>
                            </p:childTnLst>
                          </p:cTn>
                        </p:par>
                        <p:par>
                          <p:cTn id="20" fill="hold">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000"/>
                                        <p:tgtEl>
                                          <p:spTgt spid="3">
                                            <p:txEl>
                                              <p:pRg st="4" end="4"/>
                                            </p:txEl>
                                          </p:spTgt>
                                        </p:tgtEl>
                                      </p:cBhvr>
                                    </p:animEffect>
                                  </p:childTnLst>
                                </p:cTn>
                              </p:par>
                            </p:childTnLst>
                          </p:cTn>
                        </p:par>
                        <p:par>
                          <p:cTn id="24" fill="hold">
                            <p:stCondLst>
                              <p:cond delay="10000"/>
                            </p:stCondLst>
                            <p:childTnLst>
                              <p:par>
                                <p:cTn id="25" presetID="1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par>
                          <p:cTn id="28" fill="hold">
                            <p:stCondLst>
                              <p:cond delay="12000"/>
                            </p:stCondLst>
                            <p:childTnLst>
                              <p:par>
                                <p:cTn id="29" presetID="10" presetClass="entr" presetSubtype="0"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2000"/>
                                        <p:tgtEl>
                                          <p:spTgt spid="3">
                                            <p:txEl>
                                              <p:pRg st="6" end="6"/>
                                            </p:txEl>
                                          </p:spTgt>
                                        </p:tgtEl>
                                      </p:cBhvr>
                                    </p:animEffect>
                                  </p:childTnLst>
                                </p:cTn>
                              </p:par>
                            </p:childTnLst>
                          </p:cTn>
                        </p:par>
                        <p:par>
                          <p:cTn id="32" fill="hold">
                            <p:stCondLst>
                              <p:cond delay="14000"/>
                            </p:stCondLst>
                            <p:childTnLst>
                              <p:par>
                                <p:cTn id="33" presetID="10" presetClass="entr" presetSubtype="0"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2000"/>
                                        <p:tgtEl>
                                          <p:spTgt spid="3">
                                            <p:txEl>
                                              <p:pRg st="7" end="7"/>
                                            </p:txEl>
                                          </p:spTgt>
                                        </p:tgtEl>
                                      </p:cBhvr>
                                    </p:animEffect>
                                  </p:childTnLst>
                                </p:cTn>
                              </p:par>
                            </p:childTnLst>
                          </p:cTn>
                        </p:par>
                        <p:par>
                          <p:cTn id="36" fill="hold">
                            <p:stCondLst>
                              <p:cond delay="16000"/>
                            </p:stCondLst>
                            <p:childTnLst>
                              <p:par>
                                <p:cTn id="37" presetID="10" presetClass="entr" presetSubtype="0" fill="hold" grpId="0"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2000"/>
                                        <p:tgtEl>
                                          <p:spTgt spid="3">
                                            <p:txEl>
                                              <p:pRg st="8" end="8"/>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5"/>
                                        </p:tgtEl>
                                        <p:attrNameLst>
                                          <p:attrName>style.visibility</p:attrName>
                                        </p:attrNameLst>
                                      </p:cBhvr>
                                      <p:to>
                                        <p:strVal val="visible"/>
                                      </p:to>
                                    </p:set>
                                    <p:animEffect transition="in" filter="fade">
                                      <p:cBhvr>
                                        <p:cTn id="44" dur="2000"/>
                                        <p:tgtEl>
                                          <p:spTgt spid="5"/>
                                        </p:tgtEl>
                                      </p:cBhvr>
                                    </p:animEffect>
                                  </p:childTnLst>
                                </p:cTn>
                              </p:par>
                              <p:par>
                                <p:cTn id="45" presetID="1" presetClass="exit" presetSubtype="0" fill="hold" grpId="1" nodeType="withEffect">
                                  <p:stCondLst>
                                    <p:cond delay="0"/>
                                  </p:stCondLst>
                                  <p:childTnLst>
                                    <p:set>
                                      <p:cBhvr>
                                        <p:cTn id="46" dur="1" fill="hold">
                                          <p:stCondLst>
                                            <p:cond delay="0"/>
                                          </p:stCondLst>
                                        </p:cTn>
                                        <p:tgtEl>
                                          <p:spTgt spid="3">
                                            <p:txEl>
                                              <p:pRg st="0" end="0"/>
                                            </p:txEl>
                                          </p:spTgt>
                                        </p:tgtEl>
                                        <p:attrNameLst>
                                          <p:attrName>style.visibility</p:attrName>
                                        </p:attrNameLst>
                                      </p:cBhvr>
                                      <p:to>
                                        <p:strVal val="hidden"/>
                                      </p:to>
                                    </p:set>
                                  </p:childTnLst>
                                </p:cTn>
                              </p:par>
                              <p:par>
                                <p:cTn id="47" presetID="1" presetClass="exit" presetSubtype="0" fill="hold" grpId="1" nodeType="withEffect">
                                  <p:stCondLst>
                                    <p:cond delay="0"/>
                                  </p:stCondLst>
                                  <p:childTnLst>
                                    <p:set>
                                      <p:cBhvr>
                                        <p:cTn id="48" dur="1" fill="hold">
                                          <p:stCondLst>
                                            <p:cond delay="0"/>
                                          </p:stCondLst>
                                        </p:cTn>
                                        <p:tgtEl>
                                          <p:spTgt spid="3">
                                            <p:txEl>
                                              <p:pRg st="1" end="1"/>
                                            </p:txEl>
                                          </p:spTgt>
                                        </p:tgtEl>
                                        <p:attrNameLst>
                                          <p:attrName>style.visibility</p:attrName>
                                        </p:attrNameLst>
                                      </p:cBhvr>
                                      <p:to>
                                        <p:strVal val="hidden"/>
                                      </p:to>
                                    </p:set>
                                  </p:childTnLst>
                                </p:cTn>
                              </p:par>
                              <p:par>
                                <p:cTn id="49" presetID="1" presetClass="exit" presetSubtype="0" fill="hold" grpId="1" nodeType="withEffect">
                                  <p:stCondLst>
                                    <p:cond delay="0"/>
                                  </p:stCondLst>
                                  <p:childTnLst>
                                    <p:set>
                                      <p:cBhvr>
                                        <p:cTn id="50" dur="1" fill="hold">
                                          <p:stCondLst>
                                            <p:cond delay="0"/>
                                          </p:stCondLst>
                                        </p:cTn>
                                        <p:tgtEl>
                                          <p:spTgt spid="3">
                                            <p:txEl>
                                              <p:pRg st="2" end="2"/>
                                            </p:txEl>
                                          </p:spTgt>
                                        </p:tgtEl>
                                        <p:attrNameLst>
                                          <p:attrName>style.visibility</p:attrName>
                                        </p:attrNameLst>
                                      </p:cBhvr>
                                      <p:to>
                                        <p:strVal val="hidden"/>
                                      </p:to>
                                    </p:set>
                                  </p:childTnLst>
                                </p:cTn>
                              </p:par>
                              <p:par>
                                <p:cTn id="51" presetID="1" presetClass="exit" presetSubtype="0" fill="hold" grpId="1" nodeType="withEffect">
                                  <p:stCondLst>
                                    <p:cond delay="0"/>
                                  </p:stCondLst>
                                  <p:childTnLst>
                                    <p:set>
                                      <p:cBhvr>
                                        <p:cTn id="52" dur="1" fill="hold">
                                          <p:stCondLst>
                                            <p:cond delay="0"/>
                                          </p:stCondLst>
                                        </p:cTn>
                                        <p:tgtEl>
                                          <p:spTgt spid="3">
                                            <p:txEl>
                                              <p:pRg st="3" end="3"/>
                                            </p:txEl>
                                          </p:spTgt>
                                        </p:tgtEl>
                                        <p:attrNameLst>
                                          <p:attrName>style.visibility</p:attrName>
                                        </p:attrNameLst>
                                      </p:cBhvr>
                                      <p:to>
                                        <p:strVal val="hidden"/>
                                      </p:to>
                                    </p:set>
                                  </p:childTnLst>
                                </p:cTn>
                              </p:par>
                              <p:par>
                                <p:cTn id="53" presetID="1" presetClass="exit" presetSubtype="0" fill="hold" grpId="1" nodeType="withEffect">
                                  <p:stCondLst>
                                    <p:cond delay="0"/>
                                  </p:stCondLst>
                                  <p:childTnLst>
                                    <p:set>
                                      <p:cBhvr>
                                        <p:cTn id="54" dur="1" fill="hold">
                                          <p:stCondLst>
                                            <p:cond delay="0"/>
                                          </p:stCondLst>
                                        </p:cTn>
                                        <p:tgtEl>
                                          <p:spTgt spid="3">
                                            <p:txEl>
                                              <p:pRg st="4" end="4"/>
                                            </p:txEl>
                                          </p:spTgt>
                                        </p:tgtEl>
                                        <p:attrNameLst>
                                          <p:attrName>style.visibility</p:attrName>
                                        </p:attrNameLst>
                                      </p:cBhvr>
                                      <p:to>
                                        <p:strVal val="hidden"/>
                                      </p:to>
                                    </p:set>
                                  </p:childTnLst>
                                </p:cTn>
                              </p:par>
                              <p:par>
                                <p:cTn id="55" presetID="1" presetClass="exit" presetSubtype="0" fill="hold" grpId="1" nodeType="withEffect">
                                  <p:stCondLst>
                                    <p:cond delay="0"/>
                                  </p:stCondLst>
                                  <p:childTnLst>
                                    <p:set>
                                      <p:cBhvr>
                                        <p:cTn id="56" dur="1" fill="hold">
                                          <p:stCondLst>
                                            <p:cond delay="0"/>
                                          </p:stCondLst>
                                        </p:cTn>
                                        <p:tgtEl>
                                          <p:spTgt spid="3">
                                            <p:txEl>
                                              <p:pRg st="5" end="5"/>
                                            </p:txEl>
                                          </p:spTgt>
                                        </p:tgtEl>
                                        <p:attrNameLst>
                                          <p:attrName>style.visibility</p:attrName>
                                        </p:attrNameLst>
                                      </p:cBhvr>
                                      <p:to>
                                        <p:strVal val="hidden"/>
                                      </p:to>
                                    </p:set>
                                  </p:childTnLst>
                                </p:cTn>
                              </p:par>
                              <p:par>
                                <p:cTn id="57" presetID="1" presetClass="exit" presetSubtype="0" fill="hold" grpId="1" nodeType="withEffect">
                                  <p:stCondLst>
                                    <p:cond delay="0"/>
                                  </p:stCondLst>
                                  <p:childTnLst>
                                    <p:set>
                                      <p:cBhvr>
                                        <p:cTn id="58" dur="1" fill="hold">
                                          <p:stCondLst>
                                            <p:cond delay="0"/>
                                          </p:stCondLst>
                                        </p:cTn>
                                        <p:tgtEl>
                                          <p:spTgt spid="3">
                                            <p:txEl>
                                              <p:pRg st="6" end="6"/>
                                            </p:txEl>
                                          </p:spTgt>
                                        </p:tgtEl>
                                        <p:attrNameLst>
                                          <p:attrName>style.visibility</p:attrName>
                                        </p:attrNameLst>
                                      </p:cBhvr>
                                      <p:to>
                                        <p:strVal val="hidden"/>
                                      </p:to>
                                    </p:set>
                                  </p:childTnLst>
                                </p:cTn>
                              </p:par>
                              <p:par>
                                <p:cTn id="59" presetID="1" presetClass="exit" presetSubtype="0" fill="hold" grpId="1" nodeType="withEffect">
                                  <p:stCondLst>
                                    <p:cond delay="0"/>
                                  </p:stCondLst>
                                  <p:childTnLst>
                                    <p:set>
                                      <p:cBhvr>
                                        <p:cTn id="60" dur="1" fill="hold">
                                          <p:stCondLst>
                                            <p:cond delay="0"/>
                                          </p:stCondLst>
                                        </p:cTn>
                                        <p:tgtEl>
                                          <p:spTgt spid="3">
                                            <p:txEl>
                                              <p:pRg st="7" end="7"/>
                                            </p:txEl>
                                          </p:spTgt>
                                        </p:tgtEl>
                                        <p:attrNameLst>
                                          <p:attrName>style.visibility</p:attrName>
                                        </p:attrNameLst>
                                      </p:cBhvr>
                                      <p:to>
                                        <p:strVal val="hidden"/>
                                      </p:to>
                                    </p:set>
                                  </p:childTnLst>
                                </p:cTn>
                              </p:par>
                              <p:par>
                                <p:cTn id="61" presetID="1" presetClass="exit" presetSubtype="0" fill="hold" grpId="1" nodeType="withEffect">
                                  <p:stCondLst>
                                    <p:cond delay="0"/>
                                  </p:stCondLst>
                                  <p:childTnLst>
                                    <p:set>
                                      <p:cBhvr>
                                        <p:cTn id="62" dur="1" fill="hold">
                                          <p:stCondLst>
                                            <p:cond delay="0"/>
                                          </p:stCondLst>
                                        </p:cTn>
                                        <p:tgtEl>
                                          <p:spTgt spid="3">
                                            <p:txEl>
                                              <p:pRg st="8" end="8"/>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5"/>
          <p:cNvSpPr txBox="1">
            <a:spLocks/>
          </p:cNvSpPr>
          <p:nvPr/>
        </p:nvSpPr>
        <p:spPr bwMode="auto">
          <a:xfrm>
            <a:off x="0" y="623455"/>
            <a:ext cx="8305800"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ru-RU" sz="6000" b="1" i="0" u="none" strike="noStrike" kern="0" cap="none" spc="0" normalizeH="0" baseline="0" noProof="0" dirty="0" smtClean="0">
                <a:ln>
                  <a:noFill/>
                </a:ln>
                <a:solidFill>
                  <a:schemeClr val="bg1"/>
                </a:solidFill>
                <a:effectLst>
                  <a:outerShdw blurRad="38100" dist="38100" dir="2700000" algn="tl">
                    <a:srgbClr val="000000">
                      <a:alpha val="43137"/>
                    </a:srgbClr>
                  </a:outerShdw>
                  <a:reflection blurRad="12700" stA="48000" endA="300" endPos="55000" dir="5400000" sy="-90000" algn="bl" rotWithShape="0"/>
                </a:effectLst>
                <a:uLnTx/>
                <a:uFillTx/>
                <a:latin typeface="Tahoma" pitchFamily="34" charset="0"/>
                <a:ea typeface="Tahoma" pitchFamily="34" charset="0"/>
                <a:cs typeface="Tahoma" pitchFamily="34" charset="0"/>
              </a:rPr>
              <a:t>«Крестики-Нолики»</a:t>
            </a:r>
          </a:p>
        </p:txBody>
      </p:sp>
      <p:sp>
        <p:nvSpPr>
          <p:cNvPr id="5" name="Содержимое 2"/>
          <p:cNvSpPr>
            <a:spLocks noGrp="1"/>
          </p:cNvSpPr>
          <p:nvPr>
            <p:ph idx="1"/>
          </p:nvPr>
        </p:nvSpPr>
        <p:spPr>
          <a:xfrm>
            <a:off x="3" y="1842656"/>
            <a:ext cx="8919148" cy="4530436"/>
          </a:xfrm>
        </p:spPr>
        <p:txBody>
          <a:bodyPr/>
          <a:lstStyle/>
          <a:p>
            <a:pPr marL="0" indent="360363" algn="just">
              <a:buNone/>
            </a:pPr>
            <a:r>
              <a:rPr lang="ru-RU" sz="2200" b="1" u="sng"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ПРАВИЛА ИГРЫ:</a:t>
            </a:r>
            <a:r>
              <a:rPr lang="ru-RU" sz="2200"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a:t>
            </a:r>
          </a:p>
          <a:p>
            <a:pPr marL="0" indent="360363" algn="just">
              <a:buNone/>
            </a:pPr>
            <a:r>
              <a:rPr lang="ru-RU" sz="2200" dirty="0" smtClean="0">
                <a:latin typeface="Tahoma" pitchFamily="34" charset="0"/>
                <a:ea typeface="Tahoma" pitchFamily="34" charset="0"/>
                <a:cs typeface="Tahoma" pitchFamily="34" charset="0"/>
              </a:rPr>
              <a:t>Игровое поле состоит из 9 квадратов, в каждом из которых скрыто задание.</a:t>
            </a:r>
          </a:p>
          <a:p>
            <a:pPr marL="0" indent="360363" algn="just">
              <a:buNone/>
            </a:pPr>
            <a:r>
              <a:rPr lang="ru-RU" sz="2200" dirty="0" smtClean="0">
                <a:latin typeface="Tahoma" pitchFamily="34" charset="0"/>
                <a:ea typeface="Tahoma" pitchFamily="34" charset="0"/>
                <a:cs typeface="Tahoma" pitchFamily="34" charset="0"/>
              </a:rPr>
              <a:t>Команда выбирает любое задание из девяти предложенных и выполняет его. В выбранном задании участвует только одна команды. </a:t>
            </a:r>
          </a:p>
          <a:p>
            <a:pPr marL="0" indent="360363" algn="just">
              <a:buNone/>
            </a:pPr>
            <a:r>
              <a:rPr lang="ru-RU" sz="2200" dirty="0" smtClean="0">
                <a:latin typeface="Tahoma" pitchFamily="34" charset="0"/>
                <a:ea typeface="Tahoma" pitchFamily="34" charset="0"/>
                <a:cs typeface="Tahoma" pitchFamily="34" charset="0"/>
              </a:rPr>
              <a:t>Если команда отвечает верно, основательно раскрыв ответ, то в соответствующей клетке ставится знак данной команды, если ответ неверный или раскрыт не полностью – знак соперника.</a:t>
            </a:r>
          </a:p>
          <a:p>
            <a:pPr marL="0" indent="720725" algn="just">
              <a:buNone/>
            </a:pPr>
            <a:r>
              <a:rPr lang="ru-RU" sz="2200" b="1" u="sng"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Регламент</a:t>
            </a:r>
            <a:r>
              <a:rPr lang="ru-RU" sz="2200" dirty="0" smtClean="0">
                <a:latin typeface="Tahoma" pitchFamily="34" charset="0"/>
                <a:ea typeface="Tahoma" pitchFamily="34" charset="0"/>
                <a:cs typeface="Tahoma" pitchFamily="34" charset="0"/>
              </a:rPr>
              <a:t>:</a:t>
            </a:r>
          </a:p>
          <a:p>
            <a:pPr marL="0" indent="720725" algn="just">
              <a:buNone/>
            </a:pPr>
            <a:r>
              <a:rPr lang="ru-RU" sz="2200" dirty="0" smtClean="0">
                <a:latin typeface="Tahoma" pitchFamily="34" charset="0"/>
                <a:ea typeface="Tahoma" pitchFamily="34" charset="0"/>
                <a:cs typeface="Tahoma" pitchFamily="34" charset="0"/>
              </a:rPr>
              <a:t>2 минуты – командное обсуждение задания</a:t>
            </a:r>
          </a:p>
          <a:p>
            <a:pPr marL="0" indent="720725" algn="just">
              <a:buNone/>
            </a:pPr>
            <a:r>
              <a:rPr lang="ru-RU" sz="2200" dirty="0" smtClean="0">
                <a:latin typeface="Tahoma" pitchFamily="34" charset="0"/>
                <a:ea typeface="Tahoma" pitchFamily="34" charset="0"/>
                <a:cs typeface="Tahoma" pitchFamily="34" charset="0"/>
              </a:rPr>
              <a:t>1 минута – ответ представителя команды.</a:t>
            </a:r>
            <a:endParaRPr lang="ru-RU" sz="2200" dirty="0">
              <a:latin typeface="Tahoma" pitchFamily="34" charset="0"/>
              <a:ea typeface="Tahoma" pitchFamily="34" charset="0"/>
              <a:cs typeface="Tahoma" pitchFamily="34" charset="0"/>
            </a:endParaRPr>
          </a:p>
        </p:txBody>
      </p:sp>
    </p:spTree>
  </p:cSld>
  <p:clrMapOvr>
    <a:masterClrMapping/>
  </p:clrMapOvr>
  <p:transition spd="slow">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a:hlinkClick r:id="rId2" action="ppaction://hlinksldjump"/>
          </p:cNvPr>
          <p:cNvSpPr/>
          <p:nvPr/>
        </p:nvSpPr>
        <p:spPr>
          <a:xfrm>
            <a:off x="1379510" y="1828806"/>
            <a:ext cx="2042023" cy="1402117"/>
          </a:xfrm>
          <a:prstGeom prst="round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ru-RU" sz="2000" b="1" dirty="0" smtClean="0">
                <a:solidFill>
                  <a:schemeClr val="bg1"/>
                </a:solidFill>
                <a:latin typeface="Tahoma" pitchFamily="34" charset="0"/>
                <a:ea typeface="Tahoma" pitchFamily="34" charset="0"/>
                <a:cs typeface="Tahoma" pitchFamily="34" charset="0"/>
              </a:rPr>
              <a:t>Ситуация 1</a:t>
            </a:r>
            <a:endParaRPr lang="ru-RU" sz="2000" b="1" dirty="0">
              <a:solidFill>
                <a:schemeClr val="bg1"/>
              </a:solidFill>
              <a:latin typeface="Tahoma" pitchFamily="34" charset="0"/>
              <a:ea typeface="Tahoma" pitchFamily="34" charset="0"/>
              <a:cs typeface="Tahoma" pitchFamily="34" charset="0"/>
            </a:endParaRPr>
          </a:p>
        </p:txBody>
      </p:sp>
      <p:sp>
        <p:nvSpPr>
          <p:cNvPr id="5" name="Скругленный прямоугольник 4">
            <a:hlinkClick r:id="rId3" action="ppaction://hlinksldjump"/>
          </p:cNvPr>
          <p:cNvSpPr/>
          <p:nvPr/>
        </p:nvSpPr>
        <p:spPr>
          <a:xfrm>
            <a:off x="1379510" y="3449304"/>
            <a:ext cx="2042023" cy="1402117"/>
          </a:xfrm>
          <a:prstGeom prst="round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ru-RU" sz="2000" b="1" dirty="0" smtClean="0">
                <a:latin typeface="Tahoma" pitchFamily="34" charset="0"/>
                <a:ea typeface="Tahoma" pitchFamily="34" charset="0"/>
                <a:cs typeface="Tahoma" pitchFamily="34" charset="0"/>
              </a:rPr>
              <a:t>Ситуация 4</a:t>
            </a:r>
            <a:endParaRPr lang="ru-RU" sz="2000" b="1" dirty="0">
              <a:latin typeface="Tahoma" pitchFamily="34" charset="0"/>
              <a:ea typeface="Tahoma" pitchFamily="34" charset="0"/>
              <a:cs typeface="Tahoma" pitchFamily="34" charset="0"/>
            </a:endParaRPr>
          </a:p>
        </p:txBody>
      </p:sp>
      <p:sp>
        <p:nvSpPr>
          <p:cNvPr id="6" name="Скругленный прямоугольник 5">
            <a:hlinkClick r:id="rId4" action="ppaction://hlinksldjump"/>
          </p:cNvPr>
          <p:cNvSpPr/>
          <p:nvPr/>
        </p:nvSpPr>
        <p:spPr>
          <a:xfrm>
            <a:off x="1379510" y="5039928"/>
            <a:ext cx="2042023" cy="1402117"/>
          </a:xfrm>
          <a:prstGeom prst="round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ru-RU" sz="2000" b="1" dirty="0" smtClean="0">
                <a:latin typeface="Tahoma" pitchFamily="34" charset="0"/>
                <a:ea typeface="Tahoma" pitchFamily="34" charset="0"/>
                <a:cs typeface="Tahoma" pitchFamily="34" charset="0"/>
              </a:rPr>
              <a:t>Ситуация 7</a:t>
            </a:r>
            <a:endParaRPr lang="ru-RU" sz="2000" b="1" dirty="0">
              <a:latin typeface="Tahoma" pitchFamily="34" charset="0"/>
              <a:ea typeface="Tahoma" pitchFamily="34" charset="0"/>
              <a:cs typeface="Tahoma" pitchFamily="34" charset="0"/>
            </a:endParaRPr>
          </a:p>
        </p:txBody>
      </p:sp>
      <p:sp>
        <p:nvSpPr>
          <p:cNvPr id="7" name="Скругленный прямоугольник 6">
            <a:hlinkClick r:id="rId5" action="ppaction://hlinksldjump"/>
          </p:cNvPr>
          <p:cNvSpPr/>
          <p:nvPr/>
        </p:nvSpPr>
        <p:spPr>
          <a:xfrm>
            <a:off x="3610188" y="1828806"/>
            <a:ext cx="2042023" cy="1402117"/>
          </a:xfrm>
          <a:prstGeom prst="round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ru-RU" sz="2000" b="1" dirty="0" smtClean="0">
                <a:latin typeface="Tahoma" pitchFamily="34" charset="0"/>
                <a:ea typeface="Tahoma" pitchFamily="34" charset="0"/>
                <a:cs typeface="Tahoma" pitchFamily="34" charset="0"/>
              </a:rPr>
              <a:t>Ситуация 2</a:t>
            </a:r>
            <a:endParaRPr lang="ru-RU" sz="2000" b="1" dirty="0">
              <a:latin typeface="Tahoma" pitchFamily="34" charset="0"/>
              <a:ea typeface="Tahoma" pitchFamily="34" charset="0"/>
              <a:cs typeface="Tahoma" pitchFamily="34" charset="0"/>
            </a:endParaRPr>
          </a:p>
        </p:txBody>
      </p:sp>
      <p:sp>
        <p:nvSpPr>
          <p:cNvPr id="8" name="Скругленный прямоугольник 7">
            <a:hlinkClick r:id="rId6" action="ppaction://hlinksldjump"/>
          </p:cNvPr>
          <p:cNvSpPr/>
          <p:nvPr/>
        </p:nvSpPr>
        <p:spPr>
          <a:xfrm>
            <a:off x="3610188" y="3449304"/>
            <a:ext cx="2042023" cy="1402117"/>
          </a:xfrm>
          <a:prstGeom prst="round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ru-RU" sz="2000" b="1" dirty="0" smtClean="0">
                <a:latin typeface="Tahoma" pitchFamily="34" charset="0"/>
                <a:ea typeface="Tahoma" pitchFamily="34" charset="0"/>
                <a:cs typeface="Tahoma" pitchFamily="34" charset="0"/>
              </a:rPr>
              <a:t>Ситуация 5</a:t>
            </a:r>
            <a:endParaRPr lang="ru-RU" sz="2000" b="1" dirty="0">
              <a:latin typeface="Tahoma" pitchFamily="34" charset="0"/>
              <a:ea typeface="Tahoma" pitchFamily="34" charset="0"/>
              <a:cs typeface="Tahoma" pitchFamily="34" charset="0"/>
            </a:endParaRPr>
          </a:p>
        </p:txBody>
      </p:sp>
      <p:sp>
        <p:nvSpPr>
          <p:cNvPr id="9" name="Скругленный прямоугольник 8">
            <a:hlinkClick r:id="rId7" action="ppaction://hlinksldjump"/>
          </p:cNvPr>
          <p:cNvSpPr/>
          <p:nvPr/>
        </p:nvSpPr>
        <p:spPr>
          <a:xfrm>
            <a:off x="3610188" y="5039928"/>
            <a:ext cx="2042023" cy="1402117"/>
          </a:xfrm>
          <a:prstGeom prst="round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ru-RU" sz="2000" b="1" dirty="0" smtClean="0">
                <a:latin typeface="Tahoma" pitchFamily="34" charset="0"/>
                <a:ea typeface="Tahoma" pitchFamily="34" charset="0"/>
                <a:cs typeface="Tahoma" pitchFamily="34" charset="0"/>
              </a:rPr>
              <a:t>Ситуация 8</a:t>
            </a:r>
            <a:endParaRPr lang="ru-RU" sz="2000" b="1" dirty="0">
              <a:latin typeface="Tahoma" pitchFamily="34" charset="0"/>
              <a:ea typeface="Tahoma" pitchFamily="34" charset="0"/>
              <a:cs typeface="Tahoma" pitchFamily="34" charset="0"/>
            </a:endParaRPr>
          </a:p>
        </p:txBody>
      </p:sp>
      <p:sp>
        <p:nvSpPr>
          <p:cNvPr id="10" name="Скругленный прямоугольник 9">
            <a:hlinkClick r:id="rId8" action="ppaction://hlinksldjump"/>
          </p:cNvPr>
          <p:cNvSpPr/>
          <p:nvPr/>
        </p:nvSpPr>
        <p:spPr>
          <a:xfrm>
            <a:off x="5840866" y="1828806"/>
            <a:ext cx="2042023" cy="1402117"/>
          </a:xfrm>
          <a:prstGeom prst="round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ru-RU" sz="2000" b="1" dirty="0" smtClean="0">
                <a:latin typeface="Tahoma" pitchFamily="34" charset="0"/>
                <a:ea typeface="Tahoma" pitchFamily="34" charset="0"/>
                <a:cs typeface="Tahoma" pitchFamily="34" charset="0"/>
              </a:rPr>
              <a:t>Ситуация 3</a:t>
            </a:r>
            <a:endParaRPr lang="ru-RU" sz="2000" b="1" dirty="0">
              <a:latin typeface="Tahoma" pitchFamily="34" charset="0"/>
              <a:ea typeface="Tahoma" pitchFamily="34" charset="0"/>
              <a:cs typeface="Tahoma" pitchFamily="34" charset="0"/>
            </a:endParaRPr>
          </a:p>
        </p:txBody>
      </p:sp>
      <p:sp>
        <p:nvSpPr>
          <p:cNvPr id="11" name="Скругленный прямоугольник 10">
            <a:hlinkClick r:id="rId9" action="ppaction://hlinksldjump"/>
          </p:cNvPr>
          <p:cNvSpPr/>
          <p:nvPr/>
        </p:nvSpPr>
        <p:spPr>
          <a:xfrm>
            <a:off x="5840866" y="3449304"/>
            <a:ext cx="2042023" cy="1402117"/>
          </a:xfrm>
          <a:prstGeom prst="round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ru-RU" sz="2000" b="1" dirty="0" smtClean="0">
                <a:latin typeface="Tahoma" pitchFamily="34" charset="0"/>
                <a:ea typeface="Tahoma" pitchFamily="34" charset="0"/>
                <a:cs typeface="Tahoma" pitchFamily="34" charset="0"/>
              </a:rPr>
              <a:t>Ситуация 6</a:t>
            </a:r>
            <a:endParaRPr lang="ru-RU" sz="2000" b="1" dirty="0">
              <a:latin typeface="Tahoma" pitchFamily="34" charset="0"/>
              <a:ea typeface="Tahoma" pitchFamily="34" charset="0"/>
              <a:cs typeface="Tahoma" pitchFamily="34" charset="0"/>
            </a:endParaRPr>
          </a:p>
        </p:txBody>
      </p:sp>
      <p:sp>
        <p:nvSpPr>
          <p:cNvPr id="12" name="Скругленный прямоугольник 11">
            <a:hlinkClick r:id="rId10" action="ppaction://hlinksldjump"/>
          </p:cNvPr>
          <p:cNvSpPr/>
          <p:nvPr/>
        </p:nvSpPr>
        <p:spPr>
          <a:xfrm>
            <a:off x="5840866" y="5039928"/>
            <a:ext cx="2042023" cy="1402117"/>
          </a:xfrm>
          <a:prstGeom prst="round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ru-RU" sz="2000" b="1" dirty="0" smtClean="0">
                <a:latin typeface="Tahoma" pitchFamily="34" charset="0"/>
                <a:ea typeface="Tahoma" pitchFamily="34" charset="0"/>
                <a:cs typeface="Tahoma" pitchFamily="34" charset="0"/>
              </a:rPr>
              <a:t>Ситуация 9</a:t>
            </a:r>
            <a:endParaRPr lang="ru-RU" sz="2000" b="1" dirty="0">
              <a:latin typeface="Tahoma" pitchFamily="34" charset="0"/>
              <a:ea typeface="Tahoma" pitchFamily="34" charset="0"/>
              <a:cs typeface="Tahoma" pitchFamily="34" charset="0"/>
            </a:endParaRPr>
          </a:p>
        </p:txBody>
      </p:sp>
      <p:sp>
        <p:nvSpPr>
          <p:cNvPr id="13" name="Заголовок 5"/>
          <p:cNvSpPr txBox="1">
            <a:spLocks/>
          </p:cNvSpPr>
          <p:nvPr/>
        </p:nvSpPr>
        <p:spPr bwMode="auto">
          <a:xfrm>
            <a:off x="0" y="868805"/>
            <a:ext cx="8305800"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ru-RU" sz="6000" b="1" i="0" u="none" strike="noStrike" kern="0" cap="none" spc="0" normalizeH="0" baseline="0" noProof="0" dirty="0" smtClean="0">
                <a:ln>
                  <a:noFill/>
                </a:ln>
                <a:solidFill>
                  <a:schemeClr val="bg1"/>
                </a:solidFill>
                <a:effectLst>
                  <a:outerShdw blurRad="38100" dist="38100" dir="2700000" algn="tl">
                    <a:srgbClr val="000000">
                      <a:alpha val="43137"/>
                    </a:srgbClr>
                  </a:outerShdw>
                  <a:reflection blurRad="12700" stA="48000" endA="300" endPos="55000" dir="5400000" sy="-90000" algn="bl" rotWithShape="0"/>
                </a:effectLst>
                <a:uLnTx/>
                <a:uFillTx/>
                <a:latin typeface="Tahoma" pitchFamily="34" charset="0"/>
                <a:ea typeface="Tahoma" pitchFamily="34" charset="0"/>
                <a:cs typeface="Tahoma" pitchFamily="34" charset="0"/>
              </a:rPr>
              <a:t>«Крестики-Нолики»</a:t>
            </a:r>
          </a:p>
        </p:txBody>
      </p:sp>
    </p:spTree>
    <p:extLst>
      <p:ext uri="{BB962C8B-B14F-4D97-AF65-F5344CB8AC3E}">
        <p14:creationId xmlns:p14="http://schemas.microsoft.com/office/powerpoint/2010/main" xmlns="" val="3168489684"/>
      </p:ext>
    </p:extLst>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207825" y="2147455"/>
            <a:ext cx="8741311" cy="3588327"/>
          </a:xfrm>
        </p:spPr>
        <p:txBody>
          <a:bodyPr>
            <a:noAutofit/>
          </a:bodyPr>
          <a:lstStyle/>
          <a:p>
            <a:pPr marL="0" indent="720725" algn="just">
              <a:buNone/>
            </a:pPr>
            <a:r>
              <a:rPr lang="ru-RU" sz="2400" b="1" dirty="0" smtClean="0">
                <a:latin typeface="Tahoma" pitchFamily="34" charset="0"/>
                <a:ea typeface="Tahoma" pitchFamily="34" charset="0"/>
                <a:cs typeface="Tahoma" pitchFamily="34" charset="0"/>
              </a:rPr>
              <a:t>Труд</a:t>
            </a:r>
            <a:r>
              <a:rPr lang="ru-RU" sz="2400" dirty="0" smtClean="0">
                <a:latin typeface="Tahoma" pitchFamily="34" charset="0"/>
                <a:ea typeface="Tahoma" pitchFamily="34" charset="0"/>
                <a:cs typeface="Tahoma" pitchFamily="34" charset="0"/>
              </a:rPr>
              <a:t> – это целесообразная деятельность человека, направленная на создание с помощью орудий производства материальных и духовных ценностей. </a:t>
            </a:r>
          </a:p>
          <a:p>
            <a:pPr marL="0" indent="720725" algn="just">
              <a:buNone/>
            </a:pPr>
            <a:endParaRPr lang="ru-RU" sz="2400" b="1" dirty="0" smtClean="0">
              <a:latin typeface="Tahoma" pitchFamily="34" charset="0"/>
              <a:ea typeface="Tahoma" pitchFamily="34" charset="0"/>
              <a:cs typeface="Tahoma" pitchFamily="34" charset="0"/>
            </a:endParaRPr>
          </a:p>
          <a:p>
            <a:pPr marL="0" indent="720725" algn="just">
              <a:buNone/>
            </a:pPr>
            <a:r>
              <a:rPr lang="ru-RU" sz="2400" b="1" dirty="0" smtClean="0">
                <a:latin typeface="Tahoma" pitchFamily="34" charset="0"/>
                <a:ea typeface="Tahoma" pitchFamily="34" charset="0"/>
                <a:cs typeface="Tahoma" pitchFamily="34" charset="0"/>
              </a:rPr>
              <a:t>Трудовые отношения</a:t>
            </a:r>
            <a:r>
              <a:rPr lang="ru-RU" sz="2400" dirty="0" smtClean="0">
                <a:latin typeface="Tahoma" pitchFamily="34" charset="0"/>
                <a:ea typeface="Tahoma" pitchFamily="34" charset="0"/>
                <a:cs typeface="Tahoma" pitchFamily="34" charset="0"/>
              </a:rPr>
              <a:t> – это отношения, основанные на соглашении между работником и работодателем о личном выполнении работником за плату труда (работы по должности, профессии или специальности либо конкретного вида поручаемой ему работы).</a:t>
            </a:r>
          </a:p>
          <a:p>
            <a:pPr marL="0" indent="720725" algn="just">
              <a:buNone/>
            </a:pPr>
            <a:endParaRPr lang="ru-RU" sz="2400" dirty="0" smtClean="0">
              <a:latin typeface="Tahoma" pitchFamily="34" charset="0"/>
              <a:ea typeface="Tahoma" pitchFamily="34" charset="0"/>
              <a:cs typeface="Tahoma" pitchFamily="34" charset="0"/>
            </a:endParaRPr>
          </a:p>
          <a:p>
            <a:pPr algn="just">
              <a:buFont typeface="Wingdings" pitchFamily="2" charset="2"/>
              <a:buNone/>
            </a:pPr>
            <a:endParaRPr lang="ru-RU" sz="2400" dirty="0">
              <a:solidFill>
                <a:schemeClr val="tx2">
                  <a:lumMod val="50000"/>
                </a:schemeClr>
              </a:solidFill>
              <a:latin typeface="Tahoma" pitchFamily="34" charset="0"/>
              <a:ea typeface="Tahoma" pitchFamily="34" charset="0"/>
              <a:cs typeface="Tahoma"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fade">
                                      <p:cBhvr>
                                        <p:cTn id="7" dur="2000"/>
                                        <p:tgtEl>
                                          <p:spTgt spid="235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555">
                                            <p:txEl>
                                              <p:pRg st="2" end="2"/>
                                            </p:txEl>
                                          </p:spTgt>
                                        </p:tgtEl>
                                        <p:attrNameLst>
                                          <p:attrName>style.visibility</p:attrName>
                                        </p:attrNameLst>
                                      </p:cBhvr>
                                      <p:to>
                                        <p:strVal val="visible"/>
                                      </p:to>
                                    </p:set>
                                    <p:animEffect transition="in" filter="fade">
                                      <p:cBhvr>
                                        <p:cTn id="12" dur="2000"/>
                                        <p:tgtEl>
                                          <p:spTgt spid="235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uiExpand="1"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idx="4294967295"/>
          </p:nvPr>
        </p:nvSpPr>
        <p:spPr>
          <a:xfrm>
            <a:off x="960437" y="468319"/>
            <a:ext cx="8183563" cy="708025"/>
          </a:xfrm>
        </p:spPr>
        <p:txBody>
          <a:bodyPr/>
          <a:lstStyle/>
          <a:p>
            <a:r>
              <a:rPr lang="ru-RU" dirty="0" smtClean="0">
                <a:solidFill>
                  <a:srgbClr val="808000"/>
                </a:solidFill>
              </a:rPr>
              <a:t>Ситуация 1.</a:t>
            </a:r>
            <a:endParaRPr lang="ru-RU" dirty="0">
              <a:solidFill>
                <a:srgbClr val="808000"/>
              </a:solidFill>
            </a:endParaRPr>
          </a:p>
        </p:txBody>
      </p:sp>
      <p:sp>
        <p:nvSpPr>
          <p:cNvPr id="3" name="Содержимое 2"/>
          <p:cNvSpPr>
            <a:spLocks noGrp="1"/>
          </p:cNvSpPr>
          <p:nvPr>
            <p:ph idx="4294967295"/>
          </p:nvPr>
        </p:nvSpPr>
        <p:spPr>
          <a:xfrm>
            <a:off x="1" y="1545671"/>
            <a:ext cx="7420131" cy="5066145"/>
          </a:xfrm>
        </p:spPr>
        <p:txBody>
          <a:bodyPr>
            <a:noAutofit/>
          </a:bodyPr>
          <a:lstStyle/>
          <a:p>
            <a:pPr indent="0" algn="just">
              <a:buFont typeface="Wingdings" pitchFamily="2" charset="2"/>
              <a:buNone/>
            </a:pPr>
            <a:r>
              <a:rPr lang="ru-RU" sz="2000" dirty="0" smtClean="0">
                <a:latin typeface="Tahoma" pitchFamily="34" charset="0"/>
                <a:ea typeface="Tahoma" pitchFamily="34" charset="0"/>
                <a:cs typeface="Tahoma" pitchFamily="34" charset="0"/>
              </a:rPr>
              <a:t>	После окончания школы самая активная участница театрального кружка, любимица школы Маша Медведева пыталась поступить в театральный институт, но не удачно. Нигде не работая, она дома читала книги, слушала музыку, танцевала. Родители пытались устроить ее на работу почтальоном, работником Сбербанка по выплате пенсий. Однако она всякий раз отказывалась, отвечая, что согласно Конституции, труд в нашей стране свободен и доброволен и каждый вправе выбирать себе профессию. Кроме того, в РФ принудительный труд запрещен.</a:t>
            </a:r>
            <a:endParaRPr lang="ru-RU" sz="1800" dirty="0" smtClean="0">
              <a:latin typeface="Tahoma" pitchFamily="34" charset="0"/>
              <a:ea typeface="Tahoma" pitchFamily="34" charset="0"/>
              <a:cs typeface="Tahoma" pitchFamily="34" charset="0"/>
            </a:endParaRPr>
          </a:p>
          <a:p>
            <a:pPr indent="0" algn="just">
              <a:lnSpc>
                <a:spcPct val="120000"/>
              </a:lnSpc>
              <a:buFont typeface="Wingdings" pitchFamily="2" charset="2"/>
              <a:buNone/>
            </a:pPr>
            <a:r>
              <a:rPr lang="ru-RU" sz="2600" b="1" i="1" dirty="0" smtClean="0">
                <a:latin typeface="Tahoma" pitchFamily="34" charset="0"/>
                <a:ea typeface="Tahoma" pitchFamily="34" charset="0"/>
                <a:cs typeface="Tahoma" pitchFamily="34" charset="0"/>
              </a:rPr>
              <a:t>	</a:t>
            </a:r>
            <a:r>
              <a:rPr lang="ru-RU" sz="2400" b="1" i="1" dirty="0" smtClean="0">
                <a:latin typeface="Tahoma" pitchFamily="34" charset="0"/>
                <a:ea typeface="Tahoma" pitchFamily="34" charset="0"/>
                <a:cs typeface="Tahoma" pitchFamily="34" charset="0"/>
              </a:rPr>
              <a:t>Кто прав в данной ситуации, Наташа или ее родители?</a:t>
            </a:r>
            <a:endParaRPr lang="ru-RU" sz="2600" b="1" i="1" dirty="0">
              <a:latin typeface="Tahoma" pitchFamily="34" charset="0"/>
              <a:ea typeface="Tahoma" pitchFamily="34" charset="0"/>
              <a:cs typeface="Tahoma" pitchFamily="34" charset="0"/>
            </a:endParaRPr>
          </a:p>
        </p:txBody>
      </p:sp>
      <p:sp>
        <p:nvSpPr>
          <p:cNvPr id="4" name="TextBox 3">
            <a:hlinkClick r:id="rId2" action="ppaction://hlinksldjump"/>
          </p:cNvPr>
          <p:cNvSpPr txBox="1"/>
          <p:nvPr/>
        </p:nvSpPr>
        <p:spPr>
          <a:xfrm>
            <a:off x="7791877" y="6242483"/>
            <a:ext cx="1447832" cy="369332"/>
          </a:xfrm>
          <a:prstGeom prst="rect">
            <a:avLst/>
          </a:prstGeom>
          <a:noFill/>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b="1" spc="50" dirty="0" smtClean="0">
                <a:ln w="11430"/>
                <a:solidFill>
                  <a:schemeClr val="accent3">
                    <a:lumMod val="40000"/>
                    <a:lumOff val="60000"/>
                  </a:schemeClr>
                </a:solidFill>
                <a:effectLst>
                  <a:outerShdw blurRad="76200" dist="50800" dir="5400000" algn="tl" rotWithShape="0">
                    <a:srgbClr val="000000">
                      <a:alpha val="65000"/>
                    </a:srgbClr>
                  </a:outerShdw>
                </a:effectLst>
                <a:latin typeface="+mj-lt"/>
              </a:rPr>
              <a:t>ВОЗВРАТ</a:t>
            </a:r>
            <a:endParaRPr lang="ru-RU" b="1" spc="50" dirty="0">
              <a:ln w="11430"/>
              <a:solidFill>
                <a:schemeClr val="accent3">
                  <a:lumMod val="40000"/>
                  <a:lumOff val="60000"/>
                </a:schemeClr>
              </a:solidFill>
              <a:effectLst>
                <a:outerShdw blurRad="76200" dist="50800" dir="5400000" algn="tl" rotWithShape="0">
                  <a:srgbClr val="000000">
                    <a:alpha val="65000"/>
                  </a:srgbClr>
                </a:outerShdw>
              </a:effectLst>
              <a:latin typeface="+mj-lt"/>
            </a:endParaRPr>
          </a:p>
        </p:txBody>
      </p:sp>
      <p:pic>
        <p:nvPicPr>
          <p:cNvPr id="2050" name="Picture 2" descr="2494_030509"/>
          <p:cNvPicPr>
            <a:picLocks noChangeAspect="1" noChangeArrowheads="1"/>
          </p:cNvPicPr>
          <p:nvPr/>
        </p:nvPicPr>
        <p:blipFill>
          <a:blip r:embed="rId3" cstate="email"/>
          <a:srcRect/>
          <a:stretch>
            <a:fillRect/>
          </a:stretch>
        </p:blipFill>
        <p:spPr bwMode="auto">
          <a:xfrm>
            <a:off x="6001494" y="6"/>
            <a:ext cx="2863121" cy="2119039"/>
          </a:xfrm>
          <a:prstGeom prst="rect">
            <a:avLst/>
          </a:prstGeom>
          <a:ln>
            <a:noFill/>
          </a:ln>
          <a:effectLst>
            <a:softEdge rad="317500"/>
          </a:effectLst>
        </p:spPr>
      </p:pic>
    </p:spTree>
    <p:extLst>
      <p:ext uri="{BB962C8B-B14F-4D97-AF65-F5344CB8AC3E}">
        <p14:creationId xmlns:p14="http://schemas.microsoft.com/office/powerpoint/2010/main" xmlns="" val="417859132"/>
      </p:ext>
    </p:extLst>
  </p:cSld>
  <p:clrMapOvr>
    <a:masterClrMapping/>
  </p:clrMapOvr>
  <p:transition spd="slow">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idx="4294967295"/>
          </p:nvPr>
        </p:nvSpPr>
        <p:spPr>
          <a:xfrm>
            <a:off x="576469" y="427044"/>
            <a:ext cx="7029451" cy="777875"/>
          </a:xfrm>
        </p:spPr>
        <p:txBody>
          <a:bodyPr>
            <a:normAutofit/>
          </a:bodyPr>
          <a:lstStyle/>
          <a:p>
            <a:r>
              <a:rPr lang="ru-RU" dirty="0" smtClean="0">
                <a:solidFill>
                  <a:srgbClr val="808000"/>
                </a:solidFill>
              </a:rPr>
              <a:t>Ситуация 2.</a:t>
            </a:r>
            <a:endParaRPr lang="ru-RU" dirty="0"/>
          </a:p>
        </p:txBody>
      </p:sp>
      <p:sp>
        <p:nvSpPr>
          <p:cNvPr id="6" name="Содержимое 5"/>
          <p:cNvSpPr>
            <a:spLocks noGrp="1"/>
          </p:cNvSpPr>
          <p:nvPr>
            <p:ph idx="4294967295"/>
          </p:nvPr>
        </p:nvSpPr>
        <p:spPr>
          <a:xfrm>
            <a:off x="290953" y="2063731"/>
            <a:ext cx="8573663" cy="4178751"/>
          </a:xfrm>
        </p:spPr>
        <p:txBody>
          <a:bodyPr>
            <a:noAutofit/>
          </a:bodyPr>
          <a:lstStyle/>
          <a:p>
            <a:pPr marL="0" indent="720725" algn="just">
              <a:buNone/>
            </a:pPr>
            <a:r>
              <a:rPr lang="ru-RU" sz="2000" dirty="0" smtClean="0">
                <a:latin typeface="Tahoma" pitchFamily="34" charset="0"/>
                <a:ea typeface="Tahoma" pitchFamily="34" charset="0"/>
                <a:cs typeface="Tahoma" pitchFamily="34" charset="0"/>
              </a:rPr>
              <a:t>В ходе прокурорской  проверки в г.Боровичи Новгородской области, было выяснено, что предприниматель </a:t>
            </a:r>
            <a:r>
              <a:rPr lang="ru-RU" sz="2000" dirty="0" err="1" smtClean="0">
                <a:latin typeface="Tahoma" pitchFamily="34" charset="0"/>
                <a:ea typeface="Tahoma" pitchFamily="34" charset="0"/>
                <a:cs typeface="Tahoma" pitchFamily="34" charset="0"/>
              </a:rPr>
              <a:t>Лавретьев</a:t>
            </a:r>
            <a:r>
              <a:rPr lang="ru-RU" sz="2000" dirty="0" smtClean="0">
                <a:latin typeface="Tahoma" pitchFamily="34" charset="0"/>
                <a:ea typeface="Tahoma" pitchFamily="34" charset="0"/>
                <a:cs typeface="Tahoma" pitchFamily="34" charset="0"/>
              </a:rPr>
              <a:t> И.В. не заключал в письменной форме трудовые договоры с несовершеннолетними, также новые сотрудники не проходили медицинский осмотр.</a:t>
            </a:r>
          </a:p>
          <a:p>
            <a:pPr marL="0" indent="720725" algn="just">
              <a:buNone/>
            </a:pPr>
            <a:endParaRPr lang="ru-RU" sz="2000" dirty="0" smtClean="0">
              <a:latin typeface="Tahoma" pitchFamily="34" charset="0"/>
              <a:ea typeface="Tahoma" pitchFamily="34" charset="0"/>
              <a:cs typeface="Tahoma" pitchFamily="34" charset="0"/>
            </a:endParaRPr>
          </a:p>
          <a:p>
            <a:pPr marL="0" indent="720725" algn="just">
              <a:buNone/>
            </a:pPr>
            <a:r>
              <a:rPr lang="ru-RU" sz="2200" b="1" i="1" dirty="0" smtClean="0">
                <a:latin typeface="Tahoma" pitchFamily="34" charset="0"/>
                <a:ea typeface="Tahoma" pitchFamily="34" charset="0"/>
                <a:cs typeface="Tahoma" pitchFamily="34" charset="0"/>
              </a:rPr>
              <a:t>Может ли прокуратура Новгородской области привлечь индивидуального предпринимателя </a:t>
            </a:r>
            <a:r>
              <a:rPr lang="ru-RU" sz="2200" b="1" i="1" dirty="0" err="1" smtClean="0">
                <a:latin typeface="Tahoma" pitchFamily="34" charset="0"/>
                <a:ea typeface="Tahoma" pitchFamily="34" charset="0"/>
                <a:cs typeface="Tahoma" pitchFamily="34" charset="0"/>
              </a:rPr>
              <a:t>Лавретьева</a:t>
            </a:r>
            <a:r>
              <a:rPr lang="ru-RU" sz="2200" b="1" i="1" dirty="0" smtClean="0">
                <a:latin typeface="Tahoma" pitchFamily="34" charset="0"/>
                <a:ea typeface="Tahoma" pitchFamily="34" charset="0"/>
                <a:cs typeface="Tahoma" pitchFamily="34" charset="0"/>
              </a:rPr>
              <a:t> И.В. к административной ответственности? Почему?</a:t>
            </a:r>
            <a:endParaRPr lang="ru-RU" sz="2200" b="1" i="1" dirty="0">
              <a:latin typeface="Tahoma" pitchFamily="34" charset="0"/>
              <a:ea typeface="Tahoma" pitchFamily="34" charset="0"/>
              <a:cs typeface="Tahoma" pitchFamily="34" charset="0"/>
            </a:endParaRPr>
          </a:p>
        </p:txBody>
      </p:sp>
      <p:sp>
        <p:nvSpPr>
          <p:cNvPr id="4" name="TextBox 3">
            <a:hlinkClick r:id="rId2" action="ppaction://hlinksldjump"/>
          </p:cNvPr>
          <p:cNvSpPr txBox="1"/>
          <p:nvPr/>
        </p:nvSpPr>
        <p:spPr>
          <a:xfrm>
            <a:off x="7791877" y="6242483"/>
            <a:ext cx="1447832" cy="369332"/>
          </a:xfrm>
          <a:prstGeom prst="rect">
            <a:avLst/>
          </a:prstGeom>
          <a:noFill/>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b="1" spc="50" dirty="0" smtClean="0">
                <a:ln w="11430"/>
                <a:solidFill>
                  <a:schemeClr val="accent3">
                    <a:lumMod val="40000"/>
                    <a:lumOff val="60000"/>
                  </a:schemeClr>
                </a:solidFill>
                <a:effectLst>
                  <a:outerShdw blurRad="76200" dist="50800" dir="5400000" algn="tl" rotWithShape="0">
                    <a:srgbClr val="000000">
                      <a:alpha val="65000"/>
                    </a:srgbClr>
                  </a:outerShdw>
                </a:effectLst>
                <a:latin typeface="+mj-lt"/>
              </a:rPr>
              <a:t>ВОЗВРАТ</a:t>
            </a:r>
            <a:endParaRPr lang="ru-RU" b="1" spc="50" dirty="0">
              <a:ln w="11430"/>
              <a:solidFill>
                <a:schemeClr val="accent3">
                  <a:lumMod val="40000"/>
                  <a:lumOff val="60000"/>
                </a:schemeClr>
              </a:solidFill>
              <a:effectLst>
                <a:outerShdw blurRad="76200" dist="50800" dir="5400000" algn="tl" rotWithShape="0">
                  <a:srgbClr val="000000">
                    <a:alpha val="65000"/>
                  </a:srgbClr>
                </a:outerShdw>
              </a:effectLst>
              <a:latin typeface="+mj-lt"/>
            </a:endParaRPr>
          </a:p>
        </p:txBody>
      </p:sp>
      <p:pic>
        <p:nvPicPr>
          <p:cNvPr id="3074" name="Picture 2" descr="48469212_together2"/>
          <p:cNvPicPr>
            <a:picLocks noChangeAspect="1" noChangeArrowheads="1"/>
          </p:cNvPicPr>
          <p:nvPr/>
        </p:nvPicPr>
        <p:blipFill>
          <a:blip r:embed="rId3" cstate="email"/>
          <a:stretch>
            <a:fillRect/>
          </a:stretch>
        </p:blipFill>
        <p:spPr bwMode="auto">
          <a:xfrm>
            <a:off x="5564105" y="427044"/>
            <a:ext cx="2804040" cy="1636693"/>
          </a:xfrm>
          <a:prstGeom prst="rect">
            <a:avLst/>
          </a:prstGeom>
          <a:noFill/>
          <a:ln w="9525">
            <a:noFill/>
            <a:miter lim="800000"/>
            <a:headEnd/>
            <a:tailEnd/>
          </a:ln>
        </p:spPr>
      </p:pic>
    </p:spTree>
    <p:extLst>
      <p:ext uri="{BB962C8B-B14F-4D97-AF65-F5344CB8AC3E}">
        <p14:creationId xmlns:p14="http://schemas.microsoft.com/office/powerpoint/2010/main" xmlns="" val="3043167810"/>
      </p:ext>
    </p:extLst>
  </p:cSld>
  <p:clrMapOvr>
    <a:masterClrMapping/>
  </p:clrMapOvr>
  <p:transition spd="slow">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 (1)"/>
          <p:cNvPicPr>
            <a:picLocks noChangeAspect="1" noChangeArrowheads="1"/>
          </p:cNvPicPr>
          <p:nvPr/>
        </p:nvPicPr>
        <p:blipFill>
          <a:blip r:embed="rId2" cstate="email"/>
          <a:stretch>
            <a:fillRect/>
          </a:stretch>
        </p:blipFill>
        <p:spPr bwMode="auto">
          <a:xfrm>
            <a:off x="6310471" y="462491"/>
            <a:ext cx="2320912" cy="2571659"/>
          </a:xfrm>
          <a:prstGeom prst="rect">
            <a:avLst/>
          </a:prstGeom>
          <a:ln>
            <a:noFill/>
          </a:ln>
          <a:effectLst>
            <a:softEdge rad="112500"/>
          </a:effectLst>
        </p:spPr>
      </p:pic>
      <p:sp>
        <p:nvSpPr>
          <p:cNvPr id="2" name="Название 1"/>
          <p:cNvSpPr>
            <a:spLocks noGrp="1"/>
          </p:cNvSpPr>
          <p:nvPr>
            <p:ph type="title" idx="4294967295"/>
          </p:nvPr>
        </p:nvSpPr>
        <p:spPr>
          <a:xfrm>
            <a:off x="725517" y="1373332"/>
            <a:ext cx="3432175" cy="673100"/>
          </a:xfrm>
        </p:spPr>
        <p:txBody>
          <a:bodyPr>
            <a:normAutofit/>
          </a:bodyPr>
          <a:lstStyle/>
          <a:p>
            <a:r>
              <a:rPr lang="ru-RU" dirty="0" smtClean="0">
                <a:solidFill>
                  <a:srgbClr val="808000"/>
                </a:solidFill>
              </a:rPr>
              <a:t>Ситуация 3.</a:t>
            </a:r>
            <a:endParaRPr lang="ru-RU" dirty="0"/>
          </a:p>
        </p:txBody>
      </p:sp>
      <p:sp>
        <p:nvSpPr>
          <p:cNvPr id="3" name="Содержимое 2"/>
          <p:cNvSpPr>
            <a:spLocks noGrp="1"/>
          </p:cNvSpPr>
          <p:nvPr>
            <p:ph idx="4294967295"/>
          </p:nvPr>
        </p:nvSpPr>
        <p:spPr>
          <a:xfrm>
            <a:off x="9" y="2854042"/>
            <a:ext cx="8864607" cy="4240501"/>
          </a:xfrm>
        </p:spPr>
        <p:txBody>
          <a:bodyPr>
            <a:normAutofit/>
          </a:bodyPr>
          <a:lstStyle/>
          <a:p>
            <a:pPr algn="just">
              <a:buNone/>
            </a:pPr>
            <a:r>
              <a:rPr lang="ru-RU" sz="2000" dirty="0" smtClean="0">
                <a:latin typeface="Tahoma" pitchFamily="34" charset="0"/>
                <a:ea typeface="Tahoma" pitchFamily="34" charset="0"/>
                <a:cs typeface="Tahoma" pitchFamily="34" charset="0"/>
              </a:rPr>
              <a:t>		По представлению прокуратуры к административной ответственности с наложением административного штрафа привлечена владелец круглосуточного магазина «Виноградная лоза» индивидуальный предприниматель Кузнецова А.А., привлекшая к работе в своем магазине в качестве продавца алкогольной продукции и табачных изделий семнадцатилетнюю </a:t>
            </a:r>
            <a:r>
              <a:rPr lang="ru-RU" sz="2000" dirty="0" err="1" smtClean="0">
                <a:latin typeface="Tahoma" pitchFamily="34" charset="0"/>
                <a:ea typeface="Tahoma" pitchFamily="34" charset="0"/>
                <a:cs typeface="Tahoma" pitchFamily="34" charset="0"/>
              </a:rPr>
              <a:t>Абасову</a:t>
            </a:r>
            <a:r>
              <a:rPr lang="ru-RU" sz="2000" dirty="0" smtClean="0">
                <a:latin typeface="Tahoma" pitchFamily="34" charset="0"/>
                <a:ea typeface="Tahoma" pitchFamily="34" charset="0"/>
                <a:cs typeface="Tahoma" pitchFamily="34" charset="0"/>
              </a:rPr>
              <a:t> Галину.</a:t>
            </a:r>
          </a:p>
          <a:p>
            <a:pPr>
              <a:buNone/>
            </a:pPr>
            <a:endParaRPr lang="ru-RU" sz="2000" dirty="0" smtClean="0">
              <a:latin typeface="Tahoma" pitchFamily="34" charset="0"/>
              <a:ea typeface="Tahoma" pitchFamily="34" charset="0"/>
              <a:cs typeface="Tahoma" pitchFamily="34" charset="0"/>
            </a:endParaRPr>
          </a:p>
          <a:p>
            <a:pPr algn="just">
              <a:buNone/>
            </a:pPr>
            <a:r>
              <a:rPr lang="ru-RU" sz="2000" dirty="0" smtClean="0">
                <a:latin typeface="Tahoma" pitchFamily="34" charset="0"/>
                <a:ea typeface="Tahoma" pitchFamily="34" charset="0"/>
                <a:cs typeface="Tahoma" pitchFamily="34" charset="0"/>
              </a:rPr>
              <a:t>		</a:t>
            </a:r>
            <a:r>
              <a:rPr lang="ru-RU" sz="2200" b="1" dirty="0" smtClean="0">
                <a:latin typeface="Tahoma" pitchFamily="34" charset="0"/>
                <a:ea typeface="Tahoma" pitchFamily="34" charset="0"/>
                <a:cs typeface="Tahoma" pitchFamily="34" charset="0"/>
              </a:rPr>
              <a:t>Какие были нарушены условия труда несовершеннолетней </a:t>
            </a:r>
            <a:r>
              <a:rPr lang="ru-RU" sz="2200" b="1" dirty="0" err="1" smtClean="0">
                <a:latin typeface="Tahoma" pitchFamily="34" charset="0"/>
                <a:ea typeface="Tahoma" pitchFamily="34" charset="0"/>
                <a:cs typeface="Tahoma" pitchFamily="34" charset="0"/>
              </a:rPr>
              <a:t>Абасовой</a:t>
            </a:r>
            <a:r>
              <a:rPr lang="ru-RU" sz="2200" b="1" dirty="0" smtClean="0">
                <a:latin typeface="Tahoma" pitchFamily="34" charset="0"/>
                <a:ea typeface="Tahoma" pitchFamily="34" charset="0"/>
                <a:cs typeface="Tahoma" pitchFamily="34" charset="0"/>
              </a:rPr>
              <a:t> Г.?</a:t>
            </a:r>
          </a:p>
          <a:p>
            <a:pPr algn="just">
              <a:buFont typeface="Wingdings" pitchFamily="2" charset="2"/>
              <a:buNone/>
            </a:pPr>
            <a:endParaRPr lang="ru-RU" sz="2000" dirty="0" smtClean="0">
              <a:latin typeface="Tahoma" pitchFamily="34" charset="0"/>
              <a:ea typeface="Tahoma" pitchFamily="34" charset="0"/>
              <a:cs typeface="Tahoma" pitchFamily="34" charset="0"/>
            </a:endParaRPr>
          </a:p>
          <a:p>
            <a:pPr>
              <a:buFont typeface="Wingdings" pitchFamily="2" charset="2"/>
              <a:buNone/>
            </a:pPr>
            <a:endParaRPr lang="ru-RU" sz="2000" dirty="0" smtClean="0">
              <a:latin typeface="Tahoma" pitchFamily="34" charset="0"/>
              <a:ea typeface="Tahoma" pitchFamily="34" charset="0"/>
              <a:cs typeface="Tahoma" pitchFamily="34" charset="0"/>
            </a:endParaRPr>
          </a:p>
          <a:p>
            <a:pPr>
              <a:buFont typeface="Wingdings" pitchFamily="2" charset="2"/>
              <a:buNone/>
            </a:pPr>
            <a:endParaRPr lang="en-US" sz="2000" b="1" i="1" dirty="0" smtClean="0">
              <a:latin typeface="Tahoma" pitchFamily="34" charset="0"/>
              <a:ea typeface="Tahoma" pitchFamily="34" charset="0"/>
              <a:cs typeface="Tahoma" pitchFamily="34" charset="0"/>
            </a:endParaRPr>
          </a:p>
          <a:p>
            <a:pPr>
              <a:buNone/>
            </a:pPr>
            <a:endParaRPr lang="ru-RU" sz="2000" dirty="0">
              <a:latin typeface="Tahoma" pitchFamily="34" charset="0"/>
              <a:ea typeface="Tahoma" pitchFamily="34" charset="0"/>
              <a:cs typeface="Tahoma" pitchFamily="34" charset="0"/>
            </a:endParaRPr>
          </a:p>
        </p:txBody>
      </p:sp>
      <p:sp>
        <p:nvSpPr>
          <p:cNvPr id="4" name="TextBox 3">
            <a:hlinkClick r:id="rId3" action="ppaction://hlinksldjump"/>
          </p:cNvPr>
          <p:cNvSpPr txBox="1"/>
          <p:nvPr/>
        </p:nvSpPr>
        <p:spPr>
          <a:xfrm>
            <a:off x="7791877" y="6242483"/>
            <a:ext cx="1447832" cy="369332"/>
          </a:xfrm>
          <a:prstGeom prst="rect">
            <a:avLst/>
          </a:prstGeom>
          <a:noFill/>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b="1" spc="50" dirty="0" smtClean="0">
                <a:ln w="11430"/>
                <a:solidFill>
                  <a:schemeClr val="accent3">
                    <a:lumMod val="40000"/>
                    <a:lumOff val="60000"/>
                  </a:schemeClr>
                </a:solidFill>
                <a:effectLst>
                  <a:outerShdw blurRad="76200" dist="50800" dir="5400000" algn="tl" rotWithShape="0">
                    <a:srgbClr val="000000">
                      <a:alpha val="65000"/>
                    </a:srgbClr>
                  </a:outerShdw>
                </a:effectLst>
                <a:latin typeface="+mj-lt"/>
              </a:rPr>
              <a:t>ВОЗВРАТ</a:t>
            </a:r>
            <a:endParaRPr lang="ru-RU" b="1" spc="50" dirty="0">
              <a:ln w="11430"/>
              <a:solidFill>
                <a:schemeClr val="accent3">
                  <a:lumMod val="40000"/>
                  <a:lumOff val="60000"/>
                </a:schemeClr>
              </a:solidFill>
              <a:effectLst>
                <a:outerShdw blurRad="76200" dist="50800" dir="5400000" algn="tl" rotWithShape="0">
                  <a:srgbClr val="000000">
                    <a:alpha val="65000"/>
                  </a:srgbClr>
                </a:outerShdw>
              </a:effectLst>
              <a:latin typeface="+mj-lt"/>
            </a:endParaRPr>
          </a:p>
        </p:txBody>
      </p:sp>
    </p:spTree>
    <p:extLst>
      <p:ext uri="{BB962C8B-B14F-4D97-AF65-F5344CB8AC3E}">
        <p14:creationId xmlns:p14="http://schemas.microsoft.com/office/powerpoint/2010/main" xmlns="" val="851948576"/>
      </p:ext>
    </p:extLst>
  </p:cSld>
  <p:clrMapOvr>
    <a:masterClrMapping/>
  </p:clrMapOvr>
  <p:transition spd="slow">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idx="4294967295"/>
          </p:nvPr>
        </p:nvSpPr>
        <p:spPr>
          <a:xfrm>
            <a:off x="5657857" y="636590"/>
            <a:ext cx="3486151" cy="706437"/>
          </a:xfrm>
        </p:spPr>
        <p:txBody>
          <a:bodyPr>
            <a:normAutofit/>
          </a:bodyPr>
          <a:lstStyle/>
          <a:p>
            <a:r>
              <a:rPr lang="ru-RU" dirty="0" smtClean="0">
                <a:solidFill>
                  <a:srgbClr val="808000"/>
                </a:solidFill>
              </a:rPr>
              <a:t>Ситуация 4.</a:t>
            </a:r>
            <a:endParaRPr lang="ru-RU" dirty="0"/>
          </a:p>
        </p:txBody>
      </p:sp>
      <p:sp>
        <p:nvSpPr>
          <p:cNvPr id="3" name="Содержимое 2"/>
          <p:cNvSpPr>
            <a:spLocks noGrp="1"/>
          </p:cNvSpPr>
          <p:nvPr>
            <p:ph idx="4294967295"/>
          </p:nvPr>
        </p:nvSpPr>
        <p:spPr>
          <a:xfrm>
            <a:off x="9" y="2425720"/>
            <a:ext cx="8864607" cy="4044950"/>
          </a:xfrm>
        </p:spPr>
        <p:txBody>
          <a:bodyPr>
            <a:noAutofit/>
          </a:bodyPr>
          <a:lstStyle/>
          <a:p>
            <a:pPr algn="just">
              <a:buFont typeface="Wingdings" pitchFamily="2" charset="2"/>
              <a:buNone/>
            </a:pPr>
            <a:r>
              <a:rPr lang="ru-RU" sz="1800" dirty="0" smtClean="0">
                <a:latin typeface="Tahoma" pitchFamily="34" charset="0"/>
                <a:ea typeface="Tahoma" pitchFamily="34" charset="0"/>
                <a:cs typeface="Tahoma" pitchFamily="34" charset="0"/>
              </a:rPr>
              <a:t>		</a:t>
            </a:r>
            <a:r>
              <a:rPr lang="ru-RU" sz="2000" dirty="0" smtClean="0">
                <a:latin typeface="Tahoma" pitchFamily="34" charset="0"/>
                <a:ea typeface="Tahoma" pitchFamily="34" charset="0"/>
                <a:cs typeface="Tahoma" pitchFamily="34" charset="0"/>
              </a:rPr>
              <a:t>Торговая палатка недалеко от дома, в котором проживали подростки, учащиеся ПТУ Иванов и Петров, специализировалась на продаже овощей и фруктов. С согласия подростков их привлекали для разгрузки арбузов каждый раз, когда постоянные работники не справлялись своими силами. Труд ребят оплачивался сдельно. Кроме того, подросткам поручалась ночная охрана арбузов, находившихся в пристроенном к палатке помещении. Участковый милиционер сообщил в инспекцию труда, что подростков используют на работах, запрещенных законодательством.</a:t>
            </a:r>
          </a:p>
          <a:p>
            <a:pPr algn="just">
              <a:buFont typeface="Wingdings" pitchFamily="2" charset="2"/>
              <a:buNone/>
            </a:pPr>
            <a:endParaRPr lang="ru-RU" sz="1800" dirty="0" smtClean="0">
              <a:latin typeface="Tahoma" pitchFamily="34" charset="0"/>
              <a:ea typeface="Tahoma" pitchFamily="34" charset="0"/>
              <a:cs typeface="Tahoma" pitchFamily="34" charset="0"/>
            </a:endParaRPr>
          </a:p>
          <a:p>
            <a:pPr algn="just">
              <a:buFont typeface="Wingdings" pitchFamily="2" charset="2"/>
              <a:buNone/>
            </a:pPr>
            <a:r>
              <a:rPr lang="ru-RU" sz="1800" b="1" dirty="0" smtClean="0">
                <a:latin typeface="Tahoma" pitchFamily="34" charset="0"/>
                <a:ea typeface="Tahoma" pitchFamily="34" charset="0"/>
                <a:cs typeface="Tahoma" pitchFamily="34" charset="0"/>
              </a:rPr>
              <a:t>		</a:t>
            </a:r>
            <a:r>
              <a:rPr lang="ru-RU" sz="2400" b="1" dirty="0" smtClean="0">
                <a:latin typeface="Tahoma" pitchFamily="34" charset="0"/>
                <a:ea typeface="Tahoma" pitchFamily="34" charset="0"/>
                <a:cs typeface="Tahoma" pitchFamily="34" charset="0"/>
              </a:rPr>
              <a:t>Может ли инспекция труда наложить штраф на хозяина торговой палатки и на каком основании?</a:t>
            </a:r>
          </a:p>
          <a:p>
            <a:endParaRPr lang="ru-RU" sz="1800" dirty="0">
              <a:latin typeface="Tahoma" pitchFamily="34" charset="0"/>
              <a:ea typeface="Tahoma" pitchFamily="34" charset="0"/>
              <a:cs typeface="Tahoma" pitchFamily="34" charset="0"/>
            </a:endParaRPr>
          </a:p>
        </p:txBody>
      </p:sp>
      <p:pic>
        <p:nvPicPr>
          <p:cNvPr id="2050" name="Picture 2" descr="i (2)"/>
          <p:cNvPicPr>
            <a:picLocks noChangeAspect="1" noChangeArrowheads="1"/>
          </p:cNvPicPr>
          <p:nvPr/>
        </p:nvPicPr>
        <p:blipFill>
          <a:blip r:embed="rId2" cstate="print"/>
          <a:stretch>
            <a:fillRect/>
          </a:stretch>
        </p:blipFill>
        <p:spPr bwMode="auto">
          <a:xfrm>
            <a:off x="483124" y="260330"/>
            <a:ext cx="1968537" cy="2165391"/>
          </a:xfrm>
          <a:prstGeom prst="rect">
            <a:avLst/>
          </a:prstGeom>
          <a:noFill/>
          <a:ln w="9525">
            <a:noFill/>
            <a:miter lim="800000"/>
            <a:headEnd/>
            <a:tailEnd/>
          </a:ln>
        </p:spPr>
      </p:pic>
      <p:sp>
        <p:nvSpPr>
          <p:cNvPr id="4" name="TextBox 3">
            <a:hlinkClick r:id="rId3" action="ppaction://hlinksldjump"/>
          </p:cNvPr>
          <p:cNvSpPr txBox="1"/>
          <p:nvPr/>
        </p:nvSpPr>
        <p:spPr>
          <a:xfrm>
            <a:off x="7791877" y="6242483"/>
            <a:ext cx="1447832" cy="369332"/>
          </a:xfrm>
          <a:prstGeom prst="rect">
            <a:avLst/>
          </a:prstGeom>
          <a:noFill/>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b="1" spc="50" dirty="0" smtClean="0">
                <a:ln w="11430"/>
                <a:solidFill>
                  <a:schemeClr val="accent3">
                    <a:lumMod val="40000"/>
                    <a:lumOff val="60000"/>
                  </a:schemeClr>
                </a:solidFill>
                <a:effectLst>
                  <a:outerShdw blurRad="76200" dist="50800" dir="5400000" algn="tl" rotWithShape="0">
                    <a:srgbClr val="000000">
                      <a:alpha val="65000"/>
                    </a:srgbClr>
                  </a:outerShdw>
                </a:effectLst>
                <a:latin typeface="+mj-lt"/>
              </a:rPr>
              <a:t>ВОЗВРАТ</a:t>
            </a:r>
            <a:endParaRPr lang="ru-RU" b="1" spc="50" dirty="0">
              <a:ln w="11430"/>
              <a:solidFill>
                <a:schemeClr val="accent3">
                  <a:lumMod val="40000"/>
                  <a:lumOff val="60000"/>
                </a:schemeClr>
              </a:solidFill>
              <a:effectLst>
                <a:outerShdw blurRad="76200" dist="50800" dir="5400000" algn="tl" rotWithShape="0">
                  <a:srgbClr val="000000">
                    <a:alpha val="65000"/>
                  </a:srgbClr>
                </a:outerShdw>
              </a:effectLst>
              <a:latin typeface="+mj-lt"/>
            </a:endParaRPr>
          </a:p>
        </p:txBody>
      </p:sp>
    </p:spTree>
    <p:extLst>
      <p:ext uri="{BB962C8B-B14F-4D97-AF65-F5344CB8AC3E}">
        <p14:creationId xmlns:p14="http://schemas.microsoft.com/office/powerpoint/2010/main" xmlns="" val="458365483"/>
      </p:ext>
    </p:extLst>
  </p:cSld>
  <p:clrMapOvr>
    <a:masterClrMapping/>
  </p:clrMapOvr>
  <p:transition spd="slow">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idx="4294967295"/>
          </p:nvPr>
        </p:nvSpPr>
        <p:spPr>
          <a:xfrm>
            <a:off x="449708" y="687394"/>
            <a:ext cx="3605213" cy="784225"/>
          </a:xfrm>
        </p:spPr>
        <p:txBody>
          <a:bodyPr>
            <a:normAutofit/>
          </a:bodyPr>
          <a:lstStyle/>
          <a:p>
            <a:r>
              <a:rPr lang="ru-RU" dirty="0" smtClean="0">
                <a:solidFill>
                  <a:srgbClr val="808000"/>
                </a:solidFill>
              </a:rPr>
              <a:t>Ситуация 5.</a:t>
            </a:r>
            <a:endParaRPr lang="ru-RU" dirty="0"/>
          </a:p>
        </p:txBody>
      </p:sp>
      <p:sp>
        <p:nvSpPr>
          <p:cNvPr id="3" name="Содержимое 2"/>
          <p:cNvSpPr>
            <a:spLocks noGrp="1"/>
          </p:cNvSpPr>
          <p:nvPr>
            <p:ph idx="4294967295"/>
          </p:nvPr>
        </p:nvSpPr>
        <p:spPr>
          <a:xfrm>
            <a:off x="0" y="1471613"/>
            <a:ext cx="8483600" cy="2950485"/>
          </a:xfrm>
        </p:spPr>
        <p:txBody>
          <a:bodyPr>
            <a:noAutofit/>
          </a:bodyPr>
          <a:lstStyle/>
          <a:p>
            <a:pPr algn="just">
              <a:buFont typeface="Wingdings" pitchFamily="2" charset="2"/>
              <a:buNone/>
            </a:pPr>
            <a:r>
              <a:rPr lang="ru-RU" sz="1800" dirty="0" smtClean="0">
                <a:latin typeface="Tahoma" pitchFamily="34" charset="0"/>
                <a:ea typeface="Tahoma" pitchFamily="34" charset="0"/>
                <a:cs typeface="Tahoma" pitchFamily="34" charset="0"/>
              </a:rPr>
              <a:t>		</a:t>
            </a:r>
            <a:r>
              <a:rPr lang="ru-RU" sz="2000" dirty="0" smtClean="0">
                <a:latin typeface="Tahoma" pitchFamily="34" charset="0"/>
                <a:ea typeface="Tahoma" pitchFamily="34" charset="0"/>
                <a:cs typeface="Tahoma" pitchFamily="34" charset="0"/>
              </a:rPr>
              <a:t>Семнадцатилетняя Катя Семенова после школы устроилась в почтовое отделение доставщиком телеграмм. Проработав 3 месяца, она подала заявление с просьбой предоставить ей отпуск, поскольку ее мама приобрела две туристические путевки, и она хотела бы с ней съездить отдохнуть. Начальник почтового отделения отказала ей в просьбе, заявив, что отпуск еще надо заработать.</a:t>
            </a:r>
            <a:endParaRPr lang="ru-RU" sz="1800" dirty="0" smtClean="0">
              <a:latin typeface="Tahoma" pitchFamily="34" charset="0"/>
              <a:ea typeface="Tahoma" pitchFamily="34" charset="0"/>
              <a:cs typeface="Tahoma" pitchFamily="34" charset="0"/>
            </a:endParaRPr>
          </a:p>
          <a:p>
            <a:pPr algn="just">
              <a:buFont typeface="Wingdings" pitchFamily="2" charset="2"/>
              <a:buNone/>
            </a:pPr>
            <a:endParaRPr lang="ru-RU" sz="1800" dirty="0" smtClean="0">
              <a:latin typeface="Tahoma" pitchFamily="34" charset="0"/>
              <a:ea typeface="Tahoma" pitchFamily="34" charset="0"/>
              <a:cs typeface="Tahoma" pitchFamily="34" charset="0"/>
            </a:endParaRPr>
          </a:p>
          <a:p>
            <a:pPr algn="just">
              <a:buFont typeface="Wingdings" pitchFamily="2" charset="2"/>
              <a:buNone/>
            </a:pPr>
            <a:r>
              <a:rPr lang="ru-RU" sz="2400" b="1" i="1" dirty="0" smtClean="0">
                <a:latin typeface="Tahoma" pitchFamily="34" charset="0"/>
                <a:ea typeface="Tahoma" pitchFamily="34" charset="0"/>
                <a:cs typeface="Tahoma" pitchFamily="34" charset="0"/>
              </a:rPr>
              <a:t>		Законен ли отказ? Почему?</a:t>
            </a:r>
          </a:p>
          <a:p>
            <a:pPr algn="just"/>
            <a:endParaRPr lang="ru-RU" sz="1800" dirty="0">
              <a:latin typeface="Tahoma" pitchFamily="34" charset="0"/>
              <a:ea typeface="Tahoma" pitchFamily="34" charset="0"/>
              <a:cs typeface="Tahoma" pitchFamily="34" charset="0"/>
            </a:endParaRPr>
          </a:p>
        </p:txBody>
      </p:sp>
      <p:pic>
        <p:nvPicPr>
          <p:cNvPr id="3074" name="Picture 2" descr="i (3)"/>
          <p:cNvPicPr>
            <a:picLocks noChangeAspect="1" noChangeArrowheads="1"/>
          </p:cNvPicPr>
          <p:nvPr/>
        </p:nvPicPr>
        <p:blipFill>
          <a:blip r:embed="rId2" cstate="print"/>
          <a:srcRect/>
          <a:stretch>
            <a:fillRect/>
          </a:stretch>
        </p:blipFill>
        <p:spPr bwMode="auto">
          <a:xfrm>
            <a:off x="5952044" y="3237040"/>
            <a:ext cx="2713781" cy="3620960"/>
          </a:xfrm>
          <a:prstGeom prst="rect">
            <a:avLst/>
          </a:prstGeom>
          <a:ln>
            <a:noFill/>
          </a:ln>
          <a:effectLst>
            <a:outerShdw blurRad="292100" dist="139700" dir="2700000" algn="tl" rotWithShape="0">
              <a:srgbClr val="333333">
                <a:alpha val="65000"/>
              </a:srgbClr>
            </a:outerShdw>
          </a:effectLst>
        </p:spPr>
      </p:pic>
      <p:sp>
        <p:nvSpPr>
          <p:cNvPr id="4" name="TextBox 3">
            <a:hlinkClick r:id="rId3" action="ppaction://hlinksldjump"/>
          </p:cNvPr>
          <p:cNvSpPr txBox="1"/>
          <p:nvPr/>
        </p:nvSpPr>
        <p:spPr>
          <a:xfrm>
            <a:off x="7791877" y="6242483"/>
            <a:ext cx="1447832" cy="369332"/>
          </a:xfrm>
          <a:prstGeom prst="rect">
            <a:avLst/>
          </a:prstGeom>
          <a:noFill/>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b="1" spc="50" dirty="0" smtClean="0">
                <a:ln w="11430"/>
                <a:solidFill>
                  <a:schemeClr val="accent3">
                    <a:lumMod val="40000"/>
                    <a:lumOff val="60000"/>
                  </a:schemeClr>
                </a:solidFill>
                <a:effectLst>
                  <a:outerShdw blurRad="76200" dist="50800" dir="5400000" algn="tl" rotWithShape="0">
                    <a:srgbClr val="000000">
                      <a:alpha val="65000"/>
                    </a:srgbClr>
                  </a:outerShdw>
                </a:effectLst>
                <a:latin typeface="+mj-lt"/>
              </a:rPr>
              <a:t>ВОЗВРАТ</a:t>
            </a:r>
            <a:endParaRPr lang="ru-RU" b="1" spc="50" dirty="0">
              <a:ln w="11430"/>
              <a:solidFill>
                <a:schemeClr val="accent3">
                  <a:lumMod val="40000"/>
                  <a:lumOff val="60000"/>
                </a:schemeClr>
              </a:solidFill>
              <a:effectLst>
                <a:outerShdw blurRad="76200" dist="50800" dir="5400000" algn="tl" rotWithShape="0">
                  <a:srgbClr val="000000">
                    <a:alpha val="65000"/>
                  </a:srgbClr>
                </a:outerShdw>
              </a:effectLst>
              <a:latin typeface="+mj-lt"/>
            </a:endParaRPr>
          </a:p>
        </p:txBody>
      </p:sp>
    </p:spTree>
    <p:extLst>
      <p:ext uri="{BB962C8B-B14F-4D97-AF65-F5344CB8AC3E}">
        <p14:creationId xmlns:p14="http://schemas.microsoft.com/office/powerpoint/2010/main" xmlns="" val="1308069739"/>
      </p:ext>
    </p:extLst>
  </p:cSld>
  <p:clrMapOvr>
    <a:masterClrMapping/>
  </p:clrMapOvr>
  <p:transition spd="slow">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idx="4294967295"/>
          </p:nvPr>
        </p:nvSpPr>
        <p:spPr>
          <a:xfrm>
            <a:off x="374757" y="365127"/>
            <a:ext cx="3433763" cy="641350"/>
          </a:xfrm>
        </p:spPr>
        <p:txBody>
          <a:bodyPr>
            <a:normAutofit/>
          </a:bodyPr>
          <a:lstStyle/>
          <a:p>
            <a:r>
              <a:rPr lang="ru-RU" dirty="0" smtClean="0">
                <a:solidFill>
                  <a:srgbClr val="808000"/>
                </a:solidFill>
              </a:rPr>
              <a:t>Ситуация 6.</a:t>
            </a:r>
            <a:endParaRPr lang="ru-RU" dirty="0"/>
          </a:p>
        </p:txBody>
      </p:sp>
      <p:sp>
        <p:nvSpPr>
          <p:cNvPr id="3" name="Содержимое 2"/>
          <p:cNvSpPr>
            <a:spLocks noGrp="1"/>
          </p:cNvSpPr>
          <p:nvPr>
            <p:ph idx="4294967295"/>
          </p:nvPr>
        </p:nvSpPr>
        <p:spPr>
          <a:xfrm>
            <a:off x="1" y="1006477"/>
            <a:ext cx="8694739" cy="3538538"/>
          </a:xfrm>
        </p:spPr>
        <p:txBody>
          <a:bodyPr>
            <a:noAutofit/>
          </a:bodyPr>
          <a:lstStyle/>
          <a:p>
            <a:pPr algn="just">
              <a:lnSpc>
                <a:spcPct val="90000"/>
              </a:lnSpc>
              <a:buFont typeface="Wingdings" pitchFamily="2" charset="2"/>
              <a:buNone/>
            </a:pPr>
            <a:r>
              <a:rPr lang="ru-RU" sz="1800" dirty="0" smtClean="0">
                <a:latin typeface="Tahoma" pitchFamily="34" charset="0"/>
                <a:ea typeface="Tahoma" pitchFamily="34" charset="0"/>
                <a:cs typeface="Tahoma" pitchFamily="34" charset="0"/>
              </a:rPr>
              <a:t>		</a:t>
            </a:r>
            <a:r>
              <a:rPr lang="ru-RU" sz="2000" dirty="0" smtClean="0">
                <a:latin typeface="Tahoma" pitchFamily="34" charset="0"/>
                <a:ea typeface="Tahoma" pitchFamily="34" charset="0"/>
                <a:cs typeface="Tahoma" pitchFamily="34" charset="0"/>
              </a:rPr>
              <a:t>Петя Алексеев, ученик 10 класса, решил поработать в период летних школьных каникул. С 1 июня он устроился в детский сад дворником. Однако с 1 июля по 1 августа дети вместе с работниками детского сада выезжали на летний отдых (на загородную дачу). Заведующая детским садом, справедливо полагая, что в услугах дворника детский сад будет нуждаться и за городом, дала Пете распоряжение собрать необходимые рабочие инструменты и личные вещи к назначенному сроку. Петя Алексеев отказался.</a:t>
            </a:r>
            <a:endParaRPr lang="ru-RU" sz="1800" dirty="0" smtClean="0">
              <a:latin typeface="Tahoma" pitchFamily="34" charset="0"/>
              <a:ea typeface="Tahoma" pitchFamily="34" charset="0"/>
              <a:cs typeface="Tahoma" pitchFamily="34" charset="0"/>
            </a:endParaRPr>
          </a:p>
          <a:p>
            <a:pPr algn="just">
              <a:lnSpc>
                <a:spcPct val="90000"/>
              </a:lnSpc>
              <a:buFont typeface="Wingdings" pitchFamily="2" charset="2"/>
              <a:buNone/>
            </a:pPr>
            <a:r>
              <a:rPr lang="ru-RU" sz="1800" b="1" i="1" dirty="0" smtClean="0">
                <a:latin typeface="Tahoma" pitchFamily="34" charset="0"/>
                <a:ea typeface="Tahoma" pitchFamily="34" charset="0"/>
                <a:cs typeface="Tahoma" pitchFamily="34" charset="0"/>
              </a:rPr>
              <a:t>		</a:t>
            </a:r>
          </a:p>
          <a:p>
            <a:pPr algn="just">
              <a:lnSpc>
                <a:spcPct val="90000"/>
              </a:lnSpc>
              <a:buFont typeface="Wingdings" pitchFamily="2" charset="2"/>
              <a:buNone/>
            </a:pPr>
            <a:r>
              <a:rPr lang="ru-RU" sz="1800" b="1" i="1" dirty="0" smtClean="0">
                <a:latin typeface="Tahoma" pitchFamily="34" charset="0"/>
                <a:ea typeface="Tahoma" pitchFamily="34" charset="0"/>
                <a:cs typeface="Tahoma" pitchFamily="34" charset="0"/>
              </a:rPr>
              <a:t>		</a:t>
            </a:r>
            <a:r>
              <a:rPr lang="ru-RU" sz="2400" b="1" i="1" dirty="0" smtClean="0">
                <a:latin typeface="Tahoma" pitchFamily="34" charset="0"/>
                <a:ea typeface="Tahoma" pitchFamily="34" charset="0"/>
                <a:cs typeface="Tahoma" pitchFamily="34" charset="0"/>
              </a:rPr>
              <a:t>Законно ли П.Алексеев отказался выполнить распоряжение заведующей детским садом? Почему?</a:t>
            </a:r>
            <a:endParaRPr lang="ru-RU" sz="1800" b="1" i="1" dirty="0" smtClean="0">
              <a:latin typeface="Tahoma" pitchFamily="34" charset="0"/>
              <a:ea typeface="Tahoma" pitchFamily="34" charset="0"/>
              <a:cs typeface="Tahoma" pitchFamily="34" charset="0"/>
            </a:endParaRPr>
          </a:p>
          <a:p>
            <a:pPr algn="just"/>
            <a:endParaRPr lang="ru-RU" sz="1800" dirty="0">
              <a:latin typeface="Tahoma" pitchFamily="34" charset="0"/>
              <a:ea typeface="Tahoma" pitchFamily="34" charset="0"/>
              <a:cs typeface="Tahoma" pitchFamily="34" charset="0"/>
            </a:endParaRPr>
          </a:p>
        </p:txBody>
      </p:sp>
      <p:pic>
        <p:nvPicPr>
          <p:cNvPr id="4098" name="Picture 2" descr="i (4)"/>
          <p:cNvPicPr>
            <a:picLocks noChangeAspect="1" noChangeArrowheads="1"/>
          </p:cNvPicPr>
          <p:nvPr/>
        </p:nvPicPr>
        <p:blipFill>
          <a:blip r:embed="rId2" cstate="email"/>
          <a:stretch>
            <a:fillRect/>
          </a:stretch>
        </p:blipFill>
        <p:spPr bwMode="auto">
          <a:xfrm>
            <a:off x="5259824" y="4545015"/>
            <a:ext cx="1866048" cy="2163190"/>
          </a:xfrm>
          <a:prstGeom prst="rect">
            <a:avLst/>
          </a:prstGeom>
          <a:noFill/>
          <a:ln w="9525">
            <a:noFill/>
            <a:miter lim="800000"/>
            <a:headEnd/>
            <a:tailEnd/>
          </a:ln>
        </p:spPr>
      </p:pic>
      <p:sp>
        <p:nvSpPr>
          <p:cNvPr id="4" name="TextBox 3">
            <a:hlinkClick r:id="rId3" action="ppaction://hlinksldjump"/>
          </p:cNvPr>
          <p:cNvSpPr txBox="1"/>
          <p:nvPr/>
        </p:nvSpPr>
        <p:spPr>
          <a:xfrm>
            <a:off x="7791877" y="6242483"/>
            <a:ext cx="1447832" cy="369332"/>
          </a:xfrm>
          <a:prstGeom prst="rect">
            <a:avLst/>
          </a:prstGeom>
          <a:noFill/>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b="1" spc="50" dirty="0" smtClean="0">
                <a:ln w="11430"/>
                <a:solidFill>
                  <a:schemeClr val="accent3">
                    <a:lumMod val="40000"/>
                    <a:lumOff val="60000"/>
                  </a:schemeClr>
                </a:solidFill>
                <a:effectLst>
                  <a:outerShdw blurRad="76200" dist="50800" dir="5400000" algn="tl" rotWithShape="0">
                    <a:srgbClr val="000000">
                      <a:alpha val="65000"/>
                    </a:srgbClr>
                  </a:outerShdw>
                </a:effectLst>
                <a:latin typeface="+mj-lt"/>
              </a:rPr>
              <a:t>ВОЗВРАТ</a:t>
            </a:r>
            <a:endParaRPr lang="ru-RU" b="1" spc="50" dirty="0">
              <a:ln w="11430"/>
              <a:solidFill>
                <a:schemeClr val="accent3">
                  <a:lumMod val="40000"/>
                  <a:lumOff val="60000"/>
                </a:schemeClr>
              </a:solidFill>
              <a:effectLst>
                <a:outerShdw blurRad="76200" dist="50800" dir="5400000" algn="tl" rotWithShape="0">
                  <a:srgbClr val="000000">
                    <a:alpha val="65000"/>
                  </a:srgbClr>
                </a:outerShdw>
              </a:effectLst>
              <a:latin typeface="+mj-lt"/>
            </a:endParaRPr>
          </a:p>
        </p:txBody>
      </p:sp>
    </p:spTree>
    <p:extLst>
      <p:ext uri="{BB962C8B-B14F-4D97-AF65-F5344CB8AC3E}">
        <p14:creationId xmlns:p14="http://schemas.microsoft.com/office/powerpoint/2010/main" xmlns="" val="309968900"/>
      </p:ext>
    </p:extLst>
  </p:cSld>
  <p:clrMapOvr>
    <a:masterClrMapping/>
  </p:clrMapOvr>
  <p:transition spd="slow">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idx="4294967295"/>
          </p:nvPr>
        </p:nvSpPr>
        <p:spPr>
          <a:xfrm>
            <a:off x="5643564" y="582617"/>
            <a:ext cx="3500437" cy="681037"/>
          </a:xfrm>
        </p:spPr>
        <p:txBody>
          <a:bodyPr>
            <a:normAutofit/>
          </a:bodyPr>
          <a:lstStyle/>
          <a:p>
            <a:r>
              <a:rPr lang="ru-RU" dirty="0" smtClean="0">
                <a:solidFill>
                  <a:srgbClr val="808000"/>
                </a:solidFill>
              </a:rPr>
              <a:t>Ситуация 7.</a:t>
            </a:r>
            <a:endParaRPr lang="ru-RU" dirty="0"/>
          </a:p>
        </p:txBody>
      </p:sp>
      <p:sp>
        <p:nvSpPr>
          <p:cNvPr id="3" name="Содержимое 2"/>
          <p:cNvSpPr>
            <a:spLocks noGrp="1"/>
          </p:cNvSpPr>
          <p:nvPr>
            <p:ph idx="4294967295"/>
          </p:nvPr>
        </p:nvSpPr>
        <p:spPr>
          <a:xfrm>
            <a:off x="2211395" y="1577008"/>
            <a:ext cx="6653212" cy="3778250"/>
          </a:xfrm>
        </p:spPr>
        <p:txBody>
          <a:bodyPr>
            <a:normAutofit/>
          </a:bodyPr>
          <a:lstStyle/>
          <a:p>
            <a:pPr>
              <a:lnSpc>
                <a:spcPct val="90000"/>
              </a:lnSpc>
              <a:buFont typeface="Wingdings" pitchFamily="2" charset="2"/>
              <a:buNone/>
            </a:pPr>
            <a:r>
              <a:rPr lang="ru-RU" sz="2000" dirty="0" smtClean="0">
                <a:latin typeface="Tahoma" pitchFamily="34" charset="0"/>
                <a:ea typeface="Tahoma" pitchFamily="34" charset="0"/>
                <a:cs typeface="Tahoma" pitchFamily="34" charset="0"/>
              </a:rPr>
              <a:t>		После окончания школы семнадцатилетний Валерий Тарасов долго искал работу и был очень рад, когда его приняли на бензоколонку в качестве заправщика автомашин. Но радость была недолгой: владельцу бензоколонки было указано на нарушение законодательства о труде.</a:t>
            </a:r>
          </a:p>
          <a:p>
            <a:pPr>
              <a:lnSpc>
                <a:spcPct val="90000"/>
              </a:lnSpc>
              <a:buFont typeface="Wingdings" pitchFamily="2" charset="2"/>
              <a:buNone/>
            </a:pPr>
            <a:r>
              <a:rPr lang="ru-RU" sz="2000" b="1" i="1" dirty="0" smtClean="0">
                <a:latin typeface="Tahoma" pitchFamily="34" charset="0"/>
                <a:ea typeface="Tahoma" pitchFamily="34" charset="0"/>
                <a:cs typeface="Tahoma" pitchFamily="34" charset="0"/>
              </a:rPr>
              <a:t>		</a:t>
            </a:r>
          </a:p>
          <a:p>
            <a:pPr>
              <a:lnSpc>
                <a:spcPct val="90000"/>
              </a:lnSpc>
              <a:buFont typeface="Wingdings" pitchFamily="2" charset="2"/>
              <a:buNone/>
            </a:pPr>
            <a:r>
              <a:rPr lang="ru-RU" sz="2000" b="1" i="1" dirty="0" smtClean="0">
                <a:latin typeface="Tahoma" pitchFamily="34" charset="0"/>
                <a:ea typeface="Tahoma" pitchFamily="34" charset="0"/>
                <a:cs typeface="Tahoma" pitchFamily="34" charset="0"/>
              </a:rPr>
              <a:t>		</a:t>
            </a:r>
            <a:r>
              <a:rPr lang="ru-RU" sz="2400" b="1" i="1" dirty="0" smtClean="0">
                <a:latin typeface="Tahoma" pitchFamily="34" charset="0"/>
                <a:ea typeface="Tahoma" pitchFamily="34" charset="0"/>
                <a:cs typeface="Tahoma" pitchFamily="34" charset="0"/>
              </a:rPr>
              <a:t>Законно ли увольнение В.Тарасова? Если да, то в чем можно усмотреть нарушение трудового законодательства?</a:t>
            </a:r>
            <a:endParaRPr lang="ru-RU" sz="2000" b="1" i="1" dirty="0">
              <a:latin typeface="Tahoma" pitchFamily="34" charset="0"/>
              <a:ea typeface="Tahoma" pitchFamily="34" charset="0"/>
              <a:cs typeface="Tahoma" pitchFamily="34" charset="0"/>
            </a:endParaRPr>
          </a:p>
        </p:txBody>
      </p:sp>
      <p:sp>
        <p:nvSpPr>
          <p:cNvPr id="4" name="TextBox 3">
            <a:hlinkClick r:id="rId2" action="ppaction://hlinksldjump"/>
          </p:cNvPr>
          <p:cNvSpPr txBox="1"/>
          <p:nvPr/>
        </p:nvSpPr>
        <p:spPr>
          <a:xfrm>
            <a:off x="7791877" y="6242483"/>
            <a:ext cx="1447832" cy="369332"/>
          </a:xfrm>
          <a:prstGeom prst="rect">
            <a:avLst/>
          </a:prstGeom>
          <a:noFill/>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b="1" spc="50" dirty="0" smtClean="0">
                <a:ln w="11430"/>
                <a:solidFill>
                  <a:schemeClr val="accent3">
                    <a:lumMod val="40000"/>
                    <a:lumOff val="60000"/>
                  </a:schemeClr>
                </a:solidFill>
                <a:effectLst>
                  <a:outerShdw blurRad="76200" dist="50800" dir="5400000" algn="tl" rotWithShape="0">
                    <a:srgbClr val="000000">
                      <a:alpha val="65000"/>
                    </a:srgbClr>
                  </a:outerShdw>
                </a:effectLst>
                <a:latin typeface="+mj-lt"/>
              </a:rPr>
              <a:t>ВОЗВРАТ</a:t>
            </a:r>
            <a:endParaRPr lang="ru-RU" b="1" spc="50" dirty="0">
              <a:ln w="11430"/>
              <a:solidFill>
                <a:schemeClr val="accent3">
                  <a:lumMod val="40000"/>
                  <a:lumOff val="60000"/>
                </a:schemeClr>
              </a:solidFill>
              <a:effectLst>
                <a:outerShdw blurRad="76200" dist="50800" dir="5400000" algn="tl" rotWithShape="0">
                  <a:srgbClr val="000000">
                    <a:alpha val="65000"/>
                  </a:srgbClr>
                </a:outerShdw>
              </a:effectLst>
              <a:latin typeface="+mj-lt"/>
            </a:endParaRPr>
          </a:p>
        </p:txBody>
      </p:sp>
      <p:pic>
        <p:nvPicPr>
          <p:cNvPr id="5122" name="Picture 2" descr="i (5)"/>
          <p:cNvPicPr>
            <a:picLocks noChangeAspect="1" noChangeArrowheads="1"/>
          </p:cNvPicPr>
          <p:nvPr/>
        </p:nvPicPr>
        <p:blipFill>
          <a:blip r:embed="rId3" cstate="email"/>
          <a:srcRect/>
          <a:stretch>
            <a:fillRect/>
          </a:stretch>
        </p:blipFill>
        <p:spPr bwMode="auto">
          <a:xfrm>
            <a:off x="768627" y="1577009"/>
            <a:ext cx="1563756" cy="4084983"/>
          </a:xfrm>
          <a:prstGeom prst="rect">
            <a:avLst/>
          </a:prstGeom>
          <a:ln>
            <a:noFill/>
          </a:ln>
          <a:effectLst>
            <a:softEdge rad="112500"/>
          </a:effectLst>
        </p:spPr>
      </p:pic>
    </p:spTree>
    <p:extLst>
      <p:ext uri="{BB962C8B-B14F-4D97-AF65-F5344CB8AC3E}">
        <p14:creationId xmlns:p14="http://schemas.microsoft.com/office/powerpoint/2010/main" xmlns="" val="1803458317"/>
      </p:ext>
    </p:extLst>
  </p:cSld>
  <p:clrMapOvr>
    <a:masterClrMapping/>
  </p:clrMapOvr>
  <p:transition spd="slow">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1" descr="C:\Users\Asus\Pictures\MH900346421.JPG"/>
          <p:cNvPicPr>
            <a:picLocks noChangeAspect="1" noChangeArrowheads="1"/>
          </p:cNvPicPr>
          <p:nvPr/>
        </p:nvPicPr>
        <p:blipFill>
          <a:blip r:embed="rId2" cstate="email"/>
          <a:srcRect/>
          <a:stretch>
            <a:fillRect/>
          </a:stretch>
        </p:blipFill>
        <p:spPr bwMode="auto">
          <a:xfrm>
            <a:off x="383353" y="342901"/>
            <a:ext cx="1072731" cy="1072730"/>
          </a:xfrm>
          <a:prstGeom prst="rect">
            <a:avLst/>
          </a:prstGeom>
          <a:noFill/>
        </p:spPr>
      </p:pic>
      <p:sp>
        <p:nvSpPr>
          <p:cNvPr id="2" name="Название 1"/>
          <p:cNvSpPr>
            <a:spLocks noGrp="1"/>
          </p:cNvSpPr>
          <p:nvPr>
            <p:ph type="title" idx="4294967295"/>
          </p:nvPr>
        </p:nvSpPr>
        <p:spPr>
          <a:xfrm>
            <a:off x="4632624" y="342900"/>
            <a:ext cx="3478213" cy="685800"/>
          </a:xfrm>
        </p:spPr>
        <p:txBody>
          <a:bodyPr>
            <a:normAutofit/>
          </a:bodyPr>
          <a:lstStyle/>
          <a:p>
            <a:r>
              <a:rPr lang="ru-RU" dirty="0" smtClean="0">
                <a:solidFill>
                  <a:srgbClr val="808000"/>
                </a:solidFill>
              </a:rPr>
              <a:t>Ситуация 8.</a:t>
            </a:r>
            <a:endParaRPr lang="ru-RU" dirty="0"/>
          </a:p>
        </p:txBody>
      </p:sp>
      <p:sp>
        <p:nvSpPr>
          <p:cNvPr id="3" name="Содержимое 2"/>
          <p:cNvSpPr>
            <a:spLocks noGrp="1"/>
          </p:cNvSpPr>
          <p:nvPr>
            <p:ph idx="4294967295"/>
          </p:nvPr>
        </p:nvSpPr>
        <p:spPr>
          <a:xfrm>
            <a:off x="383361" y="1028701"/>
            <a:ext cx="8481255" cy="5110100"/>
          </a:xfrm>
        </p:spPr>
        <p:txBody>
          <a:bodyPr>
            <a:normAutofit fontScale="25000" lnSpcReduction="20000"/>
          </a:bodyPr>
          <a:lstStyle/>
          <a:p>
            <a:pPr marL="0" indent="901700" algn="just">
              <a:buNone/>
            </a:pPr>
            <a:r>
              <a:rPr lang="ru-RU" sz="7200" dirty="0" smtClean="0">
                <a:latin typeface="Tahoma" pitchFamily="34" charset="0"/>
                <a:ea typeface="Tahoma" pitchFamily="34" charset="0"/>
                <a:cs typeface="Tahoma" pitchFamily="34" charset="0"/>
              </a:rPr>
              <a:t>В августе семнадцатилетняя Аня Иванова была принята на работу курьером в интернет-магазин.</a:t>
            </a:r>
          </a:p>
          <a:p>
            <a:pPr marL="0" indent="363538" algn="just">
              <a:buNone/>
            </a:pPr>
            <a:r>
              <a:rPr lang="ru-RU" sz="7200" dirty="0" smtClean="0">
                <a:latin typeface="Tahoma" pitchFamily="34" charset="0"/>
                <a:ea typeface="Tahoma" pitchFamily="34" charset="0"/>
                <a:cs typeface="Tahoma" pitchFamily="34" charset="0"/>
              </a:rPr>
              <a:t>Наряду  со срочным трудовым договором Анной был подписан договор о полной индивидуальной материальной ответственности, который ее обязал подписать работодатель. В соответствии с договором об индивидуальной материальной ответственности работодатель взял на себя обязательство по созданию для работника всех условий, необходимых для нормальной работы, обеспечению полной сохранности вверенного имущества.</a:t>
            </a:r>
          </a:p>
          <a:p>
            <a:pPr marL="0" indent="363538" algn="just">
              <a:buNone/>
            </a:pPr>
            <a:r>
              <a:rPr lang="ru-RU" sz="7200" dirty="0" smtClean="0">
                <a:latin typeface="Tahoma" pitchFamily="34" charset="0"/>
                <a:ea typeface="Tahoma" pitchFamily="34" charset="0"/>
                <a:cs typeface="Tahoma" pitchFamily="34" charset="0"/>
              </a:rPr>
              <a:t>В обязанности Анны входила доставка по адресам клиентов дорогостоящего товара (мобильных телефонов, карманных компьютеров и др.), получение оплаты за товар, денежные средства за который необходимо было доставлять в офис в день доставки товара.</a:t>
            </a:r>
          </a:p>
          <a:p>
            <a:pPr marL="0" indent="363538" algn="just">
              <a:buNone/>
            </a:pPr>
            <a:r>
              <a:rPr lang="ru-RU" sz="7200" dirty="0" smtClean="0">
                <a:latin typeface="Tahoma" pitchFamily="34" charset="0"/>
                <a:ea typeface="Tahoma" pitchFamily="34" charset="0"/>
                <a:cs typeface="Tahoma" pitchFamily="34" charset="0"/>
              </a:rPr>
              <a:t>По завершении первого месяца работы Аня, получив по накладным товар со склада, доставила его покупателям, получила за товар денежные средства в размере 81 076 руб. и поехала для отчета в офис. Но в метро деньги были украдены неизвестным лицом. Переживания, связанные с кражей казенных денег, вызвали у Ани эмоциональный стресс, и ей пришлось обратиться за психологической коррекционной помощью.</a:t>
            </a:r>
          </a:p>
          <a:p>
            <a:pPr marL="0" indent="363538" algn="just">
              <a:buNone/>
            </a:pPr>
            <a:r>
              <a:rPr lang="ru-RU" sz="7200" dirty="0" smtClean="0">
                <a:latin typeface="Tahoma" pitchFamily="34" charset="0"/>
                <a:ea typeface="Tahoma" pitchFamily="34" charset="0"/>
                <a:cs typeface="Tahoma" pitchFamily="34" charset="0"/>
              </a:rPr>
              <a:t>Работодатель, в лице коммерческого директора </a:t>
            </a:r>
            <a:r>
              <a:rPr lang="ru-RU" sz="7200" dirty="0" err="1" smtClean="0">
                <a:latin typeface="Tahoma" pitchFamily="34" charset="0"/>
                <a:ea typeface="Tahoma" pitchFamily="34" charset="0"/>
                <a:cs typeface="Tahoma" pitchFamily="34" charset="0"/>
              </a:rPr>
              <a:t>интернет-магазина</a:t>
            </a:r>
            <a:r>
              <a:rPr lang="ru-RU" sz="7200" dirty="0" smtClean="0">
                <a:latin typeface="Tahoma" pitchFamily="34" charset="0"/>
                <a:ea typeface="Tahoma" pitchFamily="34" charset="0"/>
                <a:cs typeface="Tahoma" pitchFamily="34" charset="0"/>
              </a:rPr>
              <a:t> привлек Анну к выплате возмещения ущерба в полном объеме.</a:t>
            </a:r>
          </a:p>
          <a:p>
            <a:pPr>
              <a:buNone/>
            </a:pPr>
            <a:endParaRPr lang="ru-RU" sz="4800" b="1" i="1" dirty="0" smtClean="0">
              <a:latin typeface="Tahoma" pitchFamily="34" charset="0"/>
              <a:ea typeface="Tahoma" pitchFamily="34" charset="0"/>
              <a:cs typeface="Tahoma" pitchFamily="34" charset="0"/>
            </a:endParaRPr>
          </a:p>
          <a:p>
            <a:pPr>
              <a:buNone/>
            </a:pPr>
            <a:r>
              <a:rPr lang="ru-RU" sz="8000" b="1" i="1" dirty="0" smtClean="0">
                <a:latin typeface="Tahoma" pitchFamily="34" charset="0"/>
                <a:ea typeface="Tahoma" pitchFamily="34" charset="0"/>
                <a:cs typeface="Tahoma" pitchFamily="34" charset="0"/>
              </a:rPr>
              <a:t>Правомерны ли действия работодателя в данной ситуации?</a:t>
            </a:r>
            <a:endParaRPr lang="ru-RU" sz="8000" b="1" i="1" dirty="0">
              <a:latin typeface="Tahoma" pitchFamily="34" charset="0"/>
              <a:ea typeface="Tahoma" pitchFamily="34" charset="0"/>
              <a:cs typeface="Tahoma" pitchFamily="34" charset="0"/>
            </a:endParaRPr>
          </a:p>
        </p:txBody>
      </p:sp>
      <p:sp>
        <p:nvSpPr>
          <p:cNvPr id="4" name="TextBox 3">
            <a:hlinkClick r:id="rId3" action="ppaction://hlinksldjump"/>
          </p:cNvPr>
          <p:cNvSpPr txBox="1"/>
          <p:nvPr/>
        </p:nvSpPr>
        <p:spPr>
          <a:xfrm>
            <a:off x="7791877" y="6242483"/>
            <a:ext cx="1447832" cy="369332"/>
          </a:xfrm>
          <a:prstGeom prst="rect">
            <a:avLst/>
          </a:prstGeom>
          <a:noFill/>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b="1" spc="50" dirty="0" smtClean="0">
                <a:ln w="11430"/>
                <a:solidFill>
                  <a:schemeClr val="accent3">
                    <a:lumMod val="40000"/>
                    <a:lumOff val="60000"/>
                  </a:schemeClr>
                </a:solidFill>
                <a:effectLst>
                  <a:outerShdw blurRad="76200" dist="50800" dir="5400000" algn="tl" rotWithShape="0">
                    <a:srgbClr val="000000">
                      <a:alpha val="65000"/>
                    </a:srgbClr>
                  </a:outerShdw>
                </a:effectLst>
                <a:latin typeface="+mj-lt"/>
              </a:rPr>
              <a:t>ВОЗВРАТ</a:t>
            </a:r>
            <a:endParaRPr lang="ru-RU" b="1" spc="50" dirty="0">
              <a:ln w="11430"/>
              <a:solidFill>
                <a:schemeClr val="accent3">
                  <a:lumMod val="40000"/>
                  <a:lumOff val="60000"/>
                </a:schemeClr>
              </a:solidFill>
              <a:effectLst>
                <a:outerShdw blurRad="76200" dist="50800" dir="5400000" algn="tl" rotWithShape="0">
                  <a:srgbClr val="000000">
                    <a:alpha val="65000"/>
                  </a:srgbClr>
                </a:outerShdw>
              </a:effectLst>
              <a:latin typeface="+mj-lt"/>
            </a:endParaRPr>
          </a:p>
        </p:txBody>
      </p:sp>
    </p:spTree>
    <p:extLst>
      <p:ext uri="{BB962C8B-B14F-4D97-AF65-F5344CB8AC3E}">
        <p14:creationId xmlns:p14="http://schemas.microsoft.com/office/powerpoint/2010/main" xmlns="" val="1940181873"/>
      </p:ext>
    </p:extLst>
  </p:cSld>
  <p:clrMapOvr>
    <a:masterClrMapping/>
  </p:clrMapOvr>
  <p:transition spd="slow">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idx="4294967295"/>
          </p:nvPr>
        </p:nvSpPr>
        <p:spPr>
          <a:xfrm>
            <a:off x="5082367" y="243770"/>
            <a:ext cx="3532188" cy="792163"/>
          </a:xfrm>
        </p:spPr>
        <p:txBody>
          <a:bodyPr>
            <a:normAutofit/>
          </a:bodyPr>
          <a:lstStyle/>
          <a:p>
            <a:r>
              <a:rPr lang="ru-RU" dirty="0" smtClean="0">
                <a:solidFill>
                  <a:srgbClr val="808000"/>
                </a:solidFill>
              </a:rPr>
              <a:t>Ситуация 9.</a:t>
            </a:r>
            <a:endParaRPr lang="ru-RU" dirty="0"/>
          </a:p>
        </p:txBody>
      </p:sp>
      <p:sp>
        <p:nvSpPr>
          <p:cNvPr id="3" name="Содержимое 2"/>
          <p:cNvSpPr>
            <a:spLocks noGrp="1"/>
          </p:cNvSpPr>
          <p:nvPr>
            <p:ph idx="4294967295"/>
          </p:nvPr>
        </p:nvSpPr>
        <p:spPr>
          <a:xfrm>
            <a:off x="703618" y="1246909"/>
            <a:ext cx="7910945" cy="3186546"/>
          </a:xfrm>
        </p:spPr>
        <p:txBody>
          <a:bodyPr>
            <a:noAutofit/>
          </a:bodyPr>
          <a:lstStyle/>
          <a:p>
            <a:pPr marL="0" indent="360363" algn="just">
              <a:buNone/>
            </a:pPr>
            <a:r>
              <a:rPr lang="ru-RU" sz="2000" dirty="0" smtClean="0">
                <a:latin typeface="Tahoma" pitchFamily="34" charset="0"/>
                <a:ea typeface="Tahoma" pitchFamily="34" charset="0"/>
                <a:cs typeface="Tahoma" pitchFamily="34" charset="0"/>
              </a:rPr>
              <a:t>Шестнадцатилетний Руслан Логинов, проработав больше месяца в качестве разнорабочего в подрядной организации ООО «Восход </a:t>
            </a:r>
            <a:r>
              <a:rPr lang="ru-RU" sz="2000" dirty="0" err="1" smtClean="0">
                <a:latin typeface="Tahoma" pitchFamily="34" charset="0"/>
                <a:ea typeface="Tahoma" pitchFamily="34" charset="0"/>
                <a:cs typeface="Tahoma" pitchFamily="34" charset="0"/>
              </a:rPr>
              <a:t>Ориел</a:t>
            </a:r>
            <a:r>
              <a:rPr lang="ru-RU" sz="2000" dirty="0" smtClean="0">
                <a:latin typeface="Tahoma" pitchFamily="34" charset="0"/>
                <a:ea typeface="Tahoma" pitchFamily="34" charset="0"/>
                <a:cs typeface="Tahoma" pitchFamily="34" charset="0"/>
              </a:rPr>
              <a:t>» получил производственную травму (ушибленную рану) левой руки. </a:t>
            </a:r>
          </a:p>
          <a:p>
            <a:pPr marL="0" indent="360363" algn="just">
              <a:buNone/>
            </a:pPr>
            <a:endParaRPr lang="ru-RU" sz="2000" b="1" dirty="0" smtClean="0">
              <a:latin typeface="Tahoma" pitchFamily="34" charset="0"/>
              <a:ea typeface="Tahoma" pitchFamily="34" charset="0"/>
              <a:cs typeface="Tahoma" pitchFamily="34" charset="0"/>
            </a:endParaRPr>
          </a:p>
          <a:p>
            <a:pPr marL="2424113" indent="803275" algn="just">
              <a:buNone/>
            </a:pPr>
            <a:r>
              <a:rPr lang="ru-RU" sz="2200" b="1" i="1" dirty="0" smtClean="0">
                <a:latin typeface="Tahoma" pitchFamily="34" charset="0"/>
                <a:ea typeface="Tahoma" pitchFamily="34" charset="0"/>
                <a:cs typeface="Tahoma" pitchFamily="34" charset="0"/>
              </a:rPr>
              <a:t>Может ли инспекция труда наложить штраф на руководителя организации в связи с полученной травмой Логинова Р.? Почему?</a:t>
            </a:r>
            <a:endParaRPr lang="ru-RU" sz="2200" i="1" dirty="0" smtClean="0">
              <a:latin typeface="Tahoma" pitchFamily="34" charset="0"/>
              <a:ea typeface="Tahoma" pitchFamily="34" charset="0"/>
              <a:cs typeface="Tahoma" pitchFamily="34" charset="0"/>
            </a:endParaRPr>
          </a:p>
        </p:txBody>
      </p:sp>
      <p:sp>
        <p:nvSpPr>
          <p:cNvPr id="4" name="TextBox 3">
            <a:hlinkClick r:id="rId2" action="ppaction://hlinksldjump"/>
          </p:cNvPr>
          <p:cNvSpPr txBox="1"/>
          <p:nvPr/>
        </p:nvSpPr>
        <p:spPr>
          <a:xfrm>
            <a:off x="7791877" y="6242483"/>
            <a:ext cx="1447832" cy="369332"/>
          </a:xfrm>
          <a:prstGeom prst="rect">
            <a:avLst/>
          </a:prstGeom>
          <a:noFill/>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b="1" spc="50" dirty="0" smtClean="0">
                <a:ln w="11430"/>
                <a:solidFill>
                  <a:schemeClr val="accent3">
                    <a:lumMod val="40000"/>
                    <a:lumOff val="60000"/>
                  </a:schemeClr>
                </a:solidFill>
                <a:effectLst>
                  <a:outerShdw blurRad="76200" dist="50800" dir="5400000" algn="tl" rotWithShape="0">
                    <a:srgbClr val="000000">
                      <a:alpha val="65000"/>
                    </a:srgbClr>
                  </a:outerShdw>
                </a:effectLst>
                <a:latin typeface="+mj-lt"/>
              </a:rPr>
              <a:t>ВОЗВРАТ</a:t>
            </a:r>
            <a:endParaRPr lang="ru-RU" b="1" spc="50" dirty="0">
              <a:ln w="11430"/>
              <a:solidFill>
                <a:schemeClr val="accent3">
                  <a:lumMod val="40000"/>
                  <a:lumOff val="60000"/>
                </a:schemeClr>
              </a:solidFill>
              <a:effectLst>
                <a:outerShdw blurRad="76200" dist="50800" dir="5400000" algn="tl" rotWithShape="0">
                  <a:srgbClr val="000000">
                    <a:alpha val="65000"/>
                  </a:srgbClr>
                </a:outerShdw>
              </a:effectLst>
              <a:latin typeface="+mj-lt"/>
            </a:endParaRPr>
          </a:p>
        </p:txBody>
      </p:sp>
      <p:pic>
        <p:nvPicPr>
          <p:cNvPr id="7170" name="Picture 2" descr="i"/>
          <p:cNvPicPr>
            <a:picLocks noChangeAspect="1" noChangeArrowheads="1"/>
          </p:cNvPicPr>
          <p:nvPr/>
        </p:nvPicPr>
        <p:blipFill>
          <a:blip r:embed="rId3" cstate="email"/>
          <a:stretch>
            <a:fillRect/>
          </a:stretch>
        </p:blipFill>
        <p:spPr bwMode="auto">
          <a:xfrm>
            <a:off x="481945" y="3931906"/>
            <a:ext cx="2402407" cy="2402406"/>
          </a:xfrm>
          <a:prstGeom prst="rect">
            <a:avLst/>
          </a:prstGeom>
          <a:noFill/>
          <a:ln w="9525">
            <a:noFill/>
            <a:miter lim="800000"/>
            <a:headEnd/>
            <a:tailEnd/>
          </a:ln>
        </p:spPr>
      </p:pic>
    </p:spTree>
    <p:extLst>
      <p:ext uri="{BB962C8B-B14F-4D97-AF65-F5344CB8AC3E}">
        <p14:creationId xmlns:p14="http://schemas.microsoft.com/office/powerpoint/2010/main" xmlns="" val="3795559428"/>
      </p:ext>
    </p:extLst>
  </p:cSld>
  <p:clrMapOvr>
    <a:masterClrMapping/>
  </p:clrMapOvr>
  <p:transition spd="slow">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5"/>
          <p:cNvSpPr txBox="1">
            <a:spLocks/>
          </p:cNvSpPr>
          <p:nvPr/>
        </p:nvSpPr>
        <p:spPr bwMode="auto">
          <a:xfrm>
            <a:off x="443542" y="26622"/>
            <a:ext cx="8256917" cy="650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fontAlgn="base">
              <a:spcBef>
                <a:spcPct val="0"/>
              </a:spcBef>
              <a:spcAft>
                <a:spcPct val="0"/>
              </a:spcAft>
              <a:defRPr/>
            </a:pPr>
            <a:r>
              <a:rPr lang="ru-RU" b="1" kern="0" dirty="0" smtClean="0">
                <a:effectLst>
                  <a:reflection blurRad="12700" stA="48000" endA="300" endPos="55000" dir="5400000" sy="-90000" algn="bl" rotWithShape="0"/>
                </a:effectLst>
                <a:latin typeface="Tahoma" pitchFamily="34" charset="0"/>
                <a:ea typeface="Tahoma" pitchFamily="34" charset="0"/>
                <a:cs typeface="Tahoma" pitchFamily="34" charset="0"/>
              </a:rPr>
              <a:t>Памятка</a:t>
            </a:r>
            <a:r>
              <a:rPr lang="ru-RU" sz="2000" b="1" kern="0" dirty="0" smtClean="0">
                <a:effectLst>
                  <a:outerShdw blurRad="38100" dist="38100" dir="2700000" algn="tl">
                    <a:srgbClr val="000000">
                      <a:alpha val="43137"/>
                    </a:srgbClr>
                  </a:outerShdw>
                  <a:reflection blurRad="12700" stA="48000" endA="300" endPos="55000" dir="5400000" sy="-90000" algn="bl" rotWithShape="0"/>
                </a:effectLst>
                <a:latin typeface="Tahoma" pitchFamily="34" charset="0"/>
                <a:ea typeface="Tahoma" pitchFamily="34" charset="0"/>
                <a:cs typeface="Tahoma" pitchFamily="34" charset="0"/>
              </a:rPr>
              <a:t>:</a:t>
            </a:r>
            <a:endParaRPr lang="ru-RU" sz="2800" b="1" kern="0" dirty="0">
              <a:effectLst>
                <a:outerShdw blurRad="38100" dist="38100" dir="2700000" algn="tl">
                  <a:srgbClr val="000000">
                    <a:alpha val="43137"/>
                  </a:srgbClr>
                </a:outerShdw>
                <a:reflection blurRad="12700" stA="48000" endA="300" endPos="55000" dir="5400000" sy="-90000" algn="bl" rotWithShape="0"/>
              </a:effectLst>
              <a:latin typeface="Tahoma" pitchFamily="34" charset="0"/>
              <a:ea typeface="Tahoma" pitchFamily="34" charset="0"/>
              <a:cs typeface="Tahoma"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sz="2000" b="1" i="0" u="none" strike="noStrike" kern="0" cap="none" spc="0" normalizeH="0" baseline="0" noProof="0" dirty="0" smtClean="0">
                <a:ln>
                  <a:noFill/>
                </a:ln>
                <a:effectLst>
                  <a:outerShdw blurRad="38100" dist="38100" dir="2700000" algn="tl">
                    <a:srgbClr val="000000">
                      <a:alpha val="43137"/>
                    </a:srgbClr>
                  </a:outerShdw>
                  <a:reflection blurRad="12700" stA="48000" endA="300" endPos="55000" dir="5400000" sy="-90000" algn="bl" rotWithShape="0"/>
                </a:effectLst>
                <a:uLnTx/>
                <a:uFillTx/>
                <a:latin typeface="Tahoma" pitchFamily="34" charset="0"/>
                <a:ea typeface="Tahoma" pitchFamily="34" charset="0"/>
                <a:cs typeface="Tahoma" pitchFamily="34" charset="0"/>
              </a:rPr>
              <a:t>«Трудовые права несовершеннолетних»</a:t>
            </a:r>
          </a:p>
        </p:txBody>
      </p:sp>
      <p:graphicFrame>
        <p:nvGraphicFramePr>
          <p:cNvPr id="4" name="Таблица 3"/>
          <p:cNvGraphicFramePr>
            <a:graphicFrameLocks noGrp="1"/>
          </p:cNvGraphicFramePr>
          <p:nvPr/>
        </p:nvGraphicFramePr>
        <p:xfrm>
          <a:off x="443542" y="296652"/>
          <a:ext cx="8352115" cy="6449372"/>
        </p:xfrm>
        <a:graphic>
          <a:graphicData uri="http://schemas.openxmlformats.org/drawingml/2006/table">
            <a:tbl>
              <a:tblPr firstRow="1" bandRow="1">
                <a:tableStyleId>{2D5ABB26-0587-4C30-8999-92F81FD0307C}</a:tableStyleId>
              </a:tblPr>
              <a:tblGrid>
                <a:gridCol w="2751285"/>
                <a:gridCol w="2800415"/>
                <a:gridCol w="2800415"/>
              </a:tblGrid>
              <a:tr h="274320">
                <a:tc>
                  <a:txBody>
                    <a:bodyPr/>
                    <a:lstStyle/>
                    <a:p>
                      <a:endParaRPr lang="ru-RU" sz="1400" dirty="0" smtClean="0"/>
                    </a:p>
                  </a:txBody>
                  <a:tcPr marL="121920" marR="12192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endParaRPr lang="ru-RU" sz="1400" dirty="0" smtClean="0"/>
                    </a:p>
                  </a:txBody>
                  <a:tcPr marL="121920" marR="12192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r>
              <a:tr h="11838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900" i="0" noProof="0"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Права и гарантии работника:</a:t>
                      </a:r>
                    </a:p>
                    <a:p>
                      <a:endParaRPr lang="ru-RU" sz="900" i="0" dirty="0" smtClean="0">
                        <a:effectLst>
                          <a:outerShdw blurRad="38100" dist="38100" dir="2700000" algn="tl">
                            <a:srgbClr val="000000">
                              <a:alpha val="43137"/>
                            </a:srgbClr>
                          </a:outerShdw>
                        </a:effectLst>
                        <a:latin typeface="Tahoma" pitchFamily="34" charset="0"/>
                        <a:ea typeface="Tahoma" pitchFamily="34" charset="0"/>
                        <a:cs typeface="Tahoma" pitchFamily="34" charset="0"/>
                      </a:endParaRPr>
                    </a:p>
                  </a:txBody>
                  <a:tcPr marL="121920" marR="121920" marT="34290" marB="3429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ru-RU" sz="800" b="1" u="sng" dirty="0" smtClean="0">
                          <a:latin typeface="Tahoma" pitchFamily="34" charset="0"/>
                          <a:ea typeface="Tahoma" pitchFamily="34" charset="0"/>
                          <a:cs typeface="Tahoma" pitchFamily="34" charset="0"/>
                        </a:rPr>
                        <a:t>Права</a:t>
                      </a:r>
                      <a:r>
                        <a:rPr lang="ru-RU" sz="800" dirty="0" smtClean="0">
                          <a:latin typeface="Tahoma" pitchFamily="34" charset="0"/>
                          <a:ea typeface="Tahoma" pitchFamily="34" charset="0"/>
                          <a:cs typeface="Tahoma" pitchFamily="34" charset="0"/>
                        </a:rPr>
                        <a:t>:</a:t>
                      </a:r>
                    </a:p>
                  </a:txBody>
                  <a:tcPr marL="121920" marR="12192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r>
                        <a:rPr lang="ru-RU" sz="800" b="1" u="sng" dirty="0" smtClean="0">
                          <a:latin typeface="Tahoma" pitchFamily="34" charset="0"/>
                          <a:ea typeface="Tahoma" pitchFamily="34" charset="0"/>
                          <a:cs typeface="Tahoma" pitchFamily="34" charset="0"/>
                        </a:rPr>
                        <a:t>Гарантии</a:t>
                      </a:r>
                      <a:r>
                        <a:rPr lang="ru-RU" sz="800" dirty="0" smtClean="0">
                          <a:latin typeface="Tahoma" pitchFamily="34" charset="0"/>
                          <a:ea typeface="Tahoma" pitchFamily="34" charset="0"/>
                          <a:cs typeface="Tahoma" pitchFamily="34" charset="0"/>
                        </a:rPr>
                        <a:t>:</a:t>
                      </a:r>
                    </a:p>
                  </a:txBody>
                  <a:tcPr marL="121920" marR="121920" marT="34290" marB="3429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0060">
                <a:tc>
                  <a:txBody>
                    <a:bodyPr/>
                    <a:lstStyle/>
                    <a:p>
                      <a:r>
                        <a:rPr lang="ru-RU" sz="900" i="0"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Виды и заключение трудового договора:</a:t>
                      </a:r>
                    </a:p>
                  </a:txBody>
                  <a:tcPr marL="121920" marR="121920" marT="34290" marB="3429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endParaRPr lang="ru-RU" sz="1400" dirty="0" smtClean="0"/>
                    </a:p>
                  </a:txBody>
                  <a:tcPr marL="121920" marR="121920" marT="34290" marB="3429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r>
              <a:tr h="6172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900" noProof="0"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Возраст, с которого допускается заключение договора (ст.63 ТК РФ):</a:t>
                      </a:r>
                    </a:p>
                    <a:p>
                      <a:endParaRPr lang="ru-RU" sz="900" i="0" dirty="0" smtClean="0">
                        <a:effectLst>
                          <a:outerShdw blurRad="38100" dist="38100" dir="2700000" algn="tl">
                            <a:srgbClr val="000000">
                              <a:alpha val="43137"/>
                            </a:srgbClr>
                          </a:outerShdw>
                        </a:effectLst>
                        <a:latin typeface="Tahoma" pitchFamily="34" charset="0"/>
                        <a:ea typeface="Tahoma" pitchFamily="34" charset="0"/>
                        <a:cs typeface="Tahoma" pitchFamily="34" charset="0"/>
                      </a:endParaRPr>
                    </a:p>
                  </a:txBody>
                  <a:tcPr marL="121920" marR="121920" marT="34290" marB="3429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endParaRPr lang="ru-RU" sz="1400" dirty="0" smtClean="0"/>
                    </a:p>
                  </a:txBody>
                  <a:tcPr marL="121920" marR="121920" marT="34290" marB="3429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r>
              <a:tr h="4088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900" i="0" kern="1200" dirty="0" smtClean="0">
                          <a:solidFill>
                            <a:schemeClr val="tx1"/>
                          </a:solidFill>
                          <a:effectLst>
                            <a:outerShdw blurRad="38100" dist="38100" dir="2700000" algn="tl">
                              <a:srgbClr val="000000">
                                <a:alpha val="43137"/>
                              </a:srgbClr>
                            </a:outerShdw>
                          </a:effectLst>
                          <a:latin typeface="Tahoma" pitchFamily="34" charset="0"/>
                          <a:ea typeface="Tahoma" pitchFamily="34" charset="0"/>
                          <a:cs typeface="Tahoma" pitchFamily="34" charset="0"/>
                        </a:rPr>
                        <a:t>Испытательный срок (ст.70 ТК РФ):</a:t>
                      </a:r>
                      <a:endParaRPr lang="ru-RU" sz="800" i="0" noProof="0" dirty="0" smtClean="0">
                        <a:effectLst>
                          <a:outerShdw blurRad="38100" dist="38100" dir="2700000" algn="tl">
                            <a:srgbClr val="000000">
                              <a:alpha val="43137"/>
                            </a:srgbClr>
                          </a:outerShdw>
                        </a:effectLst>
                        <a:latin typeface="Tahoma" pitchFamily="34" charset="0"/>
                        <a:ea typeface="Tahoma" pitchFamily="34" charset="0"/>
                        <a:cs typeface="Tahoma" pitchFamily="34" charset="0"/>
                      </a:endParaRPr>
                    </a:p>
                  </a:txBody>
                  <a:tcPr marL="121920" marR="121920" marT="34290" marB="3429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endParaRPr lang="ru-RU" sz="1400" dirty="0" smtClean="0"/>
                    </a:p>
                  </a:txBody>
                  <a:tcPr marL="121920" marR="121920" marT="34290" marB="3429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r>
              <a:tr h="51864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ru-RU" sz="900" i="0" kern="1200" dirty="0" smtClean="0">
                          <a:solidFill>
                            <a:schemeClr val="tx1"/>
                          </a:solidFill>
                          <a:effectLst>
                            <a:outerShdw blurRad="38100" dist="38100" dir="2700000" algn="tl">
                              <a:srgbClr val="000000">
                                <a:alpha val="43137"/>
                              </a:srgbClr>
                            </a:outerShdw>
                          </a:effectLst>
                          <a:latin typeface="Tahoma" pitchFamily="34" charset="0"/>
                          <a:ea typeface="Tahoma" pitchFamily="34" charset="0"/>
                          <a:cs typeface="Tahoma" pitchFamily="34" charset="0"/>
                        </a:rPr>
                        <a:t>Расторжение трудового договора (ст.ст.82,</a:t>
                      </a:r>
                      <a:r>
                        <a:rPr kumimoji="0" lang="ru-RU" sz="900" i="0" kern="1200" baseline="0" dirty="0" smtClean="0">
                          <a:solidFill>
                            <a:schemeClr val="tx1"/>
                          </a:solidFill>
                          <a:effectLst>
                            <a:outerShdw blurRad="38100" dist="38100" dir="2700000" algn="tl">
                              <a:srgbClr val="000000">
                                <a:alpha val="43137"/>
                              </a:srgbClr>
                            </a:outerShdw>
                          </a:effectLst>
                          <a:latin typeface="Tahoma" pitchFamily="34" charset="0"/>
                          <a:ea typeface="Tahoma" pitchFamily="34" charset="0"/>
                          <a:cs typeface="Tahoma" pitchFamily="34" charset="0"/>
                        </a:rPr>
                        <a:t> </a:t>
                      </a:r>
                      <a:r>
                        <a:rPr kumimoji="0" lang="ru-RU" sz="900" i="0" kern="1200" dirty="0" smtClean="0">
                          <a:solidFill>
                            <a:schemeClr val="tx1"/>
                          </a:solidFill>
                          <a:effectLst>
                            <a:outerShdw blurRad="38100" dist="38100" dir="2700000" algn="tl">
                              <a:srgbClr val="000000">
                                <a:alpha val="43137"/>
                              </a:srgbClr>
                            </a:outerShdw>
                          </a:effectLst>
                          <a:latin typeface="Tahoma" pitchFamily="34" charset="0"/>
                          <a:ea typeface="Tahoma" pitchFamily="34" charset="0"/>
                          <a:cs typeface="Tahoma" pitchFamily="34" charset="0"/>
                        </a:rPr>
                        <a:t>269 ТК РФ):</a:t>
                      </a:r>
                      <a:endParaRPr lang="ru-RU" sz="800" i="0" noProof="0" dirty="0" smtClean="0">
                        <a:effectLst>
                          <a:outerShdw blurRad="38100" dist="38100" dir="2700000" algn="tl">
                            <a:srgbClr val="000000">
                              <a:alpha val="43137"/>
                            </a:srgbClr>
                          </a:outerShdw>
                        </a:effectLst>
                        <a:latin typeface="Tahoma" pitchFamily="34" charset="0"/>
                        <a:ea typeface="Tahoma" pitchFamily="34" charset="0"/>
                        <a:cs typeface="Tahoma" pitchFamily="34" charset="0"/>
                      </a:endParaRPr>
                    </a:p>
                  </a:txBody>
                  <a:tcPr marL="121920" marR="121920" marT="34290" marB="3429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endParaRPr lang="ru-RU" sz="1400" dirty="0"/>
                    </a:p>
                  </a:txBody>
                  <a:tcPr marL="121920" marR="121920" marT="34290" marB="3429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r>
              <a:tr h="648072">
                <a:tc>
                  <a:txBody>
                    <a:bodyPr/>
                    <a:lstStyle/>
                    <a:p>
                      <a:r>
                        <a:rPr lang="ru-RU" sz="900" i="0"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Сокращенное рабочее время (ст.ст.92, 94 ТК РФ):</a:t>
                      </a:r>
                      <a:endParaRPr lang="ru-RU" sz="900" i="0"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a:txBody>
                  <a:tcPr marL="121920" marR="121920" marT="34290" marB="3429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endParaRPr lang="ru-RU" sz="1400" dirty="0"/>
                    </a:p>
                  </a:txBody>
                  <a:tcPr marL="121920" marR="121920" marT="34290" marB="3429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r>
              <a:tr h="345456">
                <a:tc>
                  <a:txBody>
                    <a:bodyPr/>
                    <a:lstStyle/>
                    <a:p>
                      <a:r>
                        <a:rPr lang="ru-RU" sz="900" i="0"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Ограничения в переноске тяжестей (ст.265 ТК РФ):</a:t>
                      </a:r>
                      <a:endParaRPr lang="ru-RU" sz="900" i="0"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a:txBody>
                  <a:tcPr marL="121920" marR="121920" marT="34290" marB="3429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endParaRPr lang="ru-RU" sz="1400" dirty="0"/>
                    </a:p>
                  </a:txBody>
                  <a:tcPr marL="121920" marR="121920" marT="34290" marB="3429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r>
              <a:tr h="649776">
                <a:tc>
                  <a:txBody>
                    <a:bodyPr/>
                    <a:lstStyle/>
                    <a:p>
                      <a:r>
                        <a:rPr lang="ru-RU" sz="900" i="0"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Запреты на некоторые виды работ (ст.ст.265, 268 ТК РФ):</a:t>
                      </a:r>
                      <a:endParaRPr lang="ru-RU" sz="900" i="0"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a:txBody>
                  <a:tcPr marL="121920" marR="121920" marT="34290" marB="3429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endParaRPr lang="ru-RU" sz="1400" dirty="0"/>
                    </a:p>
                  </a:txBody>
                  <a:tcPr marL="121920" marR="121920" marT="34290" marB="3429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r>
              <a:tr h="480060">
                <a:tc>
                  <a:txBody>
                    <a:bodyPr/>
                    <a:lstStyle/>
                    <a:p>
                      <a:r>
                        <a:rPr lang="ru-RU" sz="900" i="0"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Предоставляемые</a:t>
                      </a:r>
                      <a:r>
                        <a:rPr lang="ru-RU" sz="900" i="0" baseline="0"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о</a:t>
                      </a:r>
                      <a:r>
                        <a:rPr lang="ru-RU" sz="900" i="0"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тпуска</a:t>
                      </a:r>
                      <a:r>
                        <a:rPr lang="ru-RU" sz="900" i="0" baseline="0"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a:t>
                      </a:r>
                      <a:r>
                        <a:rPr lang="ru-RU" sz="900" i="0"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(ст.ст.122, 267 ТК РФ):</a:t>
                      </a:r>
                      <a:endParaRPr lang="ru-RU" sz="900" i="0"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a:txBody>
                  <a:tcPr marL="121920" marR="121920" marT="34290" marB="3429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endParaRPr lang="ru-RU" sz="1400" dirty="0"/>
                    </a:p>
                  </a:txBody>
                  <a:tcPr marL="121920" marR="121920" marT="34290" marB="3429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r>
              <a:tr h="493472">
                <a:tc>
                  <a:txBody>
                    <a:bodyPr/>
                    <a:lstStyle/>
                    <a:p>
                      <a:pPr marL="447675" indent="4763" algn="ctr"/>
                      <a:r>
                        <a:rPr lang="ru-RU" sz="900" i="0"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Оплата труда (ст.271 ТК РФ):</a:t>
                      </a:r>
                      <a:endParaRPr lang="ru-RU" sz="900" i="0"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a:txBody>
                  <a:tcPr marL="121920" marR="121920" marT="34290" marB="3429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endParaRPr lang="ru-RU" sz="1400" dirty="0"/>
                    </a:p>
                  </a:txBody>
                  <a:tcPr marL="121920" marR="121920" marT="34290" marB="3429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r>
              <a:tr h="274320">
                <a:tc>
                  <a:txBody>
                    <a:bodyPr/>
                    <a:lstStyle/>
                    <a:p>
                      <a:endParaRPr lang="ru-RU" sz="1400" dirty="0"/>
                    </a:p>
                  </a:txBody>
                  <a:tcPr marL="121920" marR="12192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gridSpan="2">
                  <a:txBody>
                    <a:bodyPr/>
                    <a:lstStyle/>
                    <a:p>
                      <a:endParaRPr lang="ru-RU" sz="1400" dirty="0"/>
                    </a:p>
                  </a:txBody>
                  <a:tcPr marL="121920" marR="12192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ru-RU"/>
                    </a:p>
                  </a:txBody>
                  <a:tcPr/>
                </a:tc>
              </a:tr>
            </a:tbl>
          </a:graphicData>
        </a:graphic>
      </p:graphicFrame>
      <p:sp>
        <p:nvSpPr>
          <p:cNvPr id="5" name="TextBox 4"/>
          <p:cNvSpPr txBox="1"/>
          <p:nvPr/>
        </p:nvSpPr>
        <p:spPr>
          <a:xfrm>
            <a:off x="443541" y="-42193"/>
            <a:ext cx="8448939" cy="307777"/>
          </a:xfrm>
          <a:prstGeom prst="rect">
            <a:avLst/>
          </a:prstGeom>
          <a:noFill/>
        </p:spPr>
        <p:txBody>
          <a:bodyPr wrap="square" rtlCol="0">
            <a:spAutoFit/>
          </a:bodyPr>
          <a:lstStyle/>
          <a:p>
            <a:pPr algn="just"/>
            <a:r>
              <a:rPr lang="ru-RU" sz="1400" dirty="0" smtClean="0">
                <a:latin typeface="Tahoma" pitchFamily="34" charset="0"/>
                <a:ea typeface="Tahoma" pitchFamily="34" charset="0"/>
                <a:cs typeface="Tahoma" pitchFamily="34" charset="0"/>
              </a:rPr>
              <a:t>                             </a:t>
            </a:r>
            <a:r>
              <a:rPr lang="en-US" sz="1400" dirty="0" smtClean="0">
                <a:latin typeface="Tahoma" pitchFamily="34" charset="0"/>
                <a:ea typeface="Tahoma" pitchFamily="34" charset="0"/>
                <a:cs typeface="Tahoma" pitchFamily="34" charset="0"/>
              </a:rPr>
              <a:t>27</a:t>
            </a:r>
            <a:r>
              <a:rPr lang="ru-RU" sz="1400" dirty="0" smtClean="0">
                <a:latin typeface="Tahoma" pitchFamily="34" charset="0"/>
                <a:ea typeface="Tahoma" pitchFamily="34" charset="0"/>
                <a:cs typeface="Tahoma" pitchFamily="34" charset="0"/>
              </a:rPr>
              <a:t> октября 2011г.                                                       Профсоюзный урок</a:t>
            </a:r>
            <a:endParaRPr lang="ru-RU" sz="1400" dirty="0">
              <a:latin typeface="Tahoma" pitchFamily="34" charset="0"/>
              <a:ea typeface="Tahoma" pitchFamily="34" charset="0"/>
              <a:cs typeface="Tahoma" pitchFamily="34" charset="0"/>
            </a:endParaRPr>
          </a:p>
        </p:txBody>
      </p:sp>
      <p:pic>
        <p:nvPicPr>
          <p:cNvPr id="2" name="Picture 2" descr="C:\Users\Asus\Pictures\Учеба\03b15adc6858.png"/>
          <p:cNvPicPr>
            <a:picLocks noChangeAspect="1" noChangeArrowheads="1"/>
          </p:cNvPicPr>
          <p:nvPr/>
        </p:nvPicPr>
        <p:blipFill>
          <a:blip r:embed="rId2" cstate="email"/>
          <a:srcRect/>
          <a:stretch>
            <a:fillRect/>
          </a:stretch>
        </p:blipFill>
        <p:spPr bwMode="auto">
          <a:xfrm rot="20845802">
            <a:off x="174228" y="5794362"/>
            <a:ext cx="1035920" cy="1111038"/>
          </a:xfrm>
          <a:prstGeom prst="rect">
            <a:avLst/>
          </a:prstGeom>
          <a:noFill/>
        </p:spPr>
      </p:pic>
      <p:sp>
        <p:nvSpPr>
          <p:cNvPr id="6" name="TextBox 5">
            <a:hlinkClick r:id="rId3" action="ppaction://hlinksldjump"/>
          </p:cNvPr>
          <p:cNvSpPr txBox="1"/>
          <p:nvPr/>
        </p:nvSpPr>
        <p:spPr>
          <a:xfrm>
            <a:off x="7691357" y="6488668"/>
            <a:ext cx="1447832" cy="369332"/>
          </a:xfrm>
          <a:prstGeom prst="rect">
            <a:avLst/>
          </a:prstGeom>
          <a:noFill/>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b="1" spc="50" dirty="0" smtClean="0">
                <a:ln w="11430"/>
                <a:solidFill>
                  <a:schemeClr val="accent3">
                    <a:lumMod val="40000"/>
                    <a:lumOff val="60000"/>
                  </a:schemeClr>
                </a:solidFill>
                <a:effectLst>
                  <a:outerShdw blurRad="76200" dist="50800" dir="5400000" algn="tl" rotWithShape="0">
                    <a:srgbClr val="000000">
                      <a:alpha val="65000"/>
                    </a:srgbClr>
                  </a:outerShdw>
                </a:effectLst>
                <a:latin typeface="+mj-lt"/>
              </a:rPr>
              <a:t>ВОЗВРАТ</a:t>
            </a:r>
            <a:endParaRPr lang="ru-RU" b="1" spc="50" dirty="0">
              <a:ln w="11430"/>
              <a:solidFill>
                <a:schemeClr val="accent3">
                  <a:lumMod val="40000"/>
                  <a:lumOff val="60000"/>
                </a:schemeClr>
              </a:solidFill>
              <a:effectLst>
                <a:outerShdw blurRad="76200" dist="50800" dir="5400000" algn="tl" rotWithShape="0">
                  <a:srgbClr val="000000">
                    <a:alpha val="65000"/>
                  </a:srgbClr>
                </a:outerShdw>
              </a:effectLst>
              <a:latin typeface="+mj-lt"/>
            </a:endParaRPr>
          </a:p>
        </p:txBody>
      </p:sp>
      <p:sp>
        <p:nvSpPr>
          <p:cNvPr id="7" name="TextBox 6"/>
          <p:cNvSpPr txBox="1"/>
          <p:nvPr/>
        </p:nvSpPr>
        <p:spPr>
          <a:xfrm>
            <a:off x="3193700" y="670727"/>
            <a:ext cx="2744875" cy="1184940"/>
          </a:xfrm>
          <a:prstGeom prst="rect">
            <a:avLst/>
          </a:prstGeom>
          <a:noFill/>
        </p:spPr>
        <p:txBody>
          <a:bodyPr wrap="square" rtlCol="0">
            <a:spAutoFit/>
          </a:bodyPr>
          <a:lstStyle/>
          <a:p>
            <a:pPr indent="90488">
              <a:buFont typeface="Arial" pitchFamily="34" charset="0"/>
              <a:buChar char="•"/>
            </a:pPr>
            <a:r>
              <a:rPr lang="ru-RU" sz="800" dirty="0" smtClean="0">
                <a:latin typeface="Tahoma" pitchFamily="34" charset="0"/>
                <a:ea typeface="Tahoma" pitchFamily="34" charset="0"/>
                <a:cs typeface="Tahoma" pitchFamily="34" charset="0"/>
              </a:rPr>
              <a:t>исчисление трудового стажа;</a:t>
            </a:r>
          </a:p>
          <a:p>
            <a:pPr indent="90488">
              <a:buFont typeface="Arial" pitchFamily="34" charset="0"/>
              <a:buChar char="•"/>
            </a:pPr>
            <a:r>
              <a:rPr lang="ru-RU" sz="800" dirty="0" smtClean="0">
                <a:latin typeface="Tahoma" pitchFamily="34" charset="0"/>
                <a:ea typeface="Tahoma" pitchFamily="34" charset="0"/>
                <a:cs typeface="Tahoma" pitchFamily="34" charset="0"/>
              </a:rPr>
              <a:t>выплата вознаграждения (заработной платы);</a:t>
            </a:r>
          </a:p>
          <a:p>
            <a:pPr indent="90488">
              <a:buFont typeface="Arial" pitchFamily="34" charset="0"/>
              <a:buChar char="•"/>
            </a:pPr>
            <a:r>
              <a:rPr lang="ru-RU" sz="800" dirty="0" smtClean="0">
                <a:latin typeface="Tahoma" pitchFamily="34" charset="0"/>
                <a:ea typeface="Tahoma" pitchFamily="34" charset="0"/>
                <a:cs typeface="Tahoma" pitchFamily="34" charset="0"/>
              </a:rPr>
              <a:t>социальное страхование;</a:t>
            </a:r>
          </a:p>
          <a:p>
            <a:pPr indent="90488">
              <a:buFont typeface="Arial" pitchFamily="34" charset="0"/>
              <a:buChar char="•"/>
            </a:pPr>
            <a:r>
              <a:rPr lang="ru-RU" sz="800" dirty="0" smtClean="0">
                <a:latin typeface="Tahoma" pitchFamily="34" charset="0"/>
                <a:ea typeface="Tahoma" pitchFamily="34" charset="0"/>
                <a:cs typeface="Tahoma" pitchFamily="34" charset="0"/>
              </a:rPr>
              <a:t>отпуск и выходные дни;</a:t>
            </a:r>
          </a:p>
          <a:p>
            <a:pPr indent="90488">
              <a:buFont typeface="Arial" pitchFamily="34" charset="0"/>
              <a:buChar char="•"/>
            </a:pPr>
            <a:r>
              <a:rPr lang="ru-RU" sz="800" dirty="0" smtClean="0">
                <a:latin typeface="Tahoma" pitchFamily="34" charset="0"/>
                <a:ea typeface="Tahoma" pitchFamily="34" charset="0"/>
                <a:cs typeface="Tahoma" pitchFamily="34" charset="0"/>
              </a:rPr>
              <a:t>соблюдение режима рабочего времени;</a:t>
            </a:r>
          </a:p>
          <a:p>
            <a:pPr indent="90488">
              <a:buFont typeface="Arial" pitchFamily="34" charset="0"/>
              <a:buChar char="•"/>
            </a:pPr>
            <a:r>
              <a:rPr lang="ru-RU" sz="800" dirty="0" smtClean="0">
                <a:latin typeface="Tahoma" pitchFamily="34" charset="0"/>
                <a:ea typeface="Tahoma" pitchFamily="34" charset="0"/>
                <a:cs typeface="Tahoma" pitchFamily="34" charset="0"/>
              </a:rPr>
              <a:t>на информацию от работодателя,</a:t>
            </a:r>
          </a:p>
          <a:p>
            <a:pPr indent="90488">
              <a:buFont typeface="Arial" pitchFamily="34" charset="0"/>
              <a:buChar char="•"/>
            </a:pPr>
            <a:r>
              <a:rPr lang="ru-RU" sz="800" dirty="0" smtClean="0">
                <a:latin typeface="Tahoma" pitchFamily="34" charset="0"/>
                <a:ea typeface="Tahoma" pitchFamily="34" charset="0"/>
                <a:cs typeface="Tahoma" pitchFamily="34" charset="0"/>
              </a:rPr>
              <a:t>на  отстаивание своих прав в индивидуальном и коллективном трудовом споре.</a:t>
            </a:r>
          </a:p>
          <a:p>
            <a:endParaRPr lang="ru-RU" sz="700" dirty="0">
              <a:latin typeface="Tahoma" pitchFamily="34" charset="0"/>
              <a:ea typeface="Tahoma" pitchFamily="34" charset="0"/>
              <a:cs typeface="Tahoma" pitchFamily="34" charset="0"/>
            </a:endParaRPr>
          </a:p>
        </p:txBody>
      </p:sp>
      <p:sp>
        <p:nvSpPr>
          <p:cNvPr id="8" name="TextBox 7"/>
          <p:cNvSpPr txBox="1"/>
          <p:nvPr/>
        </p:nvSpPr>
        <p:spPr>
          <a:xfrm>
            <a:off x="6008913" y="672402"/>
            <a:ext cx="2883878" cy="938719"/>
          </a:xfrm>
          <a:prstGeom prst="rect">
            <a:avLst/>
          </a:prstGeom>
          <a:noFill/>
        </p:spPr>
        <p:txBody>
          <a:bodyPr wrap="square" rtlCol="0">
            <a:spAutoFit/>
          </a:bodyPr>
          <a:lstStyle/>
          <a:p>
            <a:pPr indent="90488">
              <a:buFont typeface="Arial" pitchFamily="34" charset="0"/>
              <a:buChar char="•"/>
            </a:pPr>
            <a:r>
              <a:rPr lang="ru-RU" sz="800" dirty="0" smtClean="0">
                <a:latin typeface="Tahoma" pitchFamily="34" charset="0"/>
                <a:ea typeface="Tahoma" pitchFamily="34" charset="0"/>
                <a:cs typeface="Tahoma" pitchFamily="34" charset="0"/>
              </a:rPr>
              <a:t>сохранение рабочего места в период болезни/отпуска;</a:t>
            </a:r>
          </a:p>
          <a:p>
            <a:pPr marL="90488" indent="-90488">
              <a:buFont typeface="Arial" pitchFamily="34" charset="0"/>
              <a:buChar char="•"/>
            </a:pPr>
            <a:r>
              <a:rPr lang="ru-RU" sz="800" dirty="0" smtClean="0">
                <a:latin typeface="Tahoma" pitchFamily="34" charset="0"/>
                <a:ea typeface="Tahoma" pitchFamily="34" charset="0"/>
                <a:cs typeface="Tahoma" pitchFamily="34" charset="0"/>
              </a:rPr>
              <a:t>прием на работу на условиях </a:t>
            </a:r>
            <a:r>
              <a:rPr lang="ru-RU" sz="800" u="sng" dirty="0" smtClean="0">
                <a:latin typeface="Tahoma" pitchFamily="34" charset="0"/>
                <a:ea typeface="Tahoma" pitchFamily="34" charset="0"/>
                <a:cs typeface="Tahoma" pitchFamily="34" charset="0"/>
              </a:rPr>
              <a:t>постоянного</a:t>
            </a:r>
            <a:r>
              <a:rPr lang="ru-RU" sz="800" dirty="0" smtClean="0">
                <a:latin typeface="Tahoma" pitchFamily="34" charset="0"/>
                <a:ea typeface="Tahoma" pitchFamily="34" charset="0"/>
                <a:cs typeface="Tahoma" pitchFamily="34" charset="0"/>
              </a:rPr>
              <a:t> трудового договора;</a:t>
            </a:r>
          </a:p>
          <a:p>
            <a:pPr indent="90488">
              <a:buFont typeface="Arial" pitchFamily="34" charset="0"/>
              <a:buChar char="•"/>
            </a:pPr>
            <a:r>
              <a:rPr lang="ru-RU" sz="800" dirty="0" smtClean="0">
                <a:latin typeface="Tahoma" pitchFamily="34" charset="0"/>
                <a:ea typeface="Tahoma" pitchFamily="34" charset="0"/>
                <a:cs typeface="Tahoma" pitchFamily="34" charset="0"/>
              </a:rPr>
              <a:t>выполнение трудовых обязанностей;</a:t>
            </a:r>
          </a:p>
          <a:p>
            <a:pPr indent="90488">
              <a:buFont typeface="Arial" pitchFamily="34" charset="0"/>
              <a:buChar char="•"/>
            </a:pPr>
            <a:r>
              <a:rPr lang="ru-RU" sz="800" dirty="0" smtClean="0">
                <a:latin typeface="Tahoma" pitchFamily="34" charset="0"/>
                <a:ea typeface="Tahoma" pitchFamily="34" charset="0"/>
                <a:cs typeface="Tahoma" pitchFamily="34" charset="0"/>
              </a:rPr>
              <a:t>Выплата заработной платы в срок и полностью; </a:t>
            </a:r>
          </a:p>
          <a:p>
            <a:pPr indent="90488">
              <a:buFont typeface="Arial" pitchFamily="34" charset="0"/>
              <a:buChar char="•"/>
            </a:pPr>
            <a:r>
              <a:rPr lang="ru-RU" sz="800" dirty="0" err="1" smtClean="0">
                <a:latin typeface="Tahoma" pitchFamily="34" charset="0"/>
                <a:ea typeface="Tahoma" pitchFamily="34" charset="0"/>
                <a:cs typeface="Tahoma" pitchFamily="34" charset="0"/>
              </a:rPr>
              <a:t>неухудшение</a:t>
            </a:r>
            <a:r>
              <a:rPr lang="ru-RU" sz="800" dirty="0" smtClean="0">
                <a:latin typeface="Tahoma" pitchFamily="34" charset="0"/>
                <a:ea typeface="Tahoma" pitchFamily="34" charset="0"/>
                <a:cs typeface="Tahoma" pitchFamily="34" charset="0"/>
              </a:rPr>
              <a:t>  условий труда, и т.д.</a:t>
            </a:r>
          </a:p>
          <a:p>
            <a:endParaRPr lang="ru-RU" sz="700" dirty="0">
              <a:latin typeface="Tahoma" pitchFamily="34" charset="0"/>
              <a:ea typeface="Tahoma" pitchFamily="34" charset="0"/>
              <a:cs typeface="Tahoma" pitchFamily="34" charset="0"/>
            </a:endParaRPr>
          </a:p>
        </p:txBody>
      </p:sp>
      <p:sp>
        <p:nvSpPr>
          <p:cNvPr id="9" name="TextBox 8"/>
          <p:cNvSpPr txBox="1"/>
          <p:nvPr/>
        </p:nvSpPr>
        <p:spPr>
          <a:xfrm>
            <a:off x="3200104" y="1791315"/>
            <a:ext cx="5475170" cy="461665"/>
          </a:xfrm>
          <a:prstGeom prst="rect">
            <a:avLst/>
          </a:prstGeom>
          <a:noFill/>
        </p:spPr>
        <p:txBody>
          <a:bodyPr wrap="square" rtlCol="0">
            <a:spAutoFit/>
          </a:bodyPr>
          <a:lstStyle/>
          <a:p>
            <a:pPr lvl="0" indent="90488">
              <a:buFont typeface="Arial" pitchFamily="34" charset="0"/>
              <a:buChar char="•"/>
            </a:pPr>
            <a:r>
              <a:rPr lang="ru-RU" sz="800" b="1" dirty="0" smtClean="0">
                <a:latin typeface="Tahoma" pitchFamily="34" charset="0"/>
                <a:ea typeface="Tahoma" pitchFamily="34" charset="0"/>
                <a:cs typeface="Tahoma" pitchFamily="34" charset="0"/>
              </a:rPr>
              <a:t>Бессрочный</a:t>
            </a:r>
            <a:r>
              <a:rPr lang="ru-RU" sz="800" dirty="0" smtClean="0">
                <a:latin typeface="Tahoma" pitchFamily="34" charset="0"/>
                <a:ea typeface="Tahoma" pitchFamily="34" charset="0"/>
                <a:cs typeface="Tahoma" pitchFamily="34" charset="0"/>
              </a:rPr>
              <a:t> –  срок действия не определен.  </a:t>
            </a:r>
            <a:r>
              <a:rPr lang="ru-RU" sz="800" b="1" dirty="0" smtClean="0">
                <a:latin typeface="Tahoma" pitchFamily="34" charset="0"/>
                <a:ea typeface="Tahoma" pitchFamily="34" charset="0"/>
                <a:cs typeface="Tahoma" pitchFamily="34" charset="0"/>
              </a:rPr>
              <a:t>Срочный – </a:t>
            </a:r>
            <a:r>
              <a:rPr lang="ru-RU" sz="800" dirty="0" smtClean="0">
                <a:latin typeface="Tahoma" pitchFamily="34" charset="0"/>
                <a:ea typeface="Tahoma" pitchFamily="34" charset="0"/>
                <a:cs typeface="Tahoma" pitchFamily="34" charset="0"/>
              </a:rPr>
              <a:t>заключается на срок не более 5 лет.</a:t>
            </a:r>
          </a:p>
          <a:p>
            <a:pPr lvl="0" indent="90488">
              <a:buFont typeface="Arial" pitchFamily="34" charset="0"/>
              <a:buChar char="•"/>
            </a:pPr>
            <a:r>
              <a:rPr lang="ru-RU" sz="800" dirty="0" smtClean="0">
                <a:latin typeface="Tahoma" pitchFamily="34" charset="0"/>
                <a:ea typeface="Tahoma" pitchFamily="34" charset="0"/>
                <a:cs typeface="Tahoma" pitchFamily="34" charset="0"/>
              </a:rPr>
              <a:t>Трудовой договор заключается в 2-х экземплярах (по экземпляру каждой из сторон).</a:t>
            </a:r>
          </a:p>
          <a:p>
            <a:pPr lvl="0" indent="90488">
              <a:buFont typeface="Arial" pitchFamily="34" charset="0"/>
              <a:buChar char="•"/>
            </a:pPr>
            <a:r>
              <a:rPr lang="ru-RU" sz="800" dirty="0" smtClean="0">
                <a:latin typeface="Tahoma" pitchFamily="34" charset="0"/>
                <a:ea typeface="Tahoma" pitchFamily="34" charset="0"/>
                <a:cs typeface="Tahoma" pitchFamily="34" charset="0"/>
              </a:rPr>
              <a:t>Трудовой договор вступает в силу со дня его подписания.</a:t>
            </a:r>
          </a:p>
        </p:txBody>
      </p:sp>
      <p:sp>
        <p:nvSpPr>
          <p:cNvPr id="10" name="TextBox 9"/>
          <p:cNvSpPr txBox="1"/>
          <p:nvPr/>
        </p:nvSpPr>
        <p:spPr>
          <a:xfrm>
            <a:off x="3191139" y="2988743"/>
            <a:ext cx="5475170" cy="215444"/>
          </a:xfrm>
          <a:prstGeom prst="rect">
            <a:avLst/>
          </a:prstGeom>
          <a:noFill/>
        </p:spPr>
        <p:txBody>
          <a:bodyPr wrap="square" rtlCol="0">
            <a:spAutoFit/>
          </a:bodyPr>
          <a:lstStyle/>
          <a:p>
            <a:r>
              <a:rPr lang="ru-RU" sz="800" dirty="0" smtClean="0">
                <a:latin typeface="Tahoma" pitchFamily="34" charset="0"/>
                <a:ea typeface="Tahoma" pitchFamily="34" charset="0"/>
                <a:cs typeface="Tahoma" pitchFamily="34" charset="0"/>
              </a:rPr>
              <a:t>Для лиц, не достигших 18 лет при приеме на работу испытательный срок не устанавливается. </a:t>
            </a:r>
            <a:endParaRPr lang="ru-RU" sz="800" dirty="0">
              <a:latin typeface="Tahoma" pitchFamily="34" charset="0"/>
              <a:ea typeface="Tahoma" pitchFamily="34" charset="0"/>
              <a:cs typeface="Tahoma" pitchFamily="34" charset="0"/>
            </a:endParaRPr>
          </a:p>
        </p:txBody>
      </p:sp>
      <p:sp>
        <p:nvSpPr>
          <p:cNvPr id="11" name="TextBox 10"/>
          <p:cNvSpPr txBox="1"/>
          <p:nvPr/>
        </p:nvSpPr>
        <p:spPr>
          <a:xfrm>
            <a:off x="3175770" y="2374021"/>
            <a:ext cx="5475170" cy="461665"/>
          </a:xfrm>
          <a:prstGeom prst="rect">
            <a:avLst/>
          </a:prstGeom>
          <a:noFill/>
        </p:spPr>
        <p:txBody>
          <a:bodyPr wrap="square" rtlCol="0">
            <a:spAutoFit/>
          </a:bodyPr>
          <a:lstStyle/>
          <a:p>
            <a:pPr lvl="0" indent="90488">
              <a:buFont typeface="Arial" pitchFamily="34" charset="0"/>
              <a:buChar char="•"/>
            </a:pPr>
            <a:r>
              <a:rPr lang="ru-RU" sz="800" dirty="0" smtClean="0">
                <a:latin typeface="Tahoma" pitchFamily="34" charset="0"/>
                <a:ea typeface="Tahoma" pitchFamily="34" charset="0"/>
                <a:cs typeface="Tahoma" pitchFamily="34" charset="0"/>
              </a:rPr>
              <a:t>с 14-ти лет – с согласия одного из родителей.</a:t>
            </a:r>
          </a:p>
          <a:p>
            <a:pPr lvl="0" indent="90488">
              <a:buFont typeface="Arial" pitchFamily="34" charset="0"/>
              <a:buChar char="•"/>
            </a:pPr>
            <a:r>
              <a:rPr lang="ru-RU" sz="800" dirty="0" smtClean="0">
                <a:latin typeface="Tahoma" pitchFamily="34" charset="0"/>
                <a:ea typeface="Tahoma" pitchFamily="34" charset="0"/>
                <a:cs typeface="Tahoma" pitchFamily="34" charset="0"/>
              </a:rPr>
              <a:t>с 15-ти лет – после получения общего среднего образования.</a:t>
            </a:r>
          </a:p>
          <a:p>
            <a:pPr lvl="0" indent="90488">
              <a:buFont typeface="Arial" pitchFamily="34" charset="0"/>
              <a:buChar char="•"/>
            </a:pPr>
            <a:r>
              <a:rPr lang="ru-RU" sz="800" dirty="0" smtClean="0">
                <a:latin typeface="Tahoma" pitchFamily="34" charset="0"/>
                <a:ea typeface="Tahoma" pitchFamily="34" charset="0"/>
                <a:cs typeface="Tahoma" pitchFamily="34" charset="0"/>
              </a:rPr>
              <a:t>с 16-ти лет – самостоятельно.</a:t>
            </a:r>
          </a:p>
        </p:txBody>
      </p:sp>
      <p:sp>
        <p:nvSpPr>
          <p:cNvPr id="12" name="TextBox 11"/>
          <p:cNvSpPr txBox="1"/>
          <p:nvPr/>
        </p:nvSpPr>
        <p:spPr>
          <a:xfrm>
            <a:off x="3207787" y="3351174"/>
            <a:ext cx="5475170" cy="461665"/>
          </a:xfrm>
          <a:prstGeom prst="rect">
            <a:avLst/>
          </a:prstGeom>
          <a:noFill/>
        </p:spPr>
        <p:txBody>
          <a:bodyPr wrap="square" rtlCol="0">
            <a:spAutoFit/>
          </a:bodyPr>
          <a:lstStyle/>
          <a:p>
            <a:pPr indent="90488" algn="just">
              <a:buFont typeface="Arial" pitchFamily="34" charset="0"/>
              <a:buChar char="•"/>
            </a:pPr>
            <a:r>
              <a:rPr lang="ru-RU" sz="800" dirty="0" smtClean="0">
                <a:latin typeface="Tahoma" pitchFamily="34" charset="0"/>
                <a:ea typeface="Tahoma" pitchFamily="34" charset="0"/>
                <a:cs typeface="Tahoma" pitchFamily="34" charset="0"/>
              </a:rPr>
              <a:t>С согласия государственной инспекции труда и комиссии по делам несовершеннолетних и защите их прав (ст.269 ТК РФ). </a:t>
            </a:r>
          </a:p>
          <a:p>
            <a:pPr indent="90488" algn="just">
              <a:buFont typeface="Arial" pitchFamily="34" charset="0"/>
              <a:buChar char="•"/>
            </a:pPr>
            <a:r>
              <a:rPr lang="ru-RU" sz="800" dirty="0" smtClean="0">
                <a:latin typeface="Tahoma" pitchFamily="34" charset="0"/>
                <a:ea typeface="Tahoma" pitchFamily="34" charset="0"/>
                <a:cs typeface="Tahoma" pitchFamily="34" charset="0"/>
              </a:rPr>
              <a:t>С участием профсоюза (ст.82 ТК РФ).</a:t>
            </a:r>
          </a:p>
        </p:txBody>
      </p:sp>
      <p:sp>
        <p:nvSpPr>
          <p:cNvPr id="13" name="TextBox 12"/>
          <p:cNvSpPr txBox="1"/>
          <p:nvPr/>
        </p:nvSpPr>
        <p:spPr>
          <a:xfrm>
            <a:off x="3200104" y="3796849"/>
            <a:ext cx="5475170" cy="707886"/>
          </a:xfrm>
          <a:prstGeom prst="rect">
            <a:avLst/>
          </a:prstGeom>
          <a:noFill/>
        </p:spPr>
        <p:txBody>
          <a:bodyPr wrap="square" rtlCol="0">
            <a:spAutoFit/>
          </a:bodyPr>
          <a:lstStyle/>
          <a:p>
            <a:pPr lvl="0" indent="90488" algn="just">
              <a:buFont typeface="Arial" pitchFamily="34" charset="0"/>
              <a:buChar char="•"/>
            </a:pPr>
            <a:r>
              <a:rPr lang="ru-RU" sz="800" dirty="0" smtClean="0">
                <a:latin typeface="Tahoma" pitchFamily="34" charset="0"/>
                <a:ea typeface="Tahoma" pitchFamily="34" charset="0"/>
                <a:cs typeface="Tahoma" pitchFamily="34" charset="0"/>
              </a:rPr>
              <a:t>от 16 до 18 лет – 6 часов в день (36 часов в неделю);</a:t>
            </a:r>
          </a:p>
          <a:p>
            <a:pPr lvl="0" indent="90488" algn="just">
              <a:buFont typeface="Arial" pitchFamily="34" charset="0"/>
              <a:buChar char="•"/>
            </a:pPr>
            <a:r>
              <a:rPr lang="ru-RU" sz="800" dirty="0" smtClean="0">
                <a:latin typeface="Tahoma" pitchFamily="34" charset="0"/>
                <a:ea typeface="Tahoma" pitchFamily="34" charset="0"/>
                <a:cs typeface="Tahoma" pitchFamily="34" charset="0"/>
              </a:rPr>
              <a:t>от 15 до 16 лет, а также учащиеся от 14 до 16 лет, работающие в период каникул – 4 часа в день (24 часа в неделю);</a:t>
            </a:r>
          </a:p>
          <a:p>
            <a:pPr indent="90488" algn="just">
              <a:buFont typeface="Arial" pitchFamily="34" charset="0"/>
              <a:buChar char="•"/>
            </a:pPr>
            <a:r>
              <a:rPr lang="ru-RU" sz="800" dirty="0" smtClean="0">
                <a:latin typeface="Tahoma" pitchFamily="34" charset="0"/>
                <a:ea typeface="Tahoma" pitchFamily="34" charset="0"/>
                <a:cs typeface="Tahoma" pitchFamily="34" charset="0"/>
              </a:rPr>
              <a:t>учащиеся, работающие в свободное от учебы время – половина, указанных от их возраста норм (т.е. 18 или 12 часов в неделю).</a:t>
            </a:r>
          </a:p>
        </p:txBody>
      </p:sp>
      <p:sp>
        <p:nvSpPr>
          <p:cNvPr id="14" name="TextBox 13"/>
          <p:cNvSpPr txBox="1"/>
          <p:nvPr/>
        </p:nvSpPr>
        <p:spPr>
          <a:xfrm>
            <a:off x="3207786" y="4549883"/>
            <a:ext cx="5475170" cy="215444"/>
          </a:xfrm>
          <a:prstGeom prst="rect">
            <a:avLst/>
          </a:prstGeom>
          <a:noFill/>
        </p:spPr>
        <p:txBody>
          <a:bodyPr wrap="square" rtlCol="0">
            <a:spAutoFit/>
          </a:bodyPr>
          <a:lstStyle/>
          <a:p>
            <a:r>
              <a:rPr lang="ru-RU" sz="800" dirty="0" smtClean="0">
                <a:latin typeface="Tahoma" pitchFamily="34" charset="0"/>
                <a:ea typeface="Tahoma" pitchFamily="34" charset="0"/>
                <a:cs typeface="Tahoma" pitchFamily="34" charset="0"/>
              </a:rPr>
              <a:t>Предельно допустимая норма при поднятии тяжестей  – </a:t>
            </a:r>
            <a:r>
              <a:rPr lang="ru-RU" sz="800" b="1" u="sng" dirty="0" smtClean="0">
                <a:latin typeface="Tahoma" pitchFamily="34" charset="0"/>
                <a:ea typeface="Tahoma" pitchFamily="34" charset="0"/>
                <a:cs typeface="Tahoma" pitchFamily="34" charset="0"/>
              </a:rPr>
              <a:t>10 кг</a:t>
            </a:r>
            <a:r>
              <a:rPr lang="ru-RU" sz="800" i="1" dirty="0" smtClean="0">
                <a:latin typeface="Tahoma" pitchFamily="34" charset="0"/>
                <a:ea typeface="Tahoma" pitchFamily="34" charset="0"/>
                <a:cs typeface="Tahoma" pitchFamily="34" charset="0"/>
              </a:rPr>
              <a:t>.</a:t>
            </a:r>
            <a:endParaRPr lang="ru-RU" sz="800" dirty="0" smtClean="0">
              <a:latin typeface="Tahoma" pitchFamily="34" charset="0"/>
              <a:ea typeface="Tahoma" pitchFamily="34" charset="0"/>
              <a:cs typeface="Tahoma" pitchFamily="34" charset="0"/>
            </a:endParaRPr>
          </a:p>
        </p:txBody>
      </p:sp>
      <p:sp>
        <p:nvSpPr>
          <p:cNvPr id="15" name="TextBox 14"/>
          <p:cNvSpPr txBox="1"/>
          <p:nvPr/>
        </p:nvSpPr>
        <p:spPr>
          <a:xfrm>
            <a:off x="3169368" y="5979113"/>
            <a:ext cx="5528958" cy="461665"/>
          </a:xfrm>
          <a:prstGeom prst="rect">
            <a:avLst/>
          </a:prstGeom>
          <a:noFill/>
        </p:spPr>
        <p:txBody>
          <a:bodyPr wrap="square" rtlCol="0">
            <a:spAutoFit/>
          </a:bodyPr>
          <a:lstStyle/>
          <a:p>
            <a:pPr marL="92075" lvl="0" indent="-92075">
              <a:buFont typeface="Arial" pitchFamily="34" charset="0"/>
              <a:buChar char="•"/>
            </a:pPr>
            <a:r>
              <a:rPr lang="ru-RU" sz="800" dirty="0" smtClean="0">
                <a:latin typeface="Tahoma" pitchFamily="34" charset="0"/>
                <a:ea typeface="Tahoma" pitchFamily="34" charset="0"/>
                <a:cs typeface="Tahoma" pitchFamily="34" charset="0"/>
              </a:rPr>
              <a:t>Заработная плата лиц, моложе 18 лет, при сокращенном рабочем времени выплачивается пропорционально рабочему времени.</a:t>
            </a:r>
          </a:p>
          <a:p>
            <a:pPr marL="92075" indent="-92075">
              <a:buFont typeface="Arial" pitchFamily="34" charset="0"/>
              <a:buChar char="•"/>
            </a:pPr>
            <a:r>
              <a:rPr lang="ru-RU" sz="800" dirty="0" smtClean="0">
                <a:latin typeface="Tahoma" pitchFamily="34" charset="0"/>
                <a:ea typeface="Tahoma" pitchFamily="34" charset="0"/>
                <a:cs typeface="Tahoma" pitchFamily="34" charset="0"/>
              </a:rPr>
              <a:t>Труд работников, допущенных к сдельным работам, оплачивается по установленным сдельным расценкам.</a:t>
            </a:r>
          </a:p>
        </p:txBody>
      </p:sp>
      <p:sp>
        <p:nvSpPr>
          <p:cNvPr id="18" name="TextBox 17"/>
          <p:cNvSpPr txBox="1"/>
          <p:nvPr/>
        </p:nvSpPr>
        <p:spPr>
          <a:xfrm>
            <a:off x="3119716" y="4804247"/>
            <a:ext cx="6024284" cy="707886"/>
          </a:xfrm>
          <a:prstGeom prst="rect">
            <a:avLst/>
          </a:prstGeom>
          <a:noFill/>
        </p:spPr>
        <p:txBody>
          <a:bodyPr wrap="square" numCol="3" rtlCol="0">
            <a:spAutoFit/>
          </a:bodyPr>
          <a:lstStyle/>
          <a:p>
            <a:pPr marL="176213" lvl="0" indent="-84138">
              <a:buFont typeface="Arial" pitchFamily="34" charset="0"/>
              <a:buChar char="•"/>
            </a:pPr>
            <a:r>
              <a:rPr lang="ru-RU" sz="800" dirty="0" smtClean="0">
                <a:latin typeface="Tahoma" pitchFamily="34" charset="0"/>
                <a:ea typeface="Tahoma" pitchFamily="34" charset="0"/>
                <a:cs typeface="Tahoma" pitchFamily="34" charset="0"/>
              </a:rPr>
              <a:t>вредные и опасные работы;</a:t>
            </a:r>
          </a:p>
          <a:p>
            <a:pPr marL="176213" lvl="0" indent="-84138">
              <a:buFont typeface="Arial" pitchFamily="34" charset="0"/>
              <a:buChar char="•"/>
            </a:pPr>
            <a:r>
              <a:rPr lang="ru-RU" sz="800" dirty="0" smtClean="0">
                <a:latin typeface="Tahoma" pitchFamily="34" charset="0"/>
                <a:ea typeface="Tahoma" pitchFamily="34" charset="0"/>
                <a:cs typeface="Tahoma" pitchFamily="34" charset="0"/>
              </a:rPr>
              <a:t>подземные работы и ночные работы,</a:t>
            </a:r>
          </a:p>
          <a:p>
            <a:pPr marL="176213" lvl="0" indent="-84138">
              <a:buFont typeface="Arial" pitchFamily="34" charset="0"/>
              <a:buChar char="•"/>
            </a:pPr>
            <a:r>
              <a:rPr lang="ru-RU" sz="800" dirty="0" smtClean="0">
                <a:latin typeface="Tahoma" pitchFamily="34" charset="0"/>
                <a:ea typeface="Tahoma" pitchFamily="34" charset="0"/>
                <a:cs typeface="Tahoma" pitchFamily="34" charset="0"/>
              </a:rPr>
              <a:t>сверхурочные работы;</a:t>
            </a:r>
          </a:p>
          <a:p>
            <a:pPr marL="176213" lvl="0" indent="-84138">
              <a:buFont typeface="Arial" pitchFamily="34" charset="0"/>
              <a:buChar char="•"/>
            </a:pPr>
            <a:r>
              <a:rPr lang="ru-RU" sz="800" dirty="0" smtClean="0">
                <a:latin typeface="Tahoma" pitchFamily="34" charset="0"/>
                <a:ea typeface="Tahoma" pitchFamily="34" charset="0"/>
                <a:cs typeface="Tahoma" pitchFamily="34" charset="0"/>
              </a:rPr>
              <a:t>причиняющие вред здоровью и нравственному развитию;</a:t>
            </a:r>
          </a:p>
          <a:p>
            <a:pPr marL="176213" lvl="0" indent="-84138">
              <a:buFont typeface="Arial" pitchFamily="34" charset="0"/>
              <a:buChar char="•"/>
            </a:pPr>
            <a:r>
              <a:rPr lang="ru-RU" sz="800" dirty="0" smtClean="0">
                <a:latin typeface="Tahoma" pitchFamily="34" charset="0"/>
                <a:ea typeface="Tahoma" pitchFamily="34" charset="0"/>
                <a:cs typeface="Tahoma" pitchFamily="34" charset="0"/>
              </a:rPr>
              <a:t>с полной материальной ответственностью;</a:t>
            </a:r>
          </a:p>
          <a:p>
            <a:pPr marL="176213" lvl="0" indent="-84138">
              <a:buFont typeface="Arial" pitchFamily="34" charset="0"/>
              <a:buChar char="•"/>
            </a:pPr>
            <a:r>
              <a:rPr lang="ru-RU" sz="800" dirty="0" smtClean="0">
                <a:latin typeface="Tahoma" pitchFamily="34" charset="0"/>
                <a:ea typeface="Tahoma" pitchFamily="34" charset="0"/>
                <a:cs typeface="Tahoma" pitchFamily="34" charset="0"/>
              </a:rPr>
              <a:t>работы, с длительной отлучкой из дома;</a:t>
            </a:r>
          </a:p>
          <a:p>
            <a:pPr marL="176213" lvl="0" indent="-84138">
              <a:buFont typeface="Arial" pitchFamily="34" charset="0"/>
              <a:buChar char="•"/>
            </a:pPr>
            <a:r>
              <a:rPr lang="ru-RU" sz="800" dirty="0" smtClean="0">
                <a:latin typeface="Tahoma" pitchFamily="34" charset="0"/>
                <a:ea typeface="Tahoma" pitchFamily="34" charset="0"/>
                <a:cs typeface="Tahoma" pitchFamily="34" charset="0"/>
              </a:rPr>
              <a:t>по совместительству;</a:t>
            </a:r>
          </a:p>
          <a:p>
            <a:pPr marL="176213" lvl="0" indent="-84138">
              <a:buFont typeface="Arial" pitchFamily="34" charset="0"/>
              <a:buChar char="•"/>
            </a:pPr>
            <a:r>
              <a:rPr lang="ru-RU" sz="800" dirty="0" smtClean="0">
                <a:latin typeface="Tahoma" pitchFamily="34" charset="0"/>
                <a:ea typeface="Tahoma" pitchFamily="34" charset="0"/>
                <a:cs typeface="Tahoma" pitchFamily="34" charset="0"/>
              </a:rPr>
              <a:t>государственная служба;</a:t>
            </a:r>
          </a:p>
          <a:p>
            <a:pPr marL="176213" lvl="0" indent="-84138">
              <a:buFont typeface="Arial" pitchFamily="34" charset="0"/>
              <a:buChar char="•"/>
            </a:pPr>
            <a:r>
              <a:rPr lang="ru-RU" sz="800" dirty="0" smtClean="0">
                <a:latin typeface="Tahoma" pitchFamily="34" charset="0"/>
                <a:ea typeface="Tahoma" pitchFamily="34" charset="0"/>
                <a:cs typeface="Tahoma" pitchFamily="34" charset="0"/>
              </a:rPr>
              <a:t>ведомственная охрана;</a:t>
            </a:r>
          </a:p>
          <a:p>
            <a:pPr marL="176213" lvl="0" indent="-84138">
              <a:buFont typeface="Arial" pitchFamily="34" charset="0"/>
              <a:buChar char="•"/>
            </a:pPr>
            <a:r>
              <a:rPr lang="ru-RU" sz="800" dirty="0" smtClean="0">
                <a:latin typeface="Tahoma" pitchFamily="34" charset="0"/>
                <a:ea typeface="Tahoma" pitchFamily="34" charset="0"/>
                <a:cs typeface="Tahoma" pitchFamily="34" charset="0"/>
              </a:rPr>
              <a:t>с наркотическими и     психотропными веществами. </a:t>
            </a:r>
          </a:p>
          <a:p>
            <a:pPr lvl="0" indent="90488">
              <a:buFont typeface="Arial" pitchFamily="34" charset="0"/>
              <a:buChar char="•"/>
            </a:pPr>
            <a:endParaRPr lang="ru-RU" sz="800" dirty="0" smtClean="0">
              <a:latin typeface="Tahoma" pitchFamily="34" charset="0"/>
              <a:ea typeface="Tahoma" pitchFamily="34" charset="0"/>
              <a:cs typeface="Tahoma" pitchFamily="34" charset="0"/>
            </a:endParaRPr>
          </a:p>
        </p:txBody>
      </p:sp>
      <p:sp>
        <p:nvSpPr>
          <p:cNvPr id="19" name="TextBox 18"/>
          <p:cNvSpPr txBox="1"/>
          <p:nvPr/>
        </p:nvSpPr>
        <p:spPr>
          <a:xfrm>
            <a:off x="3177051" y="5510387"/>
            <a:ext cx="5682640" cy="461665"/>
          </a:xfrm>
          <a:prstGeom prst="rect">
            <a:avLst/>
          </a:prstGeom>
          <a:noFill/>
        </p:spPr>
        <p:txBody>
          <a:bodyPr wrap="square" rtlCol="0">
            <a:spAutoFit/>
          </a:bodyPr>
          <a:lstStyle/>
          <a:p>
            <a:pPr marL="92075" lvl="0" indent="-92075">
              <a:buFont typeface="Arial" pitchFamily="34" charset="0"/>
              <a:buChar char="•"/>
            </a:pPr>
            <a:r>
              <a:rPr lang="ru-RU" sz="800" dirty="0" smtClean="0">
                <a:latin typeface="Tahoma" pitchFamily="34" charset="0"/>
                <a:ea typeface="Tahoma" pitchFamily="34" charset="0"/>
                <a:cs typeface="Tahoma" pitchFamily="34" charset="0"/>
              </a:rPr>
              <a:t>ежегодный оплачиваемый отпуск;</a:t>
            </a:r>
          </a:p>
          <a:p>
            <a:pPr marL="92075" lvl="0" indent="-92075">
              <a:buFont typeface="Arial" pitchFamily="34" charset="0"/>
              <a:buChar char="•"/>
            </a:pPr>
            <a:r>
              <a:rPr lang="ru-RU" sz="800" dirty="0" smtClean="0">
                <a:latin typeface="Tahoma" pitchFamily="34" charset="0"/>
                <a:ea typeface="Tahoma" pitchFamily="34" charset="0"/>
                <a:cs typeface="Tahoma" pitchFamily="34" charset="0"/>
              </a:rPr>
              <a:t>использование отпуска за первый год работы может быть предоставлен до истечения 6 месяцев;</a:t>
            </a:r>
          </a:p>
          <a:p>
            <a:pPr marL="92075" lvl="0" indent="-92075">
              <a:buFont typeface="Arial" pitchFamily="34" charset="0"/>
              <a:buChar char="•"/>
            </a:pPr>
            <a:r>
              <a:rPr lang="ru-RU" sz="800" dirty="0" smtClean="0">
                <a:latin typeface="Tahoma" pitchFamily="34" charset="0"/>
                <a:ea typeface="Tahoma" pitchFamily="34" charset="0"/>
                <a:cs typeface="Tahoma" pitchFamily="34" charset="0"/>
              </a:rPr>
              <a:t>до 18 лет отпуск – не менее 31 календарного дня и может быть использован в любое удобное время года.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20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20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20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20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20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2000"/>
                                        <p:tgtEl>
                                          <p:spTgt spid="14"/>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2000"/>
                                        <p:tgtEl>
                                          <p:spTgt spid="18"/>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2000"/>
                                        <p:tgtEl>
                                          <p:spTgt spid="19"/>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fade">
                                      <p:cBhvr>
                                        <p:cTn id="57"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P spid="14" grpId="0"/>
      <p:bldP spid="15" grpId="0"/>
      <p:bldP spid="18" grpId="0"/>
      <p:bldP spid="19"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Прямоугольник 4"/>
          <p:cNvSpPr/>
          <p:nvPr/>
        </p:nvSpPr>
        <p:spPr>
          <a:xfrm>
            <a:off x="323528" y="2708920"/>
            <a:ext cx="8604448" cy="2308324"/>
          </a:xfrm>
          <a:prstGeom prst="rect">
            <a:avLst/>
          </a:prstGeom>
        </p:spPr>
        <p:txBody>
          <a:bodyPr wrap="square">
            <a:spAutoFit/>
          </a:bodyPr>
          <a:lstStyle/>
          <a:p>
            <a:pPr lvl="0" indent="176213" algn="ctr"/>
            <a:r>
              <a:rPr lang="ru-RU" sz="3600" b="1" i="1" dirty="0" smtClean="0">
                <a:solidFill>
                  <a:schemeClr val="accent2">
                    <a:lumMod val="25000"/>
                  </a:schemeClr>
                </a:solidFill>
                <a:latin typeface="Tahoma" pitchFamily="34" charset="0"/>
                <a:ea typeface="Tahoma" pitchFamily="34" charset="0"/>
                <a:cs typeface="Tahoma" pitchFamily="34" charset="0"/>
              </a:rPr>
              <a:t>«</a:t>
            </a:r>
            <a:r>
              <a:rPr lang="ru-RU" sz="3600" b="1" i="1" dirty="0" smtClean="0">
                <a:solidFill>
                  <a:schemeClr val="accent2">
                    <a:lumMod val="2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Законы нужны не только для того, чтобы устрашить граждан, но и для того, чтобы помогать им»</a:t>
            </a:r>
          </a:p>
          <a:p>
            <a:pPr lvl="0" indent="176213" algn="r"/>
            <a:r>
              <a:rPr lang="ru-RU" sz="3600" b="1" i="1" dirty="0" smtClean="0">
                <a:solidFill>
                  <a:schemeClr val="accent2">
                    <a:lumMod val="25000"/>
                  </a:schemeClr>
                </a:solidFill>
                <a:latin typeface="Tahoma" pitchFamily="34" charset="0"/>
                <a:ea typeface="Tahoma" pitchFamily="34" charset="0"/>
                <a:cs typeface="Tahoma" pitchFamily="34" charset="0"/>
              </a:rPr>
              <a:t>                                  </a:t>
            </a:r>
            <a:r>
              <a:rPr lang="ru-RU" sz="3600" b="1" i="1" dirty="0" smtClean="0">
                <a:solidFill>
                  <a:schemeClr val="accent2">
                    <a:lumMod val="2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Вольтер</a:t>
            </a:r>
            <a:endParaRPr lang="ru-RU" dirty="0">
              <a:solidFill>
                <a:schemeClr val="accent2">
                  <a:lumMod val="25000"/>
                </a:schemeClr>
              </a:solidFill>
              <a:effectLst>
                <a:outerShdw blurRad="38100" dist="38100" dir="2700000" algn="tl">
                  <a:srgbClr val="000000">
                    <a:alpha val="43137"/>
                  </a:srgbClr>
                </a:outerShdw>
              </a:effectLst>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sus\Pictures\Учеба\_1_~1.JPG"/>
          <p:cNvPicPr>
            <a:picLocks noChangeAspect="1" noChangeArrowheads="1"/>
          </p:cNvPicPr>
          <p:nvPr/>
        </p:nvPicPr>
        <p:blipFill>
          <a:blip r:embed="rId2" cstate="email"/>
          <a:srcRect/>
          <a:stretch>
            <a:fillRect/>
          </a:stretch>
        </p:blipFill>
        <p:spPr bwMode="auto">
          <a:xfrm rot="21126656">
            <a:off x="514006" y="3162275"/>
            <a:ext cx="3596494" cy="3159537"/>
          </a:xfrm>
          <a:prstGeom prst="rect">
            <a:avLst/>
          </a:prstGeom>
          <a:ln>
            <a:noFill/>
          </a:ln>
          <a:effectLst>
            <a:softEdge rad="112500"/>
          </a:effectLst>
        </p:spPr>
      </p:pic>
      <p:sp>
        <p:nvSpPr>
          <p:cNvPr id="4" name="Прямоугольник 3"/>
          <p:cNvSpPr/>
          <p:nvPr/>
        </p:nvSpPr>
        <p:spPr>
          <a:xfrm>
            <a:off x="1153507" y="1428760"/>
            <a:ext cx="7454917" cy="2862322"/>
          </a:xfrm>
          <a:prstGeom prst="rect">
            <a:avLst/>
          </a:prstGeom>
        </p:spPr>
        <p:txBody>
          <a:bodyPr wrap="square">
            <a:spAutoFit/>
          </a:bodyPr>
          <a:lstStyle/>
          <a:p>
            <a:pPr lvl="0" indent="176213" algn="ctr"/>
            <a:r>
              <a:rPr lang="ru-RU" sz="3600" b="1" i="1" dirty="0" smtClean="0">
                <a:solidFill>
                  <a:schemeClr val="accent2">
                    <a:lumMod val="25000"/>
                  </a:schemeClr>
                </a:solidFill>
                <a:latin typeface="Tahoma" pitchFamily="34" charset="0"/>
                <a:ea typeface="Tahoma" pitchFamily="34" charset="0"/>
                <a:cs typeface="Tahoma" pitchFamily="34" charset="0"/>
              </a:rPr>
              <a:t>«</a:t>
            </a:r>
            <a:r>
              <a:rPr lang="ru-RU" sz="3600" b="1" i="1" dirty="0" smtClean="0">
                <a:solidFill>
                  <a:schemeClr val="accent2">
                    <a:lumMod val="2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Законы нужны не только для того, чтобы устрашить граждан, но и для того, чтобы помогать им»</a:t>
            </a:r>
          </a:p>
          <a:p>
            <a:pPr lvl="0" indent="176213" algn="r"/>
            <a:r>
              <a:rPr lang="ru-RU" sz="3600" b="1" i="1" dirty="0" smtClean="0">
                <a:solidFill>
                  <a:schemeClr val="accent2">
                    <a:lumMod val="25000"/>
                  </a:schemeClr>
                </a:solidFill>
                <a:latin typeface="Tahoma" pitchFamily="34" charset="0"/>
                <a:ea typeface="Tahoma" pitchFamily="34" charset="0"/>
                <a:cs typeface="Tahoma" pitchFamily="34" charset="0"/>
              </a:rPr>
              <a:t>                                  </a:t>
            </a:r>
            <a:r>
              <a:rPr lang="ru-RU" sz="3600" b="1" i="1" dirty="0" smtClean="0">
                <a:solidFill>
                  <a:schemeClr val="accent2">
                    <a:lumMod val="2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Вольтер</a:t>
            </a:r>
            <a:endParaRPr lang="ru-RU" dirty="0">
              <a:solidFill>
                <a:schemeClr val="accent2">
                  <a:lumMod val="25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p:txBody>
          <a:bodyPr/>
          <a:lstStyle/>
          <a:p>
            <a:pPr algn="ctr">
              <a:buNone/>
            </a:pPr>
            <a:endParaRPr lang="ru-RU" sz="43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algn="ctr">
              <a:buNone/>
            </a:pPr>
            <a:endParaRPr lang="ru-RU" sz="1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algn="ctr">
              <a:buNone/>
            </a:pPr>
            <a:endParaRPr lang="ru-RU" sz="4300" b="1" cap="small" dirty="0">
              <a:ln w="12700">
                <a:solidFill>
                  <a:schemeClr val="tx2">
                    <a:satMod val="155000"/>
                  </a:schemeClr>
                </a:solidFill>
                <a:prstDash val="solid"/>
              </a:ln>
              <a:effectLst>
                <a:outerShdw blurRad="38100" dist="38100" dir="2700000" algn="tl">
                  <a:srgbClr val="000000">
                    <a:alpha val="43137"/>
                  </a:srgbClr>
                </a:outerShdw>
              </a:effectLst>
            </a:endParaRPr>
          </a:p>
        </p:txBody>
      </p:sp>
      <p:graphicFrame>
        <p:nvGraphicFramePr>
          <p:cNvPr id="10" name="Схема 9"/>
          <p:cNvGraphicFramePr/>
          <p:nvPr/>
        </p:nvGraphicFramePr>
        <p:xfrm>
          <a:off x="395536" y="809328"/>
          <a:ext cx="8352928" cy="6048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Заголовок 5"/>
          <p:cNvSpPr txBox="1">
            <a:spLocks/>
          </p:cNvSpPr>
          <p:nvPr/>
        </p:nvSpPr>
        <p:spPr bwMode="auto">
          <a:xfrm>
            <a:off x="0" y="30605"/>
            <a:ext cx="8305800"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ru-RU" sz="4800" b="1" i="0" u="none" strike="noStrike" kern="0" cap="none" spc="0" normalizeH="0" baseline="0" noProof="0" dirty="0" smtClean="0">
                <a:ln>
                  <a:noFill/>
                </a:ln>
                <a:solidFill>
                  <a:schemeClr val="bg1"/>
                </a:solidFill>
                <a:effectLst>
                  <a:outerShdw blurRad="38100" dist="38100" dir="2700000" algn="tl">
                    <a:srgbClr val="000000">
                      <a:alpha val="43137"/>
                    </a:srgbClr>
                  </a:outerShdw>
                  <a:reflection blurRad="12700" stA="48000" endA="300" endPos="55000" dir="5400000" sy="-90000" algn="bl" rotWithShape="0"/>
                </a:effectLst>
                <a:uLnTx/>
                <a:uFillTx/>
                <a:latin typeface="Tahoma" pitchFamily="34" charset="0"/>
                <a:ea typeface="Tahoma" pitchFamily="34" charset="0"/>
                <a:cs typeface="Tahoma" pitchFamily="34" charset="0"/>
              </a:rPr>
              <a:t>Ст. 37 Конституции РФ</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graphicEl>
                                              <a:dgm id="{32BEDDF2-DD23-4465-8D89-2F65F4555016}"/>
                                            </p:graphicEl>
                                          </p:spTgt>
                                        </p:tgtEl>
                                        <p:attrNameLst>
                                          <p:attrName>style.visibility</p:attrName>
                                        </p:attrNameLst>
                                      </p:cBhvr>
                                      <p:to>
                                        <p:strVal val="visible"/>
                                      </p:to>
                                    </p:set>
                                    <p:animEffect transition="in" filter="fade">
                                      <p:cBhvr>
                                        <p:cTn id="7" dur="2000"/>
                                        <p:tgtEl>
                                          <p:spTgt spid="10">
                                            <p:graphicEl>
                                              <a:dgm id="{32BEDDF2-DD23-4465-8D89-2F65F4555016}"/>
                                            </p:graphic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0">
                                            <p:graphicEl>
                                              <a:dgm id="{32F588C6-745A-4D6B-A322-5FA7F65059EA}"/>
                                            </p:graphicEl>
                                          </p:spTgt>
                                        </p:tgtEl>
                                        <p:attrNameLst>
                                          <p:attrName>style.visibility</p:attrName>
                                        </p:attrNameLst>
                                      </p:cBhvr>
                                      <p:to>
                                        <p:strVal val="visible"/>
                                      </p:to>
                                    </p:set>
                                    <p:animEffect transition="in" filter="fade">
                                      <p:cBhvr>
                                        <p:cTn id="11" dur="2000"/>
                                        <p:tgtEl>
                                          <p:spTgt spid="10">
                                            <p:graphicEl>
                                              <a:dgm id="{32F588C6-745A-4D6B-A322-5FA7F65059EA}"/>
                                            </p:graphic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0">
                                            <p:graphicEl>
                                              <a:dgm id="{6875D31E-FFA5-4F6B-BF7F-0A2BA0915238}"/>
                                            </p:graphicEl>
                                          </p:spTgt>
                                        </p:tgtEl>
                                        <p:attrNameLst>
                                          <p:attrName>style.visibility</p:attrName>
                                        </p:attrNameLst>
                                      </p:cBhvr>
                                      <p:to>
                                        <p:strVal val="visible"/>
                                      </p:to>
                                    </p:set>
                                    <p:animEffect transition="in" filter="fade">
                                      <p:cBhvr>
                                        <p:cTn id="14" dur="2000"/>
                                        <p:tgtEl>
                                          <p:spTgt spid="10">
                                            <p:graphicEl>
                                              <a:dgm id="{6875D31E-FFA5-4F6B-BF7F-0A2BA0915238}"/>
                                            </p:graphicEl>
                                          </p:spTgt>
                                        </p:tgtEl>
                                      </p:cBhvr>
                                    </p:animEffect>
                                  </p:childTnLst>
                                </p:cTn>
                              </p:par>
                            </p:childTnLst>
                          </p:cTn>
                        </p:par>
                        <p:par>
                          <p:cTn id="15" fill="hold">
                            <p:stCondLst>
                              <p:cond delay="4000"/>
                            </p:stCondLst>
                            <p:childTnLst>
                              <p:par>
                                <p:cTn id="16" presetID="10" presetClass="entr" presetSubtype="0" fill="hold" grpId="0" nodeType="afterEffect">
                                  <p:stCondLst>
                                    <p:cond delay="0"/>
                                  </p:stCondLst>
                                  <p:childTnLst>
                                    <p:set>
                                      <p:cBhvr>
                                        <p:cTn id="17" dur="1" fill="hold">
                                          <p:stCondLst>
                                            <p:cond delay="0"/>
                                          </p:stCondLst>
                                        </p:cTn>
                                        <p:tgtEl>
                                          <p:spTgt spid="10">
                                            <p:graphicEl>
                                              <a:dgm id="{24792092-EBBA-4E85-A46D-9EFAB681BF35}"/>
                                            </p:graphicEl>
                                          </p:spTgt>
                                        </p:tgtEl>
                                        <p:attrNameLst>
                                          <p:attrName>style.visibility</p:attrName>
                                        </p:attrNameLst>
                                      </p:cBhvr>
                                      <p:to>
                                        <p:strVal val="visible"/>
                                      </p:to>
                                    </p:set>
                                    <p:animEffect transition="in" filter="fade">
                                      <p:cBhvr>
                                        <p:cTn id="18" dur="2000"/>
                                        <p:tgtEl>
                                          <p:spTgt spid="10">
                                            <p:graphicEl>
                                              <a:dgm id="{24792092-EBBA-4E85-A46D-9EFAB681BF35}"/>
                                            </p:graphic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0">
                                            <p:graphicEl>
                                              <a:dgm id="{42AF0493-D4A6-47DB-A9DE-939EE51F79E1}"/>
                                            </p:graphicEl>
                                          </p:spTgt>
                                        </p:tgtEl>
                                        <p:attrNameLst>
                                          <p:attrName>style.visibility</p:attrName>
                                        </p:attrNameLst>
                                      </p:cBhvr>
                                      <p:to>
                                        <p:strVal val="visible"/>
                                      </p:to>
                                    </p:set>
                                    <p:animEffect transition="in" filter="fade">
                                      <p:cBhvr>
                                        <p:cTn id="21" dur="2000"/>
                                        <p:tgtEl>
                                          <p:spTgt spid="10">
                                            <p:graphicEl>
                                              <a:dgm id="{42AF0493-D4A6-47DB-A9DE-939EE51F79E1}"/>
                                            </p:graphicEl>
                                          </p:spTgt>
                                        </p:tgtEl>
                                      </p:cBhvr>
                                    </p:animEffect>
                                  </p:childTnLst>
                                </p:cTn>
                              </p:par>
                            </p:childTnLst>
                          </p:cTn>
                        </p:par>
                        <p:par>
                          <p:cTn id="22" fill="hold">
                            <p:stCondLst>
                              <p:cond delay="6000"/>
                            </p:stCondLst>
                            <p:childTnLst>
                              <p:par>
                                <p:cTn id="23" presetID="10" presetClass="entr" presetSubtype="0" fill="hold" grpId="0" nodeType="afterEffect">
                                  <p:stCondLst>
                                    <p:cond delay="0"/>
                                  </p:stCondLst>
                                  <p:childTnLst>
                                    <p:set>
                                      <p:cBhvr>
                                        <p:cTn id="24" dur="1" fill="hold">
                                          <p:stCondLst>
                                            <p:cond delay="0"/>
                                          </p:stCondLst>
                                        </p:cTn>
                                        <p:tgtEl>
                                          <p:spTgt spid="10">
                                            <p:graphicEl>
                                              <a:dgm id="{BD5D55C3-9551-425F-B676-068EDA4838AF}"/>
                                            </p:graphicEl>
                                          </p:spTgt>
                                        </p:tgtEl>
                                        <p:attrNameLst>
                                          <p:attrName>style.visibility</p:attrName>
                                        </p:attrNameLst>
                                      </p:cBhvr>
                                      <p:to>
                                        <p:strVal val="visible"/>
                                      </p:to>
                                    </p:set>
                                    <p:animEffect transition="in" filter="fade">
                                      <p:cBhvr>
                                        <p:cTn id="25" dur="2000"/>
                                        <p:tgtEl>
                                          <p:spTgt spid="10">
                                            <p:graphicEl>
                                              <a:dgm id="{BD5D55C3-9551-425F-B676-068EDA4838AF}"/>
                                            </p:graphic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0">
                                            <p:graphicEl>
                                              <a:dgm id="{3FEA1E86-0571-4DA0-8601-6E5D375000D1}"/>
                                            </p:graphicEl>
                                          </p:spTgt>
                                        </p:tgtEl>
                                        <p:attrNameLst>
                                          <p:attrName>style.visibility</p:attrName>
                                        </p:attrNameLst>
                                      </p:cBhvr>
                                      <p:to>
                                        <p:strVal val="visible"/>
                                      </p:to>
                                    </p:set>
                                    <p:animEffect transition="in" filter="fade">
                                      <p:cBhvr>
                                        <p:cTn id="28" dur="2000"/>
                                        <p:tgtEl>
                                          <p:spTgt spid="10">
                                            <p:graphicEl>
                                              <a:dgm id="{3FEA1E86-0571-4DA0-8601-6E5D375000D1}"/>
                                            </p:graphicEl>
                                          </p:spTgt>
                                        </p:tgtEl>
                                      </p:cBhvr>
                                    </p:animEffect>
                                  </p:childTnLst>
                                </p:cTn>
                              </p:par>
                            </p:childTnLst>
                          </p:cTn>
                        </p:par>
                        <p:par>
                          <p:cTn id="29" fill="hold">
                            <p:stCondLst>
                              <p:cond delay="8000"/>
                            </p:stCondLst>
                            <p:childTnLst>
                              <p:par>
                                <p:cTn id="30" presetID="10" presetClass="entr" presetSubtype="0" fill="hold" grpId="0" nodeType="afterEffect">
                                  <p:stCondLst>
                                    <p:cond delay="0"/>
                                  </p:stCondLst>
                                  <p:childTnLst>
                                    <p:set>
                                      <p:cBhvr>
                                        <p:cTn id="31" dur="1" fill="hold">
                                          <p:stCondLst>
                                            <p:cond delay="0"/>
                                          </p:stCondLst>
                                        </p:cTn>
                                        <p:tgtEl>
                                          <p:spTgt spid="10">
                                            <p:graphicEl>
                                              <a:dgm id="{C2FAFDDF-239A-4580-8F2E-48D44632474F}"/>
                                            </p:graphicEl>
                                          </p:spTgt>
                                        </p:tgtEl>
                                        <p:attrNameLst>
                                          <p:attrName>style.visibility</p:attrName>
                                        </p:attrNameLst>
                                      </p:cBhvr>
                                      <p:to>
                                        <p:strVal val="visible"/>
                                      </p:to>
                                    </p:set>
                                    <p:animEffect transition="in" filter="fade">
                                      <p:cBhvr>
                                        <p:cTn id="32" dur="2000"/>
                                        <p:tgtEl>
                                          <p:spTgt spid="10">
                                            <p:graphicEl>
                                              <a:dgm id="{C2FAFDDF-239A-4580-8F2E-48D44632474F}"/>
                                            </p:graphic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0">
                                            <p:graphicEl>
                                              <a:dgm id="{E23830FB-C4D0-4EA2-B79D-FB307D3DA078}"/>
                                            </p:graphicEl>
                                          </p:spTgt>
                                        </p:tgtEl>
                                        <p:attrNameLst>
                                          <p:attrName>style.visibility</p:attrName>
                                        </p:attrNameLst>
                                      </p:cBhvr>
                                      <p:to>
                                        <p:strVal val="visible"/>
                                      </p:to>
                                    </p:set>
                                    <p:animEffect transition="in" filter="fade">
                                      <p:cBhvr>
                                        <p:cTn id="35" dur="2000"/>
                                        <p:tgtEl>
                                          <p:spTgt spid="10">
                                            <p:graphicEl>
                                              <a:dgm id="{E23830FB-C4D0-4EA2-B79D-FB307D3DA078}"/>
                                            </p:graphicEl>
                                          </p:spTgt>
                                        </p:tgtEl>
                                      </p:cBhvr>
                                    </p:animEffect>
                                  </p:childTnLst>
                                </p:cTn>
                              </p:par>
                            </p:childTnLst>
                          </p:cTn>
                        </p:par>
                        <p:par>
                          <p:cTn id="36" fill="hold">
                            <p:stCondLst>
                              <p:cond delay="10000"/>
                            </p:stCondLst>
                            <p:childTnLst>
                              <p:par>
                                <p:cTn id="37" presetID="10" presetClass="entr" presetSubtype="0" fill="hold" grpId="0" nodeType="afterEffect">
                                  <p:stCondLst>
                                    <p:cond delay="0"/>
                                  </p:stCondLst>
                                  <p:childTnLst>
                                    <p:set>
                                      <p:cBhvr>
                                        <p:cTn id="38" dur="1" fill="hold">
                                          <p:stCondLst>
                                            <p:cond delay="0"/>
                                          </p:stCondLst>
                                        </p:cTn>
                                        <p:tgtEl>
                                          <p:spTgt spid="10">
                                            <p:graphicEl>
                                              <a:dgm id="{AA673743-FA89-4156-AE1F-DEE2D1C7336F}"/>
                                            </p:graphicEl>
                                          </p:spTgt>
                                        </p:tgtEl>
                                        <p:attrNameLst>
                                          <p:attrName>style.visibility</p:attrName>
                                        </p:attrNameLst>
                                      </p:cBhvr>
                                      <p:to>
                                        <p:strVal val="visible"/>
                                      </p:to>
                                    </p:set>
                                    <p:animEffect transition="in" filter="fade">
                                      <p:cBhvr>
                                        <p:cTn id="39" dur="2000"/>
                                        <p:tgtEl>
                                          <p:spTgt spid="10">
                                            <p:graphicEl>
                                              <a:dgm id="{AA673743-FA89-4156-AE1F-DEE2D1C7336F}"/>
                                            </p:graphic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0">
                                            <p:graphicEl>
                                              <a:dgm id="{03AE1BC7-ED14-4F66-8D61-69AD6058EEE2}"/>
                                            </p:graphicEl>
                                          </p:spTgt>
                                        </p:tgtEl>
                                        <p:attrNameLst>
                                          <p:attrName>style.visibility</p:attrName>
                                        </p:attrNameLst>
                                      </p:cBhvr>
                                      <p:to>
                                        <p:strVal val="visible"/>
                                      </p:to>
                                    </p:set>
                                    <p:animEffect transition="in" filter="fade">
                                      <p:cBhvr>
                                        <p:cTn id="42" dur="2000"/>
                                        <p:tgtEl>
                                          <p:spTgt spid="10">
                                            <p:graphicEl>
                                              <a:dgm id="{03AE1BC7-ED14-4F66-8D61-69AD6058EEE2}"/>
                                            </p:graphicEl>
                                          </p:spTgt>
                                        </p:tgtEl>
                                      </p:cBhvr>
                                    </p:animEffect>
                                  </p:childTnLst>
                                </p:cTn>
                              </p:par>
                            </p:childTnLst>
                          </p:cTn>
                        </p:par>
                        <p:par>
                          <p:cTn id="43" fill="hold">
                            <p:stCondLst>
                              <p:cond delay="12000"/>
                            </p:stCondLst>
                            <p:childTnLst>
                              <p:par>
                                <p:cTn id="44" presetID="10" presetClass="entr" presetSubtype="0" fill="hold" grpId="0" nodeType="afterEffect">
                                  <p:stCondLst>
                                    <p:cond delay="0"/>
                                  </p:stCondLst>
                                  <p:childTnLst>
                                    <p:set>
                                      <p:cBhvr>
                                        <p:cTn id="45" dur="1" fill="hold">
                                          <p:stCondLst>
                                            <p:cond delay="0"/>
                                          </p:stCondLst>
                                        </p:cTn>
                                        <p:tgtEl>
                                          <p:spTgt spid="10">
                                            <p:graphicEl>
                                              <a:dgm id="{26C3F300-0E1F-443B-BF29-0DC333E88CAB}"/>
                                            </p:graphicEl>
                                          </p:spTgt>
                                        </p:tgtEl>
                                        <p:attrNameLst>
                                          <p:attrName>style.visibility</p:attrName>
                                        </p:attrNameLst>
                                      </p:cBhvr>
                                      <p:to>
                                        <p:strVal val="visible"/>
                                      </p:to>
                                    </p:set>
                                    <p:animEffect transition="in" filter="fade">
                                      <p:cBhvr>
                                        <p:cTn id="46" dur="2000"/>
                                        <p:tgtEl>
                                          <p:spTgt spid="10">
                                            <p:graphicEl>
                                              <a:dgm id="{26C3F300-0E1F-443B-BF29-0DC333E88CAB}"/>
                                            </p:graphic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0">
                                            <p:graphicEl>
                                              <a:dgm id="{4A72DB6D-0E26-42C5-8717-A9EE55AC053B}"/>
                                            </p:graphicEl>
                                          </p:spTgt>
                                        </p:tgtEl>
                                        <p:attrNameLst>
                                          <p:attrName>style.visibility</p:attrName>
                                        </p:attrNameLst>
                                      </p:cBhvr>
                                      <p:to>
                                        <p:strVal val="visible"/>
                                      </p:to>
                                    </p:set>
                                    <p:animEffect transition="in" filter="fade">
                                      <p:cBhvr>
                                        <p:cTn id="49" dur="2000"/>
                                        <p:tgtEl>
                                          <p:spTgt spid="10">
                                            <p:graphicEl>
                                              <a:dgm id="{4A72DB6D-0E26-42C5-8717-A9EE55AC053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uiExpand="1">
        <p:bldSub>
          <a:bldDgm bld="lvl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467544" y="2426164"/>
            <a:ext cx="7715200" cy="3157811"/>
          </a:xfrm>
        </p:spPr>
        <p:txBody>
          <a:bodyPr>
            <a:normAutofit/>
          </a:bodyPr>
          <a:lstStyle/>
          <a:p>
            <a:pPr>
              <a:lnSpc>
                <a:spcPct val="90000"/>
              </a:lnSpc>
            </a:pPr>
            <a:r>
              <a:rPr lang="ru-RU" sz="2400" dirty="0" smtClean="0">
                <a:latin typeface="Tahoma" pitchFamily="34" charset="0"/>
                <a:ea typeface="Tahoma" pitchFamily="34" charset="0"/>
                <a:cs typeface="Tahoma" pitchFamily="34" charset="0"/>
              </a:rPr>
              <a:t>Всеобщая декларация прав человека ООН</a:t>
            </a:r>
          </a:p>
          <a:p>
            <a:pPr>
              <a:lnSpc>
                <a:spcPct val="90000"/>
              </a:lnSpc>
            </a:pPr>
            <a:r>
              <a:rPr lang="ru-RU" sz="2400" dirty="0" smtClean="0">
                <a:latin typeface="Tahoma" pitchFamily="34" charset="0"/>
                <a:ea typeface="Tahoma" pitchFamily="34" charset="0"/>
                <a:cs typeface="Tahoma" pitchFamily="34" charset="0"/>
              </a:rPr>
              <a:t>Конвенция ООН о </a:t>
            </a:r>
            <a:r>
              <a:rPr lang="ru-RU" sz="2400" dirty="0">
                <a:latin typeface="Tahoma" pitchFamily="34" charset="0"/>
                <a:ea typeface="Tahoma" pitchFamily="34" charset="0"/>
                <a:cs typeface="Tahoma" pitchFamily="34" charset="0"/>
              </a:rPr>
              <a:t>правах </a:t>
            </a:r>
            <a:r>
              <a:rPr lang="ru-RU" sz="2400" dirty="0" smtClean="0">
                <a:latin typeface="Tahoma" pitchFamily="34" charset="0"/>
                <a:ea typeface="Tahoma" pitchFamily="34" charset="0"/>
                <a:cs typeface="Tahoma" pitchFamily="34" charset="0"/>
              </a:rPr>
              <a:t>ребенка</a:t>
            </a:r>
          </a:p>
          <a:p>
            <a:pPr>
              <a:lnSpc>
                <a:spcPct val="90000"/>
              </a:lnSpc>
            </a:pPr>
            <a:r>
              <a:rPr lang="ru-RU" sz="2400" dirty="0" smtClean="0">
                <a:latin typeface="Tahoma" pitchFamily="34" charset="0"/>
                <a:ea typeface="Tahoma" pitchFamily="34" charset="0"/>
                <a:cs typeface="Tahoma" pitchFamily="34" charset="0"/>
              </a:rPr>
              <a:t>Конституция РФ</a:t>
            </a:r>
            <a:endParaRPr lang="ru-RU" sz="2400" dirty="0">
              <a:latin typeface="Tahoma" pitchFamily="34" charset="0"/>
              <a:ea typeface="Tahoma" pitchFamily="34" charset="0"/>
              <a:cs typeface="Tahoma" pitchFamily="34" charset="0"/>
            </a:endParaRPr>
          </a:p>
          <a:p>
            <a:pPr>
              <a:lnSpc>
                <a:spcPct val="90000"/>
              </a:lnSpc>
            </a:pPr>
            <a:r>
              <a:rPr lang="ru-RU" sz="2400" dirty="0">
                <a:latin typeface="Tahoma" pitchFamily="34" charset="0"/>
                <a:ea typeface="Tahoma" pitchFamily="34" charset="0"/>
                <a:cs typeface="Tahoma" pitchFamily="34" charset="0"/>
              </a:rPr>
              <a:t>Трудовой кодекс </a:t>
            </a:r>
            <a:r>
              <a:rPr lang="ru-RU" sz="2400" dirty="0" smtClean="0">
                <a:latin typeface="Tahoma" pitchFamily="34" charset="0"/>
                <a:ea typeface="Tahoma" pitchFamily="34" charset="0"/>
                <a:cs typeface="Tahoma" pitchFamily="34" charset="0"/>
              </a:rPr>
              <a:t>РФ</a:t>
            </a:r>
            <a:endParaRPr lang="ru-RU" sz="2400" dirty="0">
              <a:latin typeface="Tahoma" pitchFamily="34" charset="0"/>
              <a:ea typeface="Tahoma" pitchFamily="34" charset="0"/>
              <a:cs typeface="Tahoma" pitchFamily="34" charset="0"/>
            </a:endParaRPr>
          </a:p>
          <a:p>
            <a:pPr>
              <a:lnSpc>
                <a:spcPct val="90000"/>
              </a:lnSpc>
            </a:pPr>
            <a:r>
              <a:rPr lang="ru-RU" sz="2400" dirty="0">
                <a:latin typeface="Tahoma" pitchFamily="34" charset="0"/>
                <a:ea typeface="Tahoma" pitchFamily="34" charset="0"/>
                <a:cs typeface="Tahoma" pitchFamily="34" charset="0"/>
              </a:rPr>
              <a:t>Отдельные законы о </a:t>
            </a:r>
            <a:r>
              <a:rPr lang="ru-RU" sz="2400" dirty="0" smtClean="0">
                <a:latin typeface="Tahoma" pitchFamily="34" charset="0"/>
                <a:ea typeface="Tahoma" pitchFamily="34" charset="0"/>
                <a:cs typeface="Tahoma" pitchFamily="34" charset="0"/>
              </a:rPr>
              <a:t>труде</a:t>
            </a:r>
            <a:endParaRPr lang="ru-RU" sz="2400" dirty="0">
              <a:latin typeface="Tahoma" pitchFamily="34" charset="0"/>
              <a:ea typeface="Tahoma" pitchFamily="34" charset="0"/>
              <a:cs typeface="Tahoma" pitchFamily="34" charset="0"/>
            </a:endParaRPr>
          </a:p>
          <a:p>
            <a:pPr>
              <a:lnSpc>
                <a:spcPct val="90000"/>
              </a:lnSpc>
            </a:pPr>
            <a:r>
              <a:rPr lang="ru-RU" sz="2400" dirty="0">
                <a:latin typeface="Tahoma" pitchFamily="34" charset="0"/>
                <a:ea typeface="Tahoma" pitchFamily="34" charset="0"/>
                <a:cs typeface="Tahoma" pitchFamily="34" charset="0"/>
              </a:rPr>
              <a:t>Подзаконные нормативные </a:t>
            </a:r>
            <a:r>
              <a:rPr lang="ru-RU" sz="2400" dirty="0" smtClean="0">
                <a:latin typeface="Tahoma" pitchFamily="34" charset="0"/>
                <a:ea typeface="Tahoma" pitchFamily="34" charset="0"/>
                <a:cs typeface="Tahoma" pitchFamily="34" charset="0"/>
              </a:rPr>
              <a:t>акты</a:t>
            </a:r>
            <a:endParaRPr lang="ru-RU" sz="2400" dirty="0">
              <a:latin typeface="Tahoma" pitchFamily="34" charset="0"/>
              <a:ea typeface="Tahoma" pitchFamily="34" charset="0"/>
              <a:cs typeface="Tahoma" pitchFamily="34" charset="0"/>
            </a:endParaRPr>
          </a:p>
        </p:txBody>
      </p:sp>
      <p:pic>
        <p:nvPicPr>
          <p:cNvPr id="5" name="Picture 2"/>
          <p:cNvPicPr>
            <a:picLocks noChangeAspect="1" noChangeArrowheads="1"/>
          </p:cNvPicPr>
          <p:nvPr/>
        </p:nvPicPr>
        <p:blipFill>
          <a:blip r:embed="rId2" cstate="print"/>
          <a:srcRect/>
          <a:stretch>
            <a:fillRect/>
          </a:stretch>
        </p:blipFill>
        <p:spPr bwMode="auto">
          <a:xfrm>
            <a:off x="6759237" y="3380511"/>
            <a:ext cx="2211851" cy="3225616"/>
          </a:xfrm>
          <a:prstGeom prst="rect">
            <a:avLst/>
          </a:prstGeom>
          <a:noFill/>
          <a:ln w="9525">
            <a:noFill/>
            <a:miter lim="800000"/>
            <a:headEnd/>
            <a:tailEnd/>
          </a:ln>
          <a:effectLst>
            <a:softEdge rad="127000"/>
          </a:effectLst>
        </p:spPr>
      </p:pic>
      <p:sp>
        <p:nvSpPr>
          <p:cNvPr id="7" name="Прямоугольник 6"/>
          <p:cNvSpPr/>
          <p:nvPr/>
        </p:nvSpPr>
        <p:spPr>
          <a:xfrm>
            <a:off x="197383" y="90498"/>
            <a:ext cx="7985364" cy="1754326"/>
          </a:xfrm>
          <a:prstGeom prst="rect">
            <a:avLst/>
          </a:prstGeom>
        </p:spPr>
        <p:txBody>
          <a:bodyPr wrap="square">
            <a:spAutoFit/>
          </a:bodyPr>
          <a:lstStyle/>
          <a:p>
            <a:pPr lvl="0" fontAlgn="base">
              <a:spcBef>
                <a:spcPct val="0"/>
              </a:spcBef>
              <a:spcAft>
                <a:spcPct val="0"/>
              </a:spcAft>
              <a:defRPr/>
            </a:pPr>
            <a:r>
              <a:rPr lang="ru-RU" sz="3600" b="1" kern="0" dirty="0" smtClean="0">
                <a:solidFill>
                  <a:schemeClr val="bg1"/>
                </a:solidFill>
                <a:effectLst>
                  <a:outerShdw blurRad="38100" dist="38100" dir="2700000" algn="tl">
                    <a:srgbClr val="000000">
                      <a:alpha val="43137"/>
                    </a:srgbClr>
                  </a:outerShdw>
                  <a:reflection blurRad="12700" stA="48000" endA="300" endPos="55000" dir="5400000" sy="-90000" algn="bl" rotWithShape="0"/>
                </a:effectLst>
                <a:latin typeface="Tahoma" pitchFamily="34" charset="0"/>
                <a:ea typeface="Tahoma" pitchFamily="34" charset="0"/>
                <a:cs typeface="Tahoma" pitchFamily="34" charset="0"/>
              </a:rPr>
              <a:t>Законодательные акты, регулирующие трудовые отношения в РФ</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300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2000"/>
                                        <p:tgtEl>
                                          <p:spTgt spid="10243">
                                            <p:txEl>
                                              <p:pRg st="0" end="0"/>
                                            </p:txEl>
                                          </p:spTgt>
                                        </p:tgtEl>
                                      </p:cBhvr>
                                    </p:animEffect>
                                  </p:childTnLst>
                                </p:cTn>
                              </p:par>
                            </p:childTnLst>
                          </p:cTn>
                        </p:par>
                        <p:par>
                          <p:cTn id="8" fill="hold">
                            <p:stCondLst>
                              <p:cond delay="5000"/>
                            </p:stCondLst>
                            <p:childTnLst>
                              <p:par>
                                <p:cTn id="9" presetID="10" presetClass="entr" presetSubtype="0" fill="hold" grpId="0" nodeType="afterEffect">
                                  <p:stCondLst>
                                    <p:cond delay="3000"/>
                                  </p:stCondLst>
                                  <p:childTnLst>
                                    <p:set>
                                      <p:cBhvr>
                                        <p:cTn id="10" dur="1" fill="hold">
                                          <p:stCondLst>
                                            <p:cond delay="0"/>
                                          </p:stCondLst>
                                        </p:cTn>
                                        <p:tgtEl>
                                          <p:spTgt spid="10243">
                                            <p:txEl>
                                              <p:pRg st="1" end="1"/>
                                            </p:txEl>
                                          </p:spTgt>
                                        </p:tgtEl>
                                        <p:attrNameLst>
                                          <p:attrName>style.visibility</p:attrName>
                                        </p:attrNameLst>
                                      </p:cBhvr>
                                      <p:to>
                                        <p:strVal val="visible"/>
                                      </p:to>
                                    </p:set>
                                    <p:animEffect transition="in" filter="fade">
                                      <p:cBhvr>
                                        <p:cTn id="11" dur="2000"/>
                                        <p:tgtEl>
                                          <p:spTgt spid="10243">
                                            <p:txEl>
                                              <p:pRg st="1" end="1"/>
                                            </p:txEl>
                                          </p:spTgt>
                                        </p:tgtEl>
                                      </p:cBhvr>
                                    </p:animEffect>
                                  </p:childTnLst>
                                </p:cTn>
                              </p:par>
                            </p:childTnLst>
                          </p:cTn>
                        </p:par>
                        <p:par>
                          <p:cTn id="12" fill="hold">
                            <p:stCondLst>
                              <p:cond delay="10000"/>
                            </p:stCondLst>
                            <p:childTnLst>
                              <p:par>
                                <p:cTn id="13" presetID="10" presetClass="entr" presetSubtype="0" fill="hold" grpId="0" nodeType="after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animEffect transition="in" filter="fade">
                                      <p:cBhvr>
                                        <p:cTn id="15" dur="2000"/>
                                        <p:tgtEl>
                                          <p:spTgt spid="10243">
                                            <p:txEl>
                                              <p:pRg st="2" end="2"/>
                                            </p:txEl>
                                          </p:spTgt>
                                        </p:tgtEl>
                                      </p:cBhvr>
                                    </p:animEffect>
                                  </p:childTnLst>
                                </p:cTn>
                              </p:par>
                            </p:childTnLst>
                          </p:cTn>
                        </p:par>
                        <p:par>
                          <p:cTn id="16" fill="hold">
                            <p:stCondLst>
                              <p:cond delay="12000"/>
                            </p:stCondLst>
                            <p:childTnLst>
                              <p:par>
                                <p:cTn id="17" presetID="10" presetClass="entr" presetSubtype="0" fill="hold" grpId="0" nodeType="after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animEffect transition="in" filter="fade">
                                      <p:cBhvr>
                                        <p:cTn id="19" dur="2000"/>
                                        <p:tgtEl>
                                          <p:spTgt spid="10243">
                                            <p:txEl>
                                              <p:pRg st="3" end="3"/>
                                            </p:txEl>
                                          </p:spTgt>
                                        </p:tgtEl>
                                      </p:cBhvr>
                                    </p:animEffect>
                                  </p:childTnLst>
                                </p:cTn>
                              </p:par>
                            </p:childTnLst>
                          </p:cTn>
                        </p:par>
                        <p:par>
                          <p:cTn id="20" fill="hold">
                            <p:stCondLst>
                              <p:cond delay="14000"/>
                            </p:stCondLst>
                            <p:childTnLst>
                              <p:par>
                                <p:cTn id="21" presetID="10" presetClass="entr" presetSubtype="0" fill="hold" grpId="0" nodeType="afterEffect">
                                  <p:stCondLst>
                                    <p:cond delay="0"/>
                                  </p:stCondLst>
                                  <p:childTnLst>
                                    <p:set>
                                      <p:cBhvr>
                                        <p:cTn id="22" dur="1" fill="hold">
                                          <p:stCondLst>
                                            <p:cond delay="0"/>
                                          </p:stCondLst>
                                        </p:cTn>
                                        <p:tgtEl>
                                          <p:spTgt spid="10243">
                                            <p:txEl>
                                              <p:pRg st="4" end="4"/>
                                            </p:txEl>
                                          </p:spTgt>
                                        </p:tgtEl>
                                        <p:attrNameLst>
                                          <p:attrName>style.visibility</p:attrName>
                                        </p:attrNameLst>
                                      </p:cBhvr>
                                      <p:to>
                                        <p:strVal val="visible"/>
                                      </p:to>
                                    </p:set>
                                    <p:animEffect transition="in" filter="fade">
                                      <p:cBhvr>
                                        <p:cTn id="23" dur="2000"/>
                                        <p:tgtEl>
                                          <p:spTgt spid="10243">
                                            <p:txEl>
                                              <p:pRg st="4" end="4"/>
                                            </p:txEl>
                                          </p:spTgt>
                                        </p:tgtEl>
                                      </p:cBhvr>
                                    </p:animEffect>
                                  </p:childTnLst>
                                </p:cTn>
                              </p:par>
                            </p:childTnLst>
                          </p:cTn>
                        </p:par>
                        <p:par>
                          <p:cTn id="24" fill="hold">
                            <p:stCondLst>
                              <p:cond delay="16000"/>
                            </p:stCondLst>
                            <p:childTnLst>
                              <p:par>
                                <p:cTn id="25" presetID="10" presetClass="entr" presetSubtype="0" fill="hold" grpId="0" nodeType="afterEffect">
                                  <p:stCondLst>
                                    <p:cond delay="0"/>
                                  </p:stCondLst>
                                  <p:childTnLst>
                                    <p:set>
                                      <p:cBhvr>
                                        <p:cTn id="26" dur="1" fill="hold">
                                          <p:stCondLst>
                                            <p:cond delay="0"/>
                                          </p:stCondLst>
                                        </p:cTn>
                                        <p:tgtEl>
                                          <p:spTgt spid="10243">
                                            <p:txEl>
                                              <p:pRg st="5" end="5"/>
                                            </p:txEl>
                                          </p:spTgt>
                                        </p:tgtEl>
                                        <p:attrNameLst>
                                          <p:attrName>style.visibility</p:attrName>
                                        </p:attrNameLst>
                                      </p:cBhvr>
                                      <p:to>
                                        <p:strVal val="visible"/>
                                      </p:to>
                                    </p:set>
                                    <p:animEffect transition="in" filter="fade">
                                      <p:cBhvr>
                                        <p:cTn id="27" dur="2000"/>
                                        <p:tgtEl>
                                          <p:spTgt spid="1024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advAuto="300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6" name="Rectangle 6"/>
          <p:cNvSpPr>
            <a:spLocks noChangeArrowheads="1"/>
          </p:cNvSpPr>
          <p:nvPr/>
        </p:nvSpPr>
        <p:spPr bwMode="auto">
          <a:xfrm>
            <a:off x="104931" y="2743200"/>
            <a:ext cx="3657600" cy="533400"/>
          </a:xfrm>
          <a:prstGeom prst="rect">
            <a:avLst/>
          </a:prstGeom>
          <a:ln>
            <a:headEnd type="none" w="sm" len="sm"/>
            <a:tailEnd type="none" w="sm" len="sm"/>
          </a:ln>
        </p:spPr>
        <p:style>
          <a:lnRef idx="0">
            <a:schemeClr val="dk1"/>
          </a:lnRef>
          <a:fillRef idx="3">
            <a:schemeClr val="dk1"/>
          </a:fillRef>
          <a:effectRef idx="3">
            <a:schemeClr val="dk1"/>
          </a:effectRef>
          <a:fontRef idx="minor">
            <a:schemeClr val="lt1"/>
          </a:fontRef>
        </p:style>
        <p:txBody>
          <a:bodyPr wrap="none" anchor="ctr"/>
          <a:lstStyle/>
          <a:p>
            <a:pPr algn="ctr"/>
            <a:r>
              <a:rPr lang="ru-RU" sz="2000" dirty="0">
                <a:latin typeface="Tahoma" pitchFamily="34" charset="0"/>
                <a:ea typeface="Tahoma" pitchFamily="34" charset="0"/>
                <a:cs typeface="Tahoma" pitchFamily="34" charset="0"/>
              </a:rPr>
              <a:t>добросовестно трудиться</a:t>
            </a:r>
          </a:p>
        </p:txBody>
      </p:sp>
      <p:sp>
        <p:nvSpPr>
          <p:cNvPr id="15367" name="Rectangle 7"/>
          <p:cNvSpPr>
            <a:spLocks noChangeArrowheads="1"/>
          </p:cNvSpPr>
          <p:nvPr/>
        </p:nvSpPr>
        <p:spPr bwMode="auto">
          <a:xfrm>
            <a:off x="104931" y="3505200"/>
            <a:ext cx="3657600" cy="685800"/>
          </a:xfrm>
          <a:prstGeom prst="rect">
            <a:avLst/>
          </a:prstGeom>
          <a:ln>
            <a:headEnd type="none" w="sm" len="sm"/>
            <a:tailEnd type="none" w="sm" len="sm"/>
          </a:ln>
        </p:spPr>
        <p:style>
          <a:lnRef idx="0">
            <a:schemeClr val="dk1"/>
          </a:lnRef>
          <a:fillRef idx="3">
            <a:schemeClr val="dk1"/>
          </a:fillRef>
          <a:effectRef idx="3">
            <a:schemeClr val="dk1"/>
          </a:effectRef>
          <a:fontRef idx="minor">
            <a:schemeClr val="lt1"/>
          </a:fontRef>
        </p:style>
        <p:txBody>
          <a:bodyPr wrap="none" anchor="ctr"/>
          <a:lstStyle/>
          <a:p>
            <a:pPr algn="ctr"/>
            <a:r>
              <a:rPr lang="ru-RU" sz="2000" dirty="0">
                <a:latin typeface="Tahoma" pitchFamily="34" charset="0"/>
                <a:ea typeface="Tahoma" pitchFamily="34" charset="0"/>
                <a:cs typeface="Tahoma" pitchFamily="34" charset="0"/>
              </a:rPr>
              <a:t>соблюдать трудовую</a:t>
            </a:r>
          </a:p>
          <a:p>
            <a:pPr algn="ctr"/>
            <a:r>
              <a:rPr lang="ru-RU" sz="2000" dirty="0">
                <a:latin typeface="Tahoma" pitchFamily="34" charset="0"/>
                <a:ea typeface="Tahoma" pitchFamily="34" charset="0"/>
                <a:cs typeface="Tahoma" pitchFamily="34" charset="0"/>
              </a:rPr>
              <a:t>дисциплину</a:t>
            </a:r>
          </a:p>
        </p:txBody>
      </p:sp>
      <p:sp>
        <p:nvSpPr>
          <p:cNvPr id="15368" name="Rectangle 8"/>
          <p:cNvSpPr>
            <a:spLocks noChangeArrowheads="1"/>
          </p:cNvSpPr>
          <p:nvPr/>
        </p:nvSpPr>
        <p:spPr bwMode="auto">
          <a:xfrm>
            <a:off x="104931" y="4495800"/>
            <a:ext cx="3657600" cy="533400"/>
          </a:xfrm>
          <a:prstGeom prst="rect">
            <a:avLst/>
          </a:prstGeom>
          <a:ln>
            <a:headEnd type="none" w="sm" len="sm"/>
            <a:tailEnd type="none" w="sm" len="sm"/>
          </a:ln>
        </p:spPr>
        <p:style>
          <a:lnRef idx="0">
            <a:schemeClr val="dk1"/>
          </a:lnRef>
          <a:fillRef idx="3">
            <a:schemeClr val="dk1"/>
          </a:fillRef>
          <a:effectRef idx="3">
            <a:schemeClr val="dk1"/>
          </a:effectRef>
          <a:fontRef idx="minor">
            <a:schemeClr val="lt1"/>
          </a:fontRef>
        </p:style>
        <p:txBody>
          <a:bodyPr wrap="none" anchor="ctr"/>
          <a:lstStyle/>
          <a:p>
            <a:pPr algn="ctr"/>
            <a:r>
              <a:rPr lang="ru-RU" sz="2000">
                <a:latin typeface="Tahoma" pitchFamily="34" charset="0"/>
                <a:ea typeface="Tahoma" pitchFamily="34" charset="0"/>
                <a:cs typeface="Tahoma" pitchFamily="34" charset="0"/>
              </a:rPr>
              <a:t>беречь имущество</a:t>
            </a:r>
          </a:p>
        </p:txBody>
      </p:sp>
      <p:sp>
        <p:nvSpPr>
          <p:cNvPr id="15369" name="Rectangle 9"/>
          <p:cNvSpPr>
            <a:spLocks noChangeArrowheads="1"/>
          </p:cNvSpPr>
          <p:nvPr/>
        </p:nvSpPr>
        <p:spPr bwMode="auto">
          <a:xfrm>
            <a:off x="104931" y="5334000"/>
            <a:ext cx="3657600" cy="685800"/>
          </a:xfrm>
          <a:prstGeom prst="rect">
            <a:avLst/>
          </a:prstGeom>
          <a:ln>
            <a:headEnd type="none" w="sm" len="sm"/>
            <a:tailEnd type="none" w="sm" len="sm"/>
          </a:ln>
        </p:spPr>
        <p:style>
          <a:lnRef idx="0">
            <a:schemeClr val="dk1"/>
          </a:lnRef>
          <a:fillRef idx="3">
            <a:schemeClr val="dk1"/>
          </a:fillRef>
          <a:effectRef idx="3">
            <a:schemeClr val="dk1"/>
          </a:effectRef>
          <a:fontRef idx="minor">
            <a:schemeClr val="lt1"/>
          </a:fontRef>
        </p:style>
        <p:txBody>
          <a:bodyPr wrap="none" anchor="ctr"/>
          <a:lstStyle/>
          <a:p>
            <a:pPr algn="ctr"/>
            <a:r>
              <a:rPr lang="ru-RU" sz="2000" dirty="0">
                <a:latin typeface="Tahoma" pitchFamily="34" charset="0"/>
                <a:ea typeface="Tahoma" pitchFamily="34" charset="0"/>
                <a:cs typeface="Tahoma" pitchFamily="34" charset="0"/>
              </a:rPr>
              <a:t>выполнять нормы</a:t>
            </a:r>
          </a:p>
          <a:p>
            <a:pPr algn="ctr"/>
            <a:r>
              <a:rPr lang="ru-RU" sz="2000" dirty="0">
                <a:latin typeface="Tahoma" pitchFamily="34" charset="0"/>
                <a:ea typeface="Tahoma" pitchFamily="34" charset="0"/>
                <a:cs typeface="Tahoma" pitchFamily="34" charset="0"/>
              </a:rPr>
              <a:t>труда</a:t>
            </a:r>
          </a:p>
        </p:txBody>
      </p:sp>
      <p:sp>
        <p:nvSpPr>
          <p:cNvPr id="15370" name="Line 10"/>
          <p:cNvSpPr>
            <a:spLocks noChangeShapeType="1"/>
          </p:cNvSpPr>
          <p:nvPr/>
        </p:nvSpPr>
        <p:spPr bwMode="auto">
          <a:xfrm>
            <a:off x="4067331" y="2362200"/>
            <a:ext cx="0" cy="3352800"/>
          </a:xfrm>
          <a:prstGeom prst="line">
            <a:avLst/>
          </a:prstGeom>
          <a:noFill/>
          <a:ln w="12700" cap="sq">
            <a:solidFill>
              <a:schemeClr val="tx1"/>
            </a:solidFill>
            <a:round/>
            <a:headEnd type="none" w="sm" len="sm"/>
            <a:tailEnd type="none" w="sm" len="sm"/>
          </a:ln>
          <a:effectLst/>
        </p:spPr>
        <p:txBody>
          <a:bodyPr wrap="none"/>
          <a:lstStyle/>
          <a:p>
            <a:endParaRPr lang="ru-RU"/>
          </a:p>
        </p:txBody>
      </p:sp>
      <p:sp>
        <p:nvSpPr>
          <p:cNvPr id="15371" name="Rectangle 11">
            <a:hlinkClick r:id="" action="ppaction://noaction"/>
          </p:cNvPr>
          <p:cNvSpPr>
            <a:spLocks noChangeArrowheads="1"/>
          </p:cNvSpPr>
          <p:nvPr/>
        </p:nvSpPr>
        <p:spPr bwMode="auto">
          <a:xfrm>
            <a:off x="5156616" y="1828800"/>
            <a:ext cx="3530184" cy="533400"/>
          </a:xfrm>
          <a:prstGeom prst="rect">
            <a:avLst/>
          </a:prstGeom>
          <a:ln>
            <a:headEnd type="none" w="sm" len="sm"/>
            <a:tailEnd type="none" w="sm" len="sm"/>
          </a:ln>
        </p:spPr>
        <p:style>
          <a:lnRef idx="1">
            <a:schemeClr val="accent2"/>
          </a:lnRef>
          <a:fillRef idx="3">
            <a:schemeClr val="accent2"/>
          </a:fillRef>
          <a:effectRef idx="2">
            <a:schemeClr val="accent2"/>
          </a:effectRef>
          <a:fontRef idx="minor">
            <a:schemeClr val="lt1"/>
          </a:fontRef>
        </p:style>
        <p:txBody>
          <a:bodyPr wrap="none" anchor="ctr"/>
          <a:lstStyle/>
          <a:p>
            <a:pPr algn="ctr"/>
            <a:r>
              <a:rPr lang="ru-RU" sz="3200" b="1" dirty="0">
                <a:solidFill>
                  <a:schemeClr val="tx1"/>
                </a:solidFill>
                <a:effectLst>
                  <a:outerShdw blurRad="38100" dist="38100" dir="2700000" algn="tl">
                    <a:srgbClr val="000000"/>
                  </a:outerShdw>
                </a:effectLst>
                <a:latin typeface="Tahoma" pitchFamily="34" charset="0"/>
                <a:ea typeface="Tahoma" pitchFamily="34" charset="0"/>
                <a:cs typeface="Tahoma" pitchFamily="34" charset="0"/>
              </a:rPr>
              <a:t>Работодатель</a:t>
            </a:r>
          </a:p>
        </p:txBody>
      </p:sp>
      <p:sp>
        <p:nvSpPr>
          <p:cNvPr id="15372" name="Rectangle 12"/>
          <p:cNvSpPr>
            <a:spLocks noChangeArrowheads="1"/>
          </p:cNvSpPr>
          <p:nvPr/>
        </p:nvSpPr>
        <p:spPr bwMode="auto">
          <a:xfrm>
            <a:off x="4648200" y="2667000"/>
            <a:ext cx="3657600" cy="762000"/>
          </a:xfrm>
          <a:prstGeom prst="rect">
            <a:avLst/>
          </a:prstGeom>
          <a:ln>
            <a:headEnd type="none" w="sm" len="sm"/>
            <a:tailEnd type="none" w="sm" len="sm"/>
          </a:ln>
        </p:spPr>
        <p:style>
          <a:lnRef idx="0">
            <a:schemeClr val="dk1"/>
          </a:lnRef>
          <a:fillRef idx="3">
            <a:schemeClr val="dk1"/>
          </a:fillRef>
          <a:effectRef idx="3">
            <a:schemeClr val="dk1"/>
          </a:effectRef>
          <a:fontRef idx="minor">
            <a:schemeClr val="lt1"/>
          </a:fontRef>
        </p:style>
        <p:txBody>
          <a:bodyPr wrap="none" anchor="ctr"/>
          <a:lstStyle/>
          <a:p>
            <a:pPr algn="ctr"/>
            <a:r>
              <a:rPr lang="ru-RU" sz="2000" dirty="0">
                <a:latin typeface="Tahoma" pitchFamily="34" charset="0"/>
                <a:ea typeface="Tahoma" pitchFamily="34" charset="0"/>
                <a:cs typeface="Tahoma" pitchFamily="34" charset="0"/>
              </a:rPr>
              <a:t>рационально</a:t>
            </a:r>
          </a:p>
          <a:p>
            <a:pPr algn="ctr"/>
            <a:r>
              <a:rPr lang="ru-RU" sz="2000" dirty="0">
                <a:latin typeface="Tahoma" pitchFamily="34" charset="0"/>
                <a:ea typeface="Tahoma" pitchFamily="34" charset="0"/>
                <a:cs typeface="Tahoma" pitchFamily="34" charset="0"/>
              </a:rPr>
              <a:t>использовать труд</a:t>
            </a:r>
          </a:p>
        </p:txBody>
      </p:sp>
      <p:sp>
        <p:nvSpPr>
          <p:cNvPr id="15373" name="Rectangle 13"/>
          <p:cNvSpPr>
            <a:spLocks noChangeArrowheads="1"/>
          </p:cNvSpPr>
          <p:nvPr/>
        </p:nvSpPr>
        <p:spPr bwMode="auto">
          <a:xfrm>
            <a:off x="4648200" y="3581400"/>
            <a:ext cx="3657600" cy="685800"/>
          </a:xfrm>
          <a:prstGeom prst="rect">
            <a:avLst/>
          </a:prstGeom>
          <a:ln>
            <a:headEnd type="none" w="sm" len="sm"/>
            <a:tailEnd type="none" w="sm" len="sm"/>
          </a:ln>
        </p:spPr>
        <p:style>
          <a:lnRef idx="0">
            <a:schemeClr val="dk1"/>
          </a:lnRef>
          <a:fillRef idx="3">
            <a:schemeClr val="dk1"/>
          </a:fillRef>
          <a:effectRef idx="3">
            <a:schemeClr val="dk1"/>
          </a:effectRef>
          <a:fontRef idx="minor">
            <a:schemeClr val="lt1"/>
          </a:fontRef>
        </p:style>
        <p:txBody>
          <a:bodyPr wrap="none" anchor="ctr"/>
          <a:lstStyle/>
          <a:p>
            <a:pPr algn="ctr"/>
            <a:r>
              <a:rPr lang="ru-RU" sz="2000" dirty="0">
                <a:latin typeface="Tahoma" pitchFamily="34" charset="0"/>
                <a:ea typeface="Tahoma" pitchFamily="34" charset="0"/>
                <a:cs typeface="Tahoma" pitchFamily="34" charset="0"/>
              </a:rPr>
              <a:t>создавать условия</a:t>
            </a:r>
          </a:p>
          <a:p>
            <a:pPr algn="ctr"/>
            <a:r>
              <a:rPr lang="ru-RU" sz="2000" dirty="0">
                <a:latin typeface="Tahoma" pitchFamily="34" charset="0"/>
                <a:ea typeface="Tahoma" pitchFamily="34" charset="0"/>
                <a:cs typeface="Tahoma" pitchFamily="34" charset="0"/>
              </a:rPr>
              <a:t>труда</a:t>
            </a:r>
          </a:p>
        </p:txBody>
      </p:sp>
      <p:sp>
        <p:nvSpPr>
          <p:cNvPr id="15374" name="Rectangle 14"/>
          <p:cNvSpPr>
            <a:spLocks noChangeArrowheads="1"/>
          </p:cNvSpPr>
          <p:nvPr/>
        </p:nvSpPr>
        <p:spPr bwMode="auto">
          <a:xfrm>
            <a:off x="4648200" y="4648200"/>
            <a:ext cx="3657600" cy="609600"/>
          </a:xfrm>
          <a:prstGeom prst="rect">
            <a:avLst/>
          </a:prstGeom>
          <a:ln>
            <a:headEnd type="none" w="sm" len="sm"/>
            <a:tailEnd type="none" w="sm" len="sm"/>
          </a:ln>
        </p:spPr>
        <p:style>
          <a:lnRef idx="0">
            <a:schemeClr val="dk1"/>
          </a:lnRef>
          <a:fillRef idx="3">
            <a:schemeClr val="dk1"/>
          </a:fillRef>
          <a:effectRef idx="3">
            <a:schemeClr val="dk1"/>
          </a:effectRef>
          <a:fontRef idx="minor">
            <a:schemeClr val="lt1"/>
          </a:fontRef>
        </p:style>
        <p:txBody>
          <a:bodyPr wrap="none" anchor="ctr"/>
          <a:lstStyle/>
          <a:p>
            <a:pPr algn="ctr"/>
            <a:r>
              <a:rPr lang="ru-RU" sz="2000" dirty="0">
                <a:latin typeface="Tahoma" pitchFamily="34" charset="0"/>
                <a:ea typeface="Tahoma" pitchFamily="34" charset="0"/>
                <a:cs typeface="Tahoma" pitchFamily="34" charset="0"/>
              </a:rPr>
              <a:t>оплачивать труд</a:t>
            </a:r>
          </a:p>
        </p:txBody>
      </p:sp>
      <p:sp>
        <p:nvSpPr>
          <p:cNvPr id="15375" name="Rectangle 15"/>
          <p:cNvSpPr>
            <a:spLocks noChangeArrowheads="1"/>
          </p:cNvSpPr>
          <p:nvPr/>
        </p:nvSpPr>
        <p:spPr bwMode="auto">
          <a:xfrm>
            <a:off x="4648200" y="5638800"/>
            <a:ext cx="3733800" cy="762000"/>
          </a:xfrm>
          <a:prstGeom prst="rect">
            <a:avLst/>
          </a:prstGeom>
          <a:ln>
            <a:headEnd type="none" w="sm" len="sm"/>
            <a:tailEnd type="none" w="sm" len="sm"/>
          </a:ln>
        </p:spPr>
        <p:style>
          <a:lnRef idx="0">
            <a:schemeClr val="dk1"/>
          </a:lnRef>
          <a:fillRef idx="3">
            <a:schemeClr val="dk1"/>
          </a:fillRef>
          <a:effectRef idx="3">
            <a:schemeClr val="dk1"/>
          </a:effectRef>
          <a:fontRef idx="minor">
            <a:schemeClr val="lt1"/>
          </a:fontRef>
        </p:style>
        <p:txBody>
          <a:bodyPr wrap="none" anchor="ctr"/>
          <a:lstStyle/>
          <a:p>
            <a:pPr algn="ctr"/>
            <a:r>
              <a:rPr lang="ru-RU" sz="2000">
                <a:latin typeface="Tahoma" pitchFamily="34" charset="0"/>
                <a:ea typeface="Tahoma" pitchFamily="34" charset="0"/>
                <a:cs typeface="Tahoma" pitchFamily="34" charset="0"/>
              </a:rPr>
              <a:t>осуществлять повышение</a:t>
            </a:r>
          </a:p>
          <a:p>
            <a:pPr algn="ctr"/>
            <a:r>
              <a:rPr lang="ru-RU" sz="2000">
                <a:latin typeface="Tahoma" pitchFamily="34" charset="0"/>
                <a:ea typeface="Tahoma" pitchFamily="34" charset="0"/>
                <a:cs typeface="Tahoma" pitchFamily="34" charset="0"/>
              </a:rPr>
              <a:t>квалификации</a:t>
            </a:r>
          </a:p>
        </p:txBody>
      </p:sp>
      <p:sp>
        <p:nvSpPr>
          <p:cNvPr id="15376" name="Line 16"/>
          <p:cNvSpPr>
            <a:spLocks noChangeShapeType="1"/>
          </p:cNvSpPr>
          <p:nvPr/>
        </p:nvSpPr>
        <p:spPr bwMode="auto">
          <a:xfrm flipH="1">
            <a:off x="3762531" y="2971800"/>
            <a:ext cx="304800" cy="0"/>
          </a:xfrm>
          <a:prstGeom prst="line">
            <a:avLst/>
          </a:prstGeom>
          <a:noFill/>
          <a:ln w="12700" cap="sq">
            <a:solidFill>
              <a:schemeClr val="tx1"/>
            </a:solidFill>
            <a:round/>
            <a:headEnd type="none" w="sm" len="sm"/>
            <a:tailEnd type="triangle" w="sm" len="sm"/>
          </a:ln>
          <a:effectLst/>
        </p:spPr>
        <p:txBody>
          <a:bodyPr wrap="none"/>
          <a:lstStyle/>
          <a:p>
            <a:endParaRPr lang="ru-RU"/>
          </a:p>
        </p:txBody>
      </p:sp>
      <p:sp>
        <p:nvSpPr>
          <p:cNvPr id="15377" name="Line 17"/>
          <p:cNvSpPr>
            <a:spLocks noChangeShapeType="1"/>
          </p:cNvSpPr>
          <p:nvPr/>
        </p:nvSpPr>
        <p:spPr bwMode="auto">
          <a:xfrm flipH="1">
            <a:off x="3762531" y="3810000"/>
            <a:ext cx="304800" cy="0"/>
          </a:xfrm>
          <a:prstGeom prst="line">
            <a:avLst/>
          </a:prstGeom>
          <a:noFill/>
          <a:ln w="12700" cap="sq">
            <a:solidFill>
              <a:schemeClr val="tx1"/>
            </a:solidFill>
            <a:round/>
            <a:headEnd type="none" w="sm" len="sm"/>
            <a:tailEnd type="triangle" w="sm" len="sm"/>
          </a:ln>
          <a:effectLst/>
        </p:spPr>
        <p:txBody>
          <a:bodyPr wrap="none"/>
          <a:lstStyle/>
          <a:p>
            <a:endParaRPr lang="ru-RU"/>
          </a:p>
        </p:txBody>
      </p:sp>
      <p:sp>
        <p:nvSpPr>
          <p:cNvPr id="15378" name="Line 18"/>
          <p:cNvSpPr>
            <a:spLocks noChangeShapeType="1"/>
          </p:cNvSpPr>
          <p:nvPr/>
        </p:nvSpPr>
        <p:spPr bwMode="auto">
          <a:xfrm flipH="1">
            <a:off x="3762531" y="4648200"/>
            <a:ext cx="304800" cy="0"/>
          </a:xfrm>
          <a:prstGeom prst="line">
            <a:avLst/>
          </a:prstGeom>
          <a:noFill/>
          <a:ln w="12700" cap="sq">
            <a:solidFill>
              <a:schemeClr val="tx1"/>
            </a:solidFill>
            <a:round/>
            <a:headEnd type="none" w="sm" len="sm"/>
            <a:tailEnd type="triangle" w="sm" len="sm"/>
          </a:ln>
          <a:effectLst/>
        </p:spPr>
        <p:txBody>
          <a:bodyPr wrap="none"/>
          <a:lstStyle/>
          <a:p>
            <a:endParaRPr lang="ru-RU"/>
          </a:p>
        </p:txBody>
      </p:sp>
      <p:sp>
        <p:nvSpPr>
          <p:cNvPr id="15379" name="Line 19"/>
          <p:cNvSpPr>
            <a:spLocks noChangeShapeType="1"/>
          </p:cNvSpPr>
          <p:nvPr/>
        </p:nvSpPr>
        <p:spPr bwMode="auto">
          <a:xfrm flipH="1">
            <a:off x="3762531" y="5638800"/>
            <a:ext cx="304800" cy="0"/>
          </a:xfrm>
          <a:prstGeom prst="line">
            <a:avLst/>
          </a:prstGeom>
          <a:noFill/>
          <a:ln w="12700" cap="sq">
            <a:solidFill>
              <a:schemeClr val="tx1"/>
            </a:solidFill>
            <a:round/>
            <a:headEnd type="none" w="sm" len="sm"/>
            <a:tailEnd type="triangle" w="sm" len="sm"/>
          </a:ln>
          <a:effectLst/>
        </p:spPr>
        <p:txBody>
          <a:bodyPr wrap="none"/>
          <a:lstStyle/>
          <a:p>
            <a:endParaRPr lang="ru-RU"/>
          </a:p>
        </p:txBody>
      </p:sp>
      <p:sp>
        <p:nvSpPr>
          <p:cNvPr id="15380" name="Line 20"/>
          <p:cNvSpPr>
            <a:spLocks noChangeShapeType="1"/>
          </p:cNvSpPr>
          <p:nvPr/>
        </p:nvSpPr>
        <p:spPr bwMode="auto">
          <a:xfrm>
            <a:off x="8686800" y="2286000"/>
            <a:ext cx="0" cy="3657600"/>
          </a:xfrm>
          <a:prstGeom prst="line">
            <a:avLst/>
          </a:prstGeom>
          <a:noFill/>
          <a:ln w="12700" cap="sq">
            <a:solidFill>
              <a:schemeClr val="tx1"/>
            </a:solidFill>
            <a:round/>
            <a:headEnd type="none" w="sm" len="sm"/>
            <a:tailEnd type="none" w="sm" len="sm"/>
          </a:ln>
          <a:effectLst/>
        </p:spPr>
        <p:txBody>
          <a:bodyPr wrap="none"/>
          <a:lstStyle/>
          <a:p>
            <a:endParaRPr lang="ru-RU"/>
          </a:p>
        </p:txBody>
      </p:sp>
      <p:sp>
        <p:nvSpPr>
          <p:cNvPr id="15381" name="Line 21"/>
          <p:cNvSpPr>
            <a:spLocks noChangeShapeType="1"/>
          </p:cNvSpPr>
          <p:nvPr/>
        </p:nvSpPr>
        <p:spPr bwMode="auto">
          <a:xfrm flipH="1">
            <a:off x="8305800" y="3048000"/>
            <a:ext cx="381000" cy="0"/>
          </a:xfrm>
          <a:prstGeom prst="line">
            <a:avLst/>
          </a:prstGeom>
          <a:noFill/>
          <a:ln w="12700" cap="sq">
            <a:solidFill>
              <a:schemeClr val="tx1"/>
            </a:solidFill>
            <a:round/>
            <a:headEnd type="none" w="sm" len="sm"/>
            <a:tailEnd type="triangle" w="sm" len="sm"/>
          </a:ln>
          <a:effectLst/>
        </p:spPr>
        <p:txBody>
          <a:bodyPr wrap="none"/>
          <a:lstStyle/>
          <a:p>
            <a:endParaRPr lang="ru-RU"/>
          </a:p>
        </p:txBody>
      </p:sp>
      <p:sp>
        <p:nvSpPr>
          <p:cNvPr id="15382" name="Line 22"/>
          <p:cNvSpPr>
            <a:spLocks noChangeShapeType="1"/>
          </p:cNvSpPr>
          <p:nvPr/>
        </p:nvSpPr>
        <p:spPr bwMode="auto">
          <a:xfrm flipH="1">
            <a:off x="8305800" y="3962400"/>
            <a:ext cx="381000" cy="0"/>
          </a:xfrm>
          <a:prstGeom prst="line">
            <a:avLst/>
          </a:prstGeom>
          <a:noFill/>
          <a:ln w="12700" cap="sq">
            <a:solidFill>
              <a:schemeClr val="tx1"/>
            </a:solidFill>
            <a:round/>
            <a:headEnd type="none" w="sm" len="sm"/>
            <a:tailEnd type="triangle" w="sm" len="sm"/>
          </a:ln>
          <a:effectLst/>
        </p:spPr>
        <p:txBody>
          <a:bodyPr wrap="none"/>
          <a:lstStyle/>
          <a:p>
            <a:endParaRPr lang="ru-RU"/>
          </a:p>
        </p:txBody>
      </p:sp>
      <p:sp>
        <p:nvSpPr>
          <p:cNvPr id="15383" name="Line 23"/>
          <p:cNvSpPr>
            <a:spLocks noChangeShapeType="1"/>
          </p:cNvSpPr>
          <p:nvPr/>
        </p:nvSpPr>
        <p:spPr bwMode="auto">
          <a:xfrm flipH="1">
            <a:off x="8305800" y="4953000"/>
            <a:ext cx="381000" cy="0"/>
          </a:xfrm>
          <a:prstGeom prst="line">
            <a:avLst/>
          </a:prstGeom>
          <a:noFill/>
          <a:ln w="12700" cap="sq">
            <a:solidFill>
              <a:schemeClr val="tx1"/>
            </a:solidFill>
            <a:round/>
            <a:headEnd type="none" w="sm" len="sm"/>
            <a:tailEnd type="triangle" w="sm" len="sm"/>
          </a:ln>
          <a:effectLst/>
        </p:spPr>
        <p:txBody>
          <a:bodyPr wrap="none"/>
          <a:lstStyle/>
          <a:p>
            <a:endParaRPr lang="ru-RU"/>
          </a:p>
        </p:txBody>
      </p:sp>
      <p:sp>
        <p:nvSpPr>
          <p:cNvPr id="15384" name="Line 24"/>
          <p:cNvSpPr>
            <a:spLocks noChangeShapeType="1"/>
          </p:cNvSpPr>
          <p:nvPr/>
        </p:nvSpPr>
        <p:spPr bwMode="auto">
          <a:xfrm flipH="1">
            <a:off x="8382000" y="5943600"/>
            <a:ext cx="304800" cy="0"/>
          </a:xfrm>
          <a:prstGeom prst="line">
            <a:avLst/>
          </a:prstGeom>
          <a:noFill/>
          <a:ln w="12700" cap="sq">
            <a:solidFill>
              <a:schemeClr val="tx1"/>
            </a:solidFill>
            <a:round/>
            <a:headEnd type="none" w="sm" len="sm"/>
            <a:tailEnd type="triangle" w="sm" len="sm"/>
          </a:ln>
          <a:effectLst/>
        </p:spPr>
        <p:txBody>
          <a:bodyPr wrap="none"/>
          <a:lstStyle/>
          <a:p>
            <a:endParaRPr lang="ru-RU"/>
          </a:p>
        </p:txBody>
      </p:sp>
      <p:sp>
        <p:nvSpPr>
          <p:cNvPr id="26" name="Заголовок 5"/>
          <p:cNvSpPr txBox="1">
            <a:spLocks/>
          </p:cNvSpPr>
          <p:nvPr/>
        </p:nvSpPr>
        <p:spPr bwMode="auto">
          <a:xfrm>
            <a:off x="0" y="239845"/>
            <a:ext cx="8305800" cy="13041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ru-RU" sz="4800" b="1" i="0" u="none" strike="noStrike" kern="0" cap="none" spc="0" normalizeH="0" baseline="0" noProof="0" dirty="0" smtClean="0">
                <a:ln>
                  <a:noFill/>
                </a:ln>
                <a:solidFill>
                  <a:schemeClr val="bg1"/>
                </a:solidFill>
                <a:effectLst>
                  <a:outerShdw blurRad="38100" dist="38100" dir="2700000" algn="tl">
                    <a:srgbClr val="000000">
                      <a:alpha val="43137"/>
                    </a:srgbClr>
                  </a:outerShdw>
                  <a:reflection blurRad="12700" stA="48000" endA="300" endPos="55000" dir="5400000" sy="-90000" algn="bl" rotWithShape="0"/>
                </a:effectLst>
                <a:uLnTx/>
                <a:uFillTx/>
                <a:latin typeface="Tahoma" pitchFamily="34" charset="0"/>
                <a:ea typeface="Tahoma" pitchFamily="34" charset="0"/>
                <a:cs typeface="Tahoma" pitchFamily="34" charset="0"/>
              </a:rPr>
              <a:t>Стороны трудовых</a:t>
            </a:r>
            <a:r>
              <a:rPr kumimoji="0" lang="ru-RU" sz="4800" b="1" i="0" u="none" strike="noStrike" kern="0" cap="none" spc="0" normalizeH="0" noProof="0" dirty="0" smtClean="0">
                <a:ln>
                  <a:noFill/>
                </a:ln>
                <a:solidFill>
                  <a:schemeClr val="bg1"/>
                </a:solidFill>
                <a:effectLst>
                  <a:outerShdw blurRad="38100" dist="38100" dir="2700000" algn="tl">
                    <a:srgbClr val="000000">
                      <a:alpha val="43137"/>
                    </a:srgbClr>
                  </a:outerShdw>
                  <a:reflection blurRad="12700" stA="48000" endA="300" endPos="55000" dir="5400000" sy="-90000" algn="bl" rotWithShape="0"/>
                </a:effectLst>
                <a:uLnTx/>
                <a:uFillTx/>
                <a:latin typeface="Tahoma" pitchFamily="34" charset="0"/>
                <a:ea typeface="Tahoma" pitchFamily="34" charset="0"/>
                <a:cs typeface="Tahoma" pitchFamily="34" charset="0"/>
              </a:rPr>
              <a:t> отношений</a:t>
            </a:r>
            <a:endParaRPr kumimoji="0" lang="ru-RU" sz="4800" b="1" i="0" u="none" strike="noStrike" kern="0" cap="none" spc="0" normalizeH="0" baseline="0" noProof="0" dirty="0" smtClean="0">
              <a:ln>
                <a:noFill/>
              </a:ln>
              <a:solidFill>
                <a:schemeClr val="bg1"/>
              </a:solidFill>
              <a:effectLst>
                <a:outerShdw blurRad="38100" dist="38100" dir="2700000" algn="tl">
                  <a:srgbClr val="000000">
                    <a:alpha val="43137"/>
                  </a:srgbClr>
                </a:outerShdw>
                <a:reflection blurRad="12700" stA="48000" endA="300" endPos="55000" dir="5400000" sy="-90000" algn="bl" rotWithShape="0"/>
              </a:effectLst>
              <a:uLnTx/>
              <a:uFillTx/>
              <a:latin typeface="Tahoma" pitchFamily="34" charset="0"/>
              <a:ea typeface="Tahoma" pitchFamily="34" charset="0"/>
              <a:cs typeface="Tahoma" pitchFamily="34" charset="0"/>
            </a:endParaRPr>
          </a:p>
        </p:txBody>
      </p:sp>
      <p:sp>
        <p:nvSpPr>
          <p:cNvPr id="28" name="Rectangle 11">
            <a:hlinkClick r:id="" action="ppaction://noaction"/>
          </p:cNvPr>
          <p:cNvSpPr>
            <a:spLocks noChangeArrowheads="1"/>
          </p:cNvSpPr>
          <p:nvPr/>
        </p:nvSpPr>
        <p:spPr bwMode="auto">
          <a:xfrm>
            <a:off x="152401" y="1828800"/>
            <a:ext cx="3914931" cy="533400"/>
          </a:xfrm>
          <a:prstGeom prst="rect">
            <a:avLst/>
          </a:prstGeom>
          <a:ln>
            <a:headEnd type="none" w="sm" len="sm"/>
            <a:tailEnd type="none" w="sm" len="sm"/>
          </a:ln>
        </p:spPr>
        <p:style>
          <a:lnRef idx="1">
            <a:schemeClr val="accent2"/>
          </a:lnRef>
          <a:fillRef idx="3">
            <a:schemeClr val="accent2"/>
          </a:fillRef>
          <a:effectRef idx="2">
            <a:schemeClr val="accent2"/>
          </a:effectRef>
          <a:fontRef idx="minor">
            <a:schemeClr val="lt1"/>
          </a:fontRef>
        </p:style>
        <p:txBody>
          <a:bodyPr wrap="none" anchor="ctr"/>
          <a:lstStyle/>
          <a:p>
            <a:pPr algn="ctr"/>
            <a:r>
              <a:rPr lang="ru-RU" sz="3200" b="1" dirty="0" smtClean="0">
                <a:solidFill>
                  <a:schemeClr val="tx1"/>
                </a:solidFill>
                <a:effectLst>
                  <a:outerShdw blurRad="38100" dist="38100" dir="2700000" algn="tl">
                    <a:srgbClr val="000000"/>
                  </a:outerShdw>
                </a:effectLst>
                <a:latin typeface="Tahoma" pitchFamily="34" charset="0"/>
                <a:ea typeface="Tahoma" pitchFamily="34" charset="0"/>
                <a:cs typeface="Tahoma" pitchFamily="34" charset="0"/>
              </a:rPr>
              <a:t>Работник</a:t>
            </a:r>
            <a:endParaRPr lang="ru-RU" sz="3200" b="1" dirty="0">
              <a:solidFill>
                <a:schemeClr val="tx1"/>
              </a:solidFill>
              <a:effectLst>
                <a:outerShdw blurRad="38100" dist="38100" dir="2700000" algn="tl">
                  <a:srgbClr val="000000"/>
                </a:outerShdw>
              </a:effectLst>
              <a:latin typeface="Tahoma" pitchFamily="34" charset="0"/>
              <a:ea typeface="Tahoma" pitchFamily="34" charset="0"/>
              <a:cs typeface="Tahoma" pitchFamily="34" charset="0"/>
            </a:endParaRPr>
          </a:p>
        </p:txBody>
      </p:sp>
      <p:sp>
        <p:nvSpPr>
          <p:cNvPr id="29" name="Двойная стрелка влево/вправо 28"/>
          <p:cNvSpPr/>
          <p:nvPr/>
        </p:nvSpPr>
        <p:spPr bwMode="auto">
          <a:xfrm>
            <a:off x="4067331" y="1946225"/>
            <a:ext cx="999344" cy="339777"/>
          </a:xfrm>
          <a:prstGeom prst="lef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charset="0"/>
            </a:endParaRPr>
          </a:p>
        </p:txBody>
      </p:sp>
      <p:sp>
        <p:nvSpPr>
          <p:cNvPr id="31" name="Rectangle 11"/>
          <p:cNvSpPr>
            <a:spLocks noChangeArrowheads="1"/>
          </p:cNvSpPr>
          <p:nvPr/>
        </p:nvSpPr>
        <p:spPr bwMode="auto">
          <a:xfrm>
            <a:off x="1723877" y="4648200"/>
            <a:ext cx="5426439" cy="1073046"/>
          </a:xfrm>
          <a:prstGeom prst="rect">
            <a:avLst/>
          </a:prstGeom>
          <a:ln>
            <a:headEnd type="none" w="sm" len="sm"/>
            <a:tailEnd type="none" w="sm" len="sm"/>
          </a:ln>
        </p:spPr>
        <p:style>
          <a:lnRef idx="1">
            <a:schemeClr val="accent2"/>
          </a:lnRef>
          <a:fillRef idx="3">
            <a:schemeClr val="accent2"/>
          </a:fillRef>
          <a:effectRef idx="2">
            <a:schemeClr val="accent2"/>
          </a:effectRef>
          <a:fontRef idx="minor">
            <a:schemeClr val="lt1"/>
          </a:fontRef>
        </p:style>
        <p:txBody>
          <a:bodyPr wrap="none" anchor="ctr"/>
          <a:lstStyle/>
          <a:p>
            <a:pPr algn="ctr"/>
            <a:r>
              <a:rPr lang="ru-RU" sz="4000" b="1" dirty="0" smtClean="0">
                <a:solidFill>
                  <a:schemeClr val="tx1"/>
                </a:solidFill>
                <a:effectLst>
                  <a:outerShdw blurRad="38100" dist="38100" dir="2700000" algn="tl">
                    <a:srgbClr val="000000"/>
                  </a:outerShdw>
                </a:effectLst>
                <a:latin typeface="Tahoma" pitchFamily="34" charset="0"/>
                <a:ea typeface="Tahoma" pitchFamily="34" charset="0"/>
                <a:cs typeface="Tahoma" pitchFamily="34" charset="0"/>
              </a:rPr>
              <a:t>Трудовой договор</a:t>
            </a:r>
            <a:endParaRPr lang="ru-RU" sz="4000" b="1" dirty="0">
              <a:solidFill>
                <a:schemeClr val="tx1"/>
              </a:solidFill>
              <a:effectLst>
                <a:outerShdw blurRad="38100" dist="38100" dir="2700000" algn="tl">
                  <a:srgbClr val="000000"/>
                </a:outerShdw>
              </a:effectLst>
              <a:latin typeface="Tahoma" pitchFamily="34" charset="0"/>
              <a:ea typeface="Tahoma" pitchFamily="34" charset="0"/>
              <a:cs typeface="Tahoma" pitchFamily="34" charset="0"/>
            </a:endParaRPr>
          </a:p>
        </p:txBody>
      </p:sp>
      <p:sp>
        <p:nvSpPr>
          <p:cNvPr id="32" name="Двойная стрелка влево/вправо 31"/>
          <p:cNvSpPr/>
          <p:nvPr/>
        </p:nvSpPr>
        <p:spPr bwMode="auto">
          <a:xfrm rot="15036323">
            <a:off x="1991906" y="3452126"/>
            <a:ext cx="1194398" cy="479408"/>
          </a:xfrm>
          <a:prstGeom prst="lef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charset="0"/>
            </a:endParaRPr>
          </a:p>
        </p:txBody>
      </p:sp>
      <p:sp>
        <p:nvSpPr>
          <p:cNvPr id="33" name="Двойная стрелка влево/вправо 32"/>
          <p:cNvSpPr/>
          <p:nvPr/>
        </p:nvSpPr>
        <p:spPr bwMode="auto">
          <a:xfrm rot="17314828">
            <a:off x="5466502" y="3451665"/>
            <a:ext cx="1194398" cy="479408"/>
          </a:xfrm>
          <a:prstGeom prst="lef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p:cTn id="7" dur="500" decel="50000" fill="hold">
                                          <p:stCondLst>
                                            <p:cond delay="0"/>
                                          </p:stCondLst>
                                        </p:cTn>
                                        <p:tgtEl>
                                          <p:spTgt spid="28"/>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8"/>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8"/>
                                        </p:tgtEl>
                                        <p:attrNameLst>
                                          <p:attrName>ppt_w</p:attrName>
                                        </p:attrNameLst>
                                      </p:cBhvr>
                                      <p:tavLst>
                                        <p:tav tm="0">
                                          <p:val>
                                            <p:strVal val="#ppt_w*.05"/>
                                          </p:val>
                                        </p:tav>
                                        <p:tav tm="100000">
                                          <p:val>
                                            <p:strVal val="#ppt_w"/>
                                          </p:val>
                                        </p:tav>
                                      </p:tavLst>
                                    </p:anim>
                                    <p:anim calcmode="lin" valueType="num">
                                      <p:cBhvr>
                                        <p:cTn id="10" dur="1000" fill="hold"/>
                                        <p:tgtEl>
                                          <p:spTgt spid="28"/>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8"/>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8"/>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8"/>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8"/>
                                        </p:tgtEl>
                                      </p:cBhvr>
                                    </p:animEffect>
                                  </p:childTnLst>
                                </p:cTn>
                              </p:par>
                            </p:childTnLst>
                          </p:cTn>
                        </p:par>
                        <p:par>
                          <p:cTn id="15" fill="hold">
                            <p:stCondLst>
                              <p:cond delay="1000"/>
                            </p:stCondLst>
                            <p:childTnLst>
                              <p:par>
                                <p:cTn id="16" presetID="25" presetClass="entr" presetSubtype="0" fill="hold" grpId="0" nodeType="afterEffect">
                                  <p:stCondLst>
                                    <p:cond delay="0"/>
                                  </p:stCondLst>
                                  <p:childTnLst>
                                    <p:set>
                                      <p:cBhvr>
                                        <p:cTn id="17" dur="1" fill="hold">
                                          <p:stCondLst>
                                            <p:cond delay="0"/>
                                          </p:stCondLst>
                                        </p:cTn>
                                        <p:tgtEl>
                                          <p:spTgt spid="15371"/>
                                        </p:tgtEl>
                                        <p:attrNameLst>
                                          <p:attrName>style.visibility</p:attrName>
                                        </p:attrNameLst>
                                      </p:cBhvr>
                                      <p:to>
                                        <p:strVal val="visible"/>
                                      </p:to>
                                    </p:set>
                                    <p:anim calcmode="lin" valueType="num">
                                      <p:cBhvr>
                                        <p:cTn id="18" dur="500" decel="50000" fill="hold">
                                          <p:stCondLst>
                                            <p:cond delay="0"/>
                                          </p:stCondLst>
                                        </p:cTn>
                                        <p:tgtEl>
                                          <p:spTgt spid="15371"/>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15371"/>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15371"/>
                                        </p:tgtEl>
                                        <p:attrNameLst>
                                          <p:attrName>ppt_w</p:attrName>
                                        </p:attrNameLst>
                                      </p:cBhvr>
                                      <p:tavLst>
                                        <p:tav tm="0">
                                          <p:val>
                                            <p:strVal val="#ppt_w*.05"/>
                                          </p:val>
                                        </p:tav>
                                        <p:tav tm="100000">
                                          <p:val>
                                            <p:strVal val="#ppt_w"/>
                                          </p:val>
                                        </p:tav>
                                      </p:tavLst>
                                    </p:anim>
                                    <p:anim calcmode="lin" valueType="num">
                                      <p:cBhvr>
                                        <p:cTn id="21" dur="1000" fill="hold"/>
                                        <p:tgtEl>
                                          <p:spTgt spid="15371"/>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15371"/>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15371"/>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15371"/>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15371"/>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5366"/>
                                        </p:tgtEl>
                                        <p:attrNameLst>
                                          <p:attrName>style.visibility</p:attrName>
                                        </p:attrNameLst>
                                      </p:cBhvr>
                                      <p:to>
                                        <p:strVal val="visible"/>
                                      </p:to>
                                    </p:set>
                                    <p:animEffect transition="in" filter="fade">
                                      <p:cBhvr>
                                        <p:cTn id="30" dur="2000"/>
                                        <p:tgtEl>
                                          <p:spTgt spid="15366"/>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5376"/>
                                        </p:tgtEl>
                                        <p:attrNameLst>
                                          <p:attrName>style.visibility</p:attrName>
                                        </p:attrNameLst>
                                      </p:cBhvr>
                                      <p:to>
                                        <p:strVal val="visible"/>
                                      </p:to>
                                    </p:set>
                                    <p:animEffect transition="in" filter="fade">
                                      <p:cBhvr>
                                        <p:cTn id="33" dur="2000"/>
                                        <p:tgtEl>
                                          <p:spTgt spid="15376"/>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5370"/>
                                        </p:tgtEl>
                                        <p:attrNameLst>
                                          <p:attrName>style.visibility</p:attrName>
                                        </p:attrNameLst>
                                      </p:cBhvr>
                                      <p:to>
                                        <p:strVal val="visible"/>
                                      </p:to>
                                    </p:set>
                                    <p:animEffect transition="in" filter="fade">
                                      <p:cBhvr>
                                        <p:cTn id="36" dur="2000"/>
                                        <p:tgtEl>
                                          <p:spTgt spid="15370"/>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5372"/>
                                        </p:tgtEl>
                                        <p:attrNameLst>
                                          <p:attrName>style.visibility</p:attrName>
                                        </p:attrNameLst>
                                      </p:cBhvr>
                                      <p:to>
                                        <p:strVal val="visible"/>
                                      </p:to>
                                    </p:set>
                                    <p:animEffect transition="in" filter="fade">
                                      <p:cBhvr>
                                        <p:cTn id="41" dur="2000"/>
                                        <p:tgtEl>
                                          <p:spTgt spid="15372"/>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5381"/>
                                        </p:tgtEl>
                                        <p:attrNameLst>
                                          <p:attrName>style.visibility</p:attrName>
                                        </p:attrNameLst>
                                      </p:cBhvr>
                                      <p:to>
                                        <p:strVal val="visible"/>
                                      </p:to>
                                    </p:set>
                                    <p:animEffect transition="in" filter="fade">
                                      <p:cBhvr>
                                        <p:cTn id="44" dur="2000"/>
                                        <p:tgtEl>
                                          <p:spTgt spid="15381"/>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5380"/>
                                        </p:tgtEl>
                                        <p:attrNameLst>
                                          <p:attrName>style.visibility</p:attrName>
                                        </p:attrNameLst>
                                      </p:cBhvr>
                                      <p:to>
                                        <p:strVal val="visible"/>
                                      </p:to>
                                    </p:set>
                                    <p:animEffect transition="in" filter="fade">
                                      <p:cBhvr>
                                        <p:cTn id="47" dur="2000"/>
                                        <p:tgtEl>
                                          <p:spTgt spid="15380"/>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5373"/>
                                        </p:tgtEl>
                                        <p:attrNameLst>
                                          <p:attrName>style.visibility</p:attrName>
                                        </p:attrNameLst>
                                      </p:cBhvr>
                                      <p:to>
                                        <p:strVal val="visible"/>
                                      </p:to>
                                    </p:set>
                                    <p:animEffect transition="in" filter="fade">
                                      <p:cBhvr>
                                        <p:cTn id="52" dur="2000"/>
                                        <p:tgtEl>
                                          <p:spTgt spid="15373"/>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5382"/>
                                        </p:tgtEl>
                                        <p:attrNameLst>
                                          <p:attrName>style.visibility</p:attrName>
                                        </p:attrNameLst>
                                      </p:cBhvr>
                                      <p:to>
                                        <p:strVal val="visible"/>
                                      </p:to>
                                    </p:set>
                                    <p:animEffect transition="in" filter="fade">
                                      <p:cBhvr>
                                        <p:cTn id="55" dur="2000"/>
                                        <p:tgtEl>
                                          <p:spTgt spid="15382"/>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15367"/>
                                        </p:tgtEl>
                                        <p:attrNameLst>
                                          <p:attrName>style.visibility</p:attrName>
                                        </p:attrNameLst>
                                      </p:cBhvr>
                                      <p:to>
                                        <p:strVal val="visible"/>
                                      </p:to>
                                    </p:set>
                                    <p:animEffect transition="in" filter="fade">
                                      <p:cBhvr>
                                        <p:cTn id="60" dur="2000"/>
                                        <p:tgtEl>
                                          <p:spTgt spid="15367"/>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15377"/>
                                        </p:tgtEl>
                                        <p:attrNameLst>
                                          <p:attrName>style.visibility</p:attrName>
                                        </p:attrNameLst>
                                      </p:cBhvr>
                                      <p:to>
                                        <p:strVal val="visible"/>
                                      </p:to>
                                    </p:set>
                                    <p:animEffect transition="in" filter="fade">
                                      <p:cBhvr>
                                        <p:cTn id="63" dur="2000"/>
                                        <p:tgtEl>
                                          <p:spTgt spid="15377"/>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15368"/>
                                        </p:tgtEl>
                                        <p:attrNameLst>
                                          <p:attrName>style.visibility</p:attrName>
                                        </p:attrNameLst>
                                      </p:cBhvr>
                                      <p:to>
                                        <p:strVal val="visible"/>
                                      </p:to>
                                    </p:set>
                                    <p:animEffect transition="in" filter="fade">
                                      <p:cBhvr>
                                        <p:cTn id="68" dur="2000"/>
                                        <p:tgtEl>
                                          <p:spTgt spid="15368"/>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15378"/>
                                        </p:tgtEl>
                                        <p:attrNameLst>
                                          <p:attrName>style.visibility</p:attrName>
                                        </p:attrNameLst>
                                      </p:cBhvr>
                                      <p:to>
                                        <p:strVal val="visible"/>
                                      </p:to>
                                    </p:set>
                                    <p:animEffect transition="in" filter="fade">
                                      <p:cBhvr>
                                        <p:cTn id="71" dur="2000"/>
                                        <p:tgtEl>
                                          <p:spTgt spid="15378"/>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15369"/>
                                        </p:tgtEl>
                                        <p:attrNameLst>
                                          <p:attrName>style.visibility</p:attrName>
                                        </p:attrNameLst>
                                      </p:cBhvr>
                                      <p:to>
                                        <p:strVal val="visible"/>
                                      </p:to>
                                    </p:set>
                                    <p:animEffect transition="in" filter="fade">
                                      <p:cBhvr>
                                        <p:cTn id="76" dur="2000"/>
                                        <p:tgtEl>
                                          <p:spTgt spid="15369"/>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15379"/>
                                        </p:tgtEl>
                                        <p:attrNameLst>
                                          <p:attrName>style.visibility</p:attrName>
                                        </p:attrNameLst>
                                      </p:cBhvr>
                                      <p:to>
                                        <p:strVal val="visible"/>
                                      </p:to>
                                    </p:set>
                                    <p:animEffect transition="in" filter="fade">
                                      <p:cBhvr>
                                        <p:cTn id="79" dur="2000"/>
                                        <p:tgtEl>
                                          <p:spTgt spid="15379"/>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15374"/>
                                        </p:tgtEl>
                                        <p:attrNameLst>
                                          <p:attrName>style.visibility</p:attrName>
                                        </p:attrNameLst>
                                      </p:cBhvr>
                                      <p:to>
                                        <p:strVal val="visible"/>
                                      </p:to>
                                    </p:set>
                                    <p:animEffect transition="in" filter="fade">
                                      <p:cBhvr>
                                        <p:cTn id="84" dur="2000"/>
                                        <p:tgtEl>
                                          <p:spTgt spid="15374"/>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15383"/>
                                        </p:tgtEl>
                                        <p:attrNameLst>
                                          <p:attrName>style.visibility</p:attrName>
                                        </p:attrNameLst>
                                      </p:cBhvr>
                                      <p:to>
                                        <p:strVal val="visible"/>
                                      </p:to>
                                    </p:set>
                                    <p:animEffect transition="in" filter="fade">
                                      <p:cBhvr>
                                        <p:cTn id="87" dur="2000"/>
                                        <p:tgtEl>
                                          <p:spTgt spid="15383"/>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15375"/>
                                        </p:tgtEl>
                                        <p:attrNameLst>
                                          <p:attrName>style.visibility</p:attrName>
                                        </p:attrNameLst>
                                      </p:cBhvr>
                                      <p:to>
                                        <p:strVal val="visible"/>
                                      </p:to>
                                    </p:set>
                                    <p:animEffect transition="in" filter="fade">
                                      <p:cBhvr>
                                        <p:cTn id="92" dur="2000"/>
                                        <p:tgtEl>
                                          <p:spTgt spid="15375"/>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15384"/>
                                        </p:tgtEl>
                                        <p:attrNameLst>
                                          <p:attrName>style.visibility</p:attrName>
                                        </p:attrNameLst>
                                      </p:cBhvr>
                                      <p:to>
                                        <p:strVal val="visible"/>
                                      </p:to>
                                    </p:set>
                                    <p:animEffect transition="in" filter="fade">
                                      <p:cBhvr>
                                        <p:cTn id="95" dur="2000"/>
                                        <p:tgtEl>
                                          <p:spTgt spid="15384"/>
                                        </p:tgtEl>
                                      </p:cBhvr>
                                    </p:animEffect>
                                  </p:childTnLst>
                                </p:cTn>
                              </p:par>
                            </p:childTnLst>
                          </p:cTn>
                        </p:par>
                      </p:childTnLst>
                    </p:cTn>
                  </p:par>
                  <p:par>
                    <p:cTn id="96" fill="hold">
                      <p:stCondLst>
                        <p:cond delay="indefinite"/>
                      </p:stCondLst>
                      <p:childTnLst>
                        <p:par>
                          <p:cTn id="97" fill="hold">
                            <p:stCondLst>
                              <p:cond delay="0"/>
                            </p:stCondLst>
                            <p:childTnLst>
                              <p:par>
                                <p:cTn id="98" presetID="1" presetClass="exit" presetSubtype="0" fill="hold" grpId="1" nodeType="clickEffect">
                                  <p:stCondLst>
                                    <p:cond delay="0"/>
                                  </p:stCondLst>
                                  <p:childTnLst>
                                    <p:set>
                                      <p:cBhvr>
                                        <p:cTn id="99" dur="1" fill="hold">
                                          <p:stCondLst>
                                            <p:cond delay="0"/>
                                          </p:stCondLst>
                                        </p:cTn>
                                        <p:tgtEl>
                                          <p:spTgt spid="15366"/>
                                        </p:tgtEl>
                                        <p:attrNameLst>
                                          <p:attrName>style.visibility</p:attrName>
                                        </p:attrNameLst>
                                      </p:cBhvr>
                                      <p:to>
                                        <p:strVal val="hidden"/>
                                      </p:to>
                                    </p:set>
                                  </p:childTnLst>
                                </p:cTn>
                              </p:par>
                              <p:par>
                                <p:cTn id="100" presetID="1" presetClass="exit" presetSubtype="0" fill="hold" grpId="1" nodeType="withEffect">
                                  <p:stCondLst>
                                    <p:cond delay="0"/>
                                  </p:stCondLst>
                                  <p:childTnLst>
                                    <p:set>
                                      <p:cBhvr>
                                        <p:cTn id="101" dur="1" fill="hold">
                                          <p:stCondLst>
                                            <p:cond delay="0"/>
                                          </p:stCondLst>
                                        </p:cTn>
                                        <p:tgtEl>
                                          <p:spTgt spid="15367"/>
                                        </p:tgtEl>
                                        <p:attrNameLst>
                                          <p:attrName>style.visibility</p:attrName>
                                        </p:attrNameLst>
                                      </p:cBhvr>
                                      <p:to>
                                        <p:strVal val="hidden"/>
                                      </p:to>
                                    </p:set>
                                  </p:childTnLst>
                                </p:cTn>
                              </p:par>
                              <p:par>
                                <p:cTn id="102" presetID="1" presetClass="exit" presetSubtype="0" fill="hold" grpId="1" nodeType="withEffect">
                                  <p:stCondLst>
                                    <p:cond delay="0"/>
                                  </p:stCondLst>
                                  <p:childTnLst>
                                    <p:set>
                                      <p:cBhvr>
                                        <p:cTn id="103" dur="1" fill="hold">
                                          <p:stCondLst>
                                            <p:cond delay="0"/>
                                          </p:stCondLst>
                                        </p:cTn>
                                        <p:tgtEl>
                                          <p:spTgt spid="15368"/>
                                        </p:tgtEl>
                                        <p:attrNameLst>
                                          <p:attrName>style.visibility</p:attrName>
                                        </p:attrNameLst>
                                      </p:cBhvr>
                                      <p:to>
                                        <p:strVal val="hidden"/>
                                      </p:to>
                                    </p:set>
                                  </p:childTnLst>
                                </p:cTn>
                              </p:par>
                              <p:par>
                                <p:cTn id="104" presetID="1" presetClass="exit" presetSubtype="0" fill="hold" grpId="1" nodeType="withEffect">
                                  <p:stCondLst>
                                    <p:cond delay="0"/>
                                  </p:stCondLst>
                                  <p:childTnLst>
                                    <p:set>
                                      <p:cBhvr>
                                        <p:cTn id="105" dur="1" fill="hold">
                                          <p:stCondLst>
                                            <p:cond delay="0"/>
                                          </p:stCondLst>
                                        </p:cTn>
                                        <p:tgtEl>
                                          <p:spTgt spid="15369"/>
                                        </p:tgtEl>
                                        <p:attrNameLst>
                                          <p:attrName>style.visibility</p:attrName>
                                        </p:attrNameLst>
                                      </p:cBhvr>
                                      <p:to>
                                        <p:strVal val="hidden"/>
                                      </p:to>
                                    </p:set>
                                  </p:childTnLst>
                                </p:cTn>
                              </p:par>
                              <p:par>
                                <p:cTn id="106" presetID="1" presetClass="exit" presetSubtype="0" fill="hold" grpId="1" nodeType="withEffect">
                                  <p:stCondLst>
                                    <p:cond delay="0"/>
                                  </p:stCondLst>
                                  <p:childTnLst>
                                    <p:set>
                                      <p:cBhvr>
                                        <p:cTn id="107" dur="1" fill="hold">
                                          <p:stCondLst>
                                            <p:cond delay="0"/>
                                          </p:stCondLst>
                                        </p:cTn>
                                        <p:tgtEl>
                                          <p:spTgt spid="15372"/>
                                        </p:tgtEl>
                                        <p:attrNameLst>
                                          <p:attrName>style.visibility</p:attrName>
                                        </p:attrNameLst>
                                      </p:cBhvr>
                                      <p:to>
                                        <p:strVal val="hidden"/>
                                      </p:to>
                                    </p:set>
                                  </p:childTnLst>
                                </p:cTn>
                              </p:par>
                              <p:par>
                                <p:cTn id="108" presetID="1" presetClass="exit" presetSubtype="0" fill="hold" grpId="1" nodeType="withEffect">
                                  <p:stCondLst>
                                    <p:cond delay="0"/>
                                  </p:stCondLst>
                                  <p:childTnLst>
                                    <p:set>
                                      <p:cBhvr>
                                        <p:cTn id="109" dur="1" fill="hold">
                                          <p:stCondLst>
                                            <p:cond delay="0"/>
                                          </p:stCondLst>
                                        </p:cTn>
                                        <p:tgtEl>
                                          <p:spTgt spid="15373"/>
                                        </p:tgtEl>
                                        <p:attrNameLst>
                                          <p:attrName>style.visibility</p:attrName>
                                        </p:attrNameLst>
                                      </p:cBhvr>
                                      <p:to>
                                        <p:strVal val="hidden"/>
                                      </p:to>
                                    </p:set>
                                  </p:childTnLst>
                                </p:cTn>
                              </p:par>
                              <p:par>
                                <p:cTn id="110" presetID="1" presetClass="exit" presetSubtype="0" fill="hold" grpId="1" nodeType="withEffect">
                                  <p:stCondLst>
                                    <p:cond delay="0"/>
                                  </p:stCondLst>
                                  <p:childTnLst>
                                    <p:set>
                                      <p:cBhvr>
                                        <p:cTn id="111" dur="1" fill="hold">
                                          <p:stCondLst>
                                            <p:cond delay="0"/>
                                          </p:stCondLst>
                                        </p:cTn>
                                        <p:tgtEl>
                                          <p:spTgt spid="15374"/>
                                        </p:tgtEl>
                                        <p:attrNameLst>
                                          <p:attrName>style.visibility</p:attrName>
                                        </p:attrNameLst>
                                      </p:cBhvr>
                                      <p:to>
                                        <p:strVal val="hidden"/>
                                      </p:to>
                                    </p:set>
                                  </p:childTnLst>
                                </p:cTn>
                              </p:par>
                              <p:par>
                                <p:cTn id="112" presetID="1" presetClass="exit" presetSubtype="0" fill="hold" grpId="1" nodeType="withEffect">
                                  <p:stCondLst>
                                    <p:cond delay="0"/>
                                  </p:stCondLst>
                                  <p:childTnLst>
                                    <p:set>
                                      <p:cBhvr>
                                        <p:cTn id="113" dur="1" fill="hold">
                                          <p:stCondLst>
                                            <p:cond delay="0"/>
                                          </p:stCondLst>
                                        </p:cTn>
                                        <p:tgtEl>
                                          <p:spTgt spid="15370"/>
                                        </p:tgtEl>
                                        <p:attrNameLst>
                                          <p:attrName>style.visibility</p:attrName>
                                        </p:attrNameLst>
                                      </p:cBhvr>
                                      <p:to>
                                        <p:strVal val="hidden"/>
                                      </p:to>
                                    </p:set>
                                  </p:childTnLst>
                                </p:cTn>
                              </p:par>
                              <p:par>
                                <p:cTn id="114" presetID="1" presetClass="exit" presetSubtype="0" fill="hold" grpId="1" nodeType="withEffect">
                                  <p:stCondLst>
                                    <p:cond delay="0"/>
                                  </p:stCondLst>
                                  <p:childTnLst>
                                    <p:set>
                                      <p:cBhvr>
                                        <p:cTn id="115" dur="1" fill="hold">
                                          <p:stCondLst>
                                            <p:cond delay="0"/>
                                          </p:stCondLst>
                                        </p:cTn>
                                        <p:tgtEl>
                                          <p:spTgt spid="15380"/>
                                        </p:tgtEl>
                                        <p:attrNameLst>
                                          <p:attrName>style.visibility</p:attrName>
                                        </p:attrNameLst>
                                      </p:cBhvr>
                                      <p:to>
                                        <p:strVal val="hidden"/>
                                      </p:to>
                                    </p:set>
                                  </p:childTnLst>
                                </p:cTn>
                              </p:par>
                              <p:par>
                                <p:cTn id="116" presetID="1" presetClass="exit" presetSubtype="0" fill="hold" grpId="1" nodeType="withEffect">
                                  <p:stCondLst>
                                    <p:cond delay="0"/>
                                  </p:stCondLst>
                                  <p:childTnLst>
                                    <p:set>
                                      <p:cBhvr>
                                        <p:cTn id="117" dur="1" fill="hold">
                                          <p:stCondLst>
                                            <p:cond delay="0"/>
                                          </p:stCondLst>
                                        </p:cTn>
                                        <p:tgtEl>
                                          <p:spTgt spid="15381"/>
                                        </p:tgtEl>
                                        <p:attrNameLst>
                                          <p:attrName>style.visibility</p:attrName>
                                        </p:attrNameLst>
                                      </p:cBhvr>
                                      <p:to>
                                        <p:strVal val="hidden"/>
                                      </p:to>
                                    </p:set>
                                  </p:childTnLst>
                                </p:cTn>
                              </p:par>
                              <p:par>
                                <p:cTn id="118" presetID="1" presetClass="exit" presetSubtype="0" fill="hold" grpId="1" nodeType="withEffect">
                                  <p:stCondLst>
                                    <p:cond delay="0"/>
                                  </p:stCondLst>
                                  <p:childTnLst>
                                    <p:set>
                                      <p:cBhvr>
                                        <p:cTn id="119" dur="1" fill="hold">
                                          <p:stCondLst>
                                            <p:cond delay="0"/>
                                          </p:stCondLst>
                                        </p:cTn>
                                        <p:tgtEl>
                                          <p:spTgt spid="15382"/>
                                        </p:tgtEl>
                                        <p:attrNameLst>
                                          <p:attrName>style.visibility</p:attrName>
                                        </p:attrNameLst>
                                      </p:cBhvr>
                                      <p:to>
                                        <p:strVal val="hidden"/>
                                      </p:to>
                                    </p:set>
                                  </p:childTnLst>
                                </p:cTn>
                              </p:par>
                              <p:par>
                                <p:cTn id="120" presetID="1" presetClass="exit" presetSubtype="0" fill="hold" grpId="1" nodeType="withEffect">
                                  <p:stCondLst>
                                    <p:cond delay="0"/>
                                  </p:stCondLst>
                                  <p:childTnLst>
                                    <p:set>
                                      <p:cBhvr>
                                        <p:cTn id="121" dur="1" fill="hold">
                                          <p:stCondLst>
                                            <p:cond delay="0"/>
                                          </p:stCondLst>
                                        </p:cTn>
                                        <p:tgtEl>
                                          <p:spTgt spid="15383"/>
                                        </p:tgtEl>
                                        <p:attrNameLst>
                                          <p:attrName>style.visibility</p:attrName>
                                        </p:attrNameLst>
                                      </p:cBhvr>
                                      <p:to>
                                        <p:strVal val="hidden"/>
                                      </p:to>
                                    </p:set>
                                  </p:childTnLst>
                                </p:cTn>
                              </p:par>
                              <p:par>
                                <p:cTn id="122" presetID="1" presetClass="exit" presetSubtype="0" fill="hold" grpId="1" nodeType="withEffect">
                                  <p:stCondLst>
                                    <p:cond delay="0"/>
                                  </p:stCondLst>
                                  <p:childTnLst>
                                    <p:set>
                                      <p:cBhvr>
                                        <p:cTn id="123" dur="1" fill="hold">
                                          <p:stCondLst>
                                            <p:cond delay="0"/>
                                          </p:stCondLst>
                                        </p:cTn>
                                        <p:tgtEl>
                                          <p:spTgt spid="15375"/>
                                        </p:tgtEl>
                                        <p:attrNameLst>
                                          <p:attrName>style.visibility</p:attrName>
                                        </p:attrNameLst>
                                      </p:cBhvr>
                                      <p:to>
                                        <p:strVal val="hidden"/>
                                      </p:to>
                                    </p:set>
                                  </p:childTnLst>
                                </p:cTn>
                              </p:par>
                              <p:par>
                                <p:cTn id="124" presetID="1" presetClass="exit" presetSubtype="0" fill="hold" grpId="1" nodeType="withEffect">
                                  <p:stCondLst>
                                    <p:cond delay="0"/>
                                  </p:stCondLst>
                                  <p:childTnLst>
                                    <p:set>
                                      <p:cBhvr>
                                        <p:cTn id="125" dur="1" fill="hold">
                                          <p:stCondLst>
                                            <p:cond delay="0"/>
                                          </p:stCondLst>
                                        </p:cTn>
                                        <p:tgtEl>
                                          <p:spTgt spid="15384"/>
                                        </p:tgtEl>
                                        <p:attrNameLst>
                                          <p:attrName>style.visibility</p:attrName>
                                        </p:attrNameLst>
                                      </p:cBhvr>
                                      <p:to>
                                        <p:strVal val="hidden"/>
                                      </p:to>
                                    </p:set>
                                  </p:childTnLst>
                                </p:cTn>
                              </p:par>
                              <p:par>
                                <p:cTn id="126" presetID="1" presetClass="exit" presetSubtype="0" fill="hold" grpId="1" nodeType="withEffect">
                                  <p:stCondLst>
                                    <p:cond delay="0"/>
                                  </p:stCondLst>
                                  <p:childTnLst>
                                    <p:set>
                                      <p:cBhvr>
                                        <p:cTn id="127" dur="1" fill="hold">
                                          <p:stCondLst>
                                            <p:cond delay="0"/>
                                          </p:stCondLst>
                                        </p:cTn>
                                        <p:tgtEl>
                                          <p:spTgt spid="15376"/>
                                        </p:tgtEl>
                                        <p:attrNameLst>
                                          <p:attrName>style.visibility</p:attrName>
                                        </p:attrNameLst>
                                      </p:cBhvr>
                                      <p:to>
                                        <p:strVal val="hidden"/>
                                      </p:to>
                                    </p:set>
                                  </p:childTnLst>
                                </p:cTn>
                              </p:par>
                              <p:par>
                                <p:cTn id="128" presetID="1" presetClass="exit" presetSubtype="0" fill="hold" grpId="1" nodeType="withEffect">
                                  <p:stCondLst>
                                    <p:cond delay="0"/>
                                  </p:stCondLst>
                                  <p:childTnLst>
                                    <p:set>
                                      <p:cBhvr>
                                        <p:cTn id="129" dur="1" fill="hold">
                                          <p:stCondLst>
                                            <p:cond delay="0"/>
                                          </p:stCondLst>
                                        </p:cTn>
                                        <p:tgtEl>
                                          <p:spTgt spid="15377"/>
                                        </p:tgtEl>
                                        <p:attrNameLst>
                                          <p:attrName>style.visibility</p:attrName>
                                        </p:attrNameLst>
                                      </p:cBhvr>
                                      <p:to>
                                        <p:strVal val="hidden"/>
                                      </p:to>
                                    </p:set>
                                  </p:childTnLst>
                                </p:cTn>
                              </p:par>
                              <p:par>
                                <p:cTn id="130" presetID="1" presetClass="exit" presetSubtype="0" fill="hold" grpId="1" nodeType="withEffect">
                                  <p:stCondLst>
                                    <p:cond delay="0"/>
                                  </p:stCondLst>
                                  <p:childTnLst>
                                    <p:set>
                                      <p:cBhvr>
                                        <p:cTn id="131" dur="1" fill="hold">
                                          <p:stCondLst>
                                            <p:cond delay="0"/>
                                          </p:stCondLst>
                                        </p:cTn>
                                        <p:tgtEl>
                                          <p:spTgt spid="15378"/>
                                        </p:tgtEl>
                                        <p:attrNameLst>
                                          <p:attrName>style.visibility</p:attrName>
                                        </p:attrNameLst>
                                      </p:cBhvr>
                                      <p:to>
                                        <p:strVal val="hidden"/>
                                      </p:to>
                                    </p:set>
                                  </p:childTnLst>
                                </p:cTn>
                              </p:par>
                              <p:par>
                                <p:cTn id="132" presetID="1" presetClass="exit" presetSubtype="0" fill="hold" grpId="1" nodeType="withEffect">
                                  <p:stCondLst>
                                    <p:cond delay="0"/>
                                  </p:stCondLst>
                                  <p:childTnLst>
                                    <p:set>
                                      <p:cBhvr>
                                        <p:cTn id="133" dur="1" fill="hold">
                                          <p:stCondLst>
                                            <p:cond delay="0"/>
                                          </p:stCondLst>
                                        </p:cTn>
                                        <p:tgtEl>
                                          <p:spTgt spid="15379"/>
                                        </p:tgtEl>
                                        <p:attrNameLst>
                                          <p:attrName>style.visibility</p:attrName>
                                        </p:attrNameLst>
                                      </p:cBhvr>
                                      <p:to>
                                        <p:strVal val="hidden"/>
                                      </p:to>
                                    </p:set>
                                  </p:childTnLst>
                                </p:cTn>
                              </p:par>
                              <p:par>
                                <p:cTn id="134" presetID="10" presetClass="entr" presetSubtype="0" fill="hold" grpId="1" nodeType="withEffect">
                                  <p:stCondLst>
                                    <p:cond delay="0"/>
                                  </p:stCondLst>
                                  <p:childTnLst>
                                    <p:set>
                                      <p:cBhvr>
                                        <p:cTn id="135" dur="1" fill="hold">
                                          <p:stCondLst>
                                            <p:cond delay="0"/>
                                          </p:stCondLst>
                                        </p:cTn>
                                        <p:tgtEl>
                                          <p:spTgt spid="31"/>
                                        </p:tgtEl>
                                        <p:attrNameLst>
                                          <p:attrName>style.visibility</p:attrName>
                                        </p:attrNameLst>
                                      </p:cBhvr>
                                      <p:to>
                                        <p:strVal val="visible"/>
                                      </p:to>
                                    </p:set>
                                    <p:animEffect transition="in" filter="fade">
                                      <p:cBhvr>
                                        <p:cTn id="136" dur="2000"/>
                                        <p:tgtEl>
                                          <p:spTgt spid="31"/>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32"/>
                                        </p:tgtEl>
                                        <p:attrNameLst>
                                          <p:attrName>style.visibility</p:attrName>
                                        </p:attrNameLst>
                                      </p:cBhvr>
                                      <p:to>
                                        <p:strVal val="visible"/>
                                      </p:to>
                                    </p:set>
                                    <p:animEffect transition="in" filter="fade">
                                      <p:cBhvr>
                                        <p:cTn id="139" dur="2000"/>
                                        <p:tgtEl>
                                          <p:spTgt spid="32"/>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29"/>
                                        </p:tgtEl>
                                        <p:attrNameLst>
                                          <p:attrName>style.visibility</p:attrName>
                                        </p:attrNameLst>
                                      </p:cBhvr>
                                      <p:to>
                                        <p:strVal val="visible"/>
                                      </p:to>
                                    </p:set>
                                    <p:animEffect transition="in" filter="fade">
                                      <p:cBhvr>
                                        <p:cTn id="142" dur="2000"/>
                                        <p:tgtEl>
                                          <p:spTgt spid="29"/>
                                        </p:tgtEl>
                                      </p:cBhvr>
                                    </p:animEffect>
                                  </p:childTnLst>
                                </p:cTn>
                              </p:par>
                              <p:par>
                                <p:cTn id="143" presetID="10" presetClass="entr" presetSubtype="0" fill="hold" grpId="0" nodeType="withEffect">
                                  <p:stCondLst>
                                    <p:cond delay="0"/>
                                  </p:stCondLst>
                                  <p:childTnLst>
                                    <p:set>
                                      <p:cBhvr>
                                        <p:cTn id="144" dur="1" fill="hold">
                                          <p:stCondLst>
                                            <p:cond delay="0"/>
                                          </p:stCondLst>
                                        </p:cTn>
                                        <p:tgtEl>
                                          <p:spTgt spid="33"/>
                                        </p:tgtEl>
                                        <p:attrNameLst>
                                          <p:attrName>style.visibility</p:attrName>
                                        </p:attrNameLst>
                                      </p:cBhvr>
                                      <p:to>
                                        <p:strVal val="visible"/>
                                      </p:to>
                                    </p:set>
                                    <p:animEffect transition="in" filter="fade">
                                      <p:cBhvr>
                                        <p:cTn id="145" dur="2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6" grpId="0" animBg="1"/>
      <p:bldP spid="15366" grpId="1" animBg="1"/>
      <p:bldP spid="15367" grpId="0" animBg="1"/>
      <p:bldP spid="15367" grpId="1" animBg="1"/>
      <p:bldP spid="15368" grpId="0" animBg="1"/>
      <p:bldP spid="15368" grpId="1" animBg="1"/>
      <p:bldP spid="15369" grpId="0" animBg="1"/>
      <p:bldP spid="15369" grpId="1" animBg="1"/>
      <p:bldP spid="15370" grpId="0" animBg="1"/>
      <p:bldP spid="15370" grpId="1" animBg="1"/>
      <p:bldP spid="15371" grpId="0" animBg="1"/>
      <p:bldP spid="15372" grpId="0" animBg="1"/>
      <p:bldP spid="15372" grpId="1" animBg="1"/>
      <p:bldP spid="15373" grpId="0" animBg="1"/>
      <p:bldP spid="15373" grpId="1" animBg="1"/>
      <p:bldP spid="15374" grpId="0" animBg="1"/>
      <p:bldP spid="15374" grpId="1" animBg="1"/>
      <p:bldP spid="15375" grpId="0" animBg="1"/>
      <p:bldP spid="15375" grpId="1" animBg="1"/>
      <p:bldP spid="15376" grpId="0" animBg="1"/>
      <p:bldP spid="15376" grpId="1" animBg="1"/>
      <p:bldP spid="15377" grpId="0" animBg="1"/>
      <p:bldP spid="15377" grpId="1" animBg="1"/>
      <p:bldP spid="15378" grpId="0" animBg="1"/>
      <p:bldP spid="15378" grpId="1" animBg="1"/>
      <p:bldP spid="15379" grpId="0" animBg="1"/>
      <p:bldP spid="15379" grpId="1" animBg="1"/>
      <p:bldP spid="15380" grpId="0" animBg="1"/>
      <p:bldP spid="15380" grpId="1" animBg="1"/>
      <p:bldP spid="15381" grpId="0" animBg="1"/>
      <p:bldP spid="15381" grpId="1" animBg="1"/>
      <p:bldP spid="15382" grpId="0" animBg="1"/>
      <p:bldP spid="15382" grpId="1" animBg="1"/>
      <p:bldP spid="15383" grpId="0" animBg="1"/>
      <p:bldP spid="15383" grpId="1" animBg="1"/>
      <p:bldP spid="15384" grpId="0" animBg="1"/>
      <p:bldP spid="15384" grpId="1" animBg="1"/>
      <p:bldP spid="28" grpId="0" animBg="1"/>
      <p:bldP spid="29" grpId="0" animBg="1"/>
      <p:bldP spid="31" grpId="1" animBg="1"/>
      <p:bldP spid="32" grpId="0" animBg="1"/>
      <p:bldP spid="33"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0" y="2053658"/>
            <a:ext cx="8949128" cy="4357141"/>
          </a:xfrm>
        </p:spPr>
        <p:txBody>
          <a:bodyPr>
            <a:normAutofit/>
          </a:bodyPr>
          <a:lstStyle/>
          <a:p>
            <a:pPr algn="just">
              <a:buFont typeface="Wingdings" pitchFamily="2" charset="2"/>
              <a:buNone/>
            </a:pPr>
            <a:r>
              <a:rPr lang="ru-RU" sz="4800" b="1" dirty="0" smtClean="0">
                <a:solidFill>
                  <a:schemeClr val="tx2">
                    <a:lumMod val="50000"/>
                  </a:schemeClr>
                </a:solidFill>
                <a:latin typeface="Tahoma" pitchFamily="34" charset="0"/>
                <a:ea typeface="Tahoma" pitchFamily="34" charset="0"/>
                <a:cs typeface="Tahoma" pitchFamily="34" charset="0"/>
              </a:rPr>
              <a:t>	</a:t>
            </a:r>
            <a:r>
              <a:rPr lang="ru-RU" sz="2800" b="1" dirty="0" smtClean="0">
                <a:solidFill>
                  <a:schemeClr val="tx2">
                    <a:lumMod val="50000"/>
                  </a:schemeClr>
                </a:solidFill>
                <a:latin typeface="Tahoma" pitchFamily="34" charset="0"/>
                <a:ea typeface="Tahoma" pitchFamily="34" charset="0"/>
                <a:cs typeface="Tahoma" pitchFamily="34" charset="0"/>
              </a:rPr>
              <a:t>	Трудовой договор – </a:t>
            </a:r>
            <a:r>
              <a:rPr lang="ru-RU" sz="2800" dirty="0" smtClean="0">
                <a:solidFill>
                  <a:schemeClr val="tx2">
                    <a:lumMod val="50000"/>
                  </a:schemeClr>
                </a:solidFill>
                <a:latin typeface="Tahoma" pitchFamily="34" charset="0"/>
                <a:ea typeface="Tahoma" pitchFamily="34" charset="0"/>
                <a:cs typeface="Tahoma" pitchFamily="34" charset="0"/>
              </a:rPr>
              <a:t>соглашение </a:t>
            </a:r>
            <a:r>
              <a:rPr lang="ru-RU" sz="2800" dirty="0">
                <a:solidFill>
                  <a:schemeClr val="tx2">
                    <a:lumMod val="50000"/>
                  </a:schemeClr>
                </a:solidFill>
                <a:latin typeface="Tahoma" pitchFamily="34" charset="0"/>
                <a:ea typeface="Tahoma" pitchFamily="34" charset="0"/>
                <a:cs typeface="Tahoma" pitchFamily="34" charset="0"/>
              </a:rPr>
              <a:t>между работником и работодателем, в соответствии с которым работодатель обязуется предоставить работу по обусловленной трудовой функции, обеспечить условия труда, а работник обязуется лично выполнять определенную этим соглашением трудовую функцию, соблюдать действующие правила трудового </a:t>
            </a:r>
            <a:r>
              <a:rPr lang="ru-RU" sz="2800" dirty="0" smtClean="0">
                <a:solidFill>
                  <a:schemeClr val="tx2">
                    <a:lumMod val="50000"/>
                  </a:schemeClr>
                </a:solidFill>
                <a:latin typeface="Tahoma" pitchFamily="34" charset="0"/>
                <a:ea typeface="Tahoma" pitchFamily="34" charset="0"/>
                <a:cs typeface="Tahoma" pitchFamily="34" charset="0"/>
              </a:rPr>
              <a:t>распорядка.</a:t>
            </a:r>
            <a:endParaRPr lang="ru-RU" sz="2800" dirty="0">
              <a:solidFill>
                <a:schemeClr val="tx2">
                  <a:lumMod val="50000"/>
                </a:schemeClr>
              </a:solidFill>
              <a:latin typeface="Tahoma" pitchFamily="34" charset="0"/>
              <a:ea typeface="Tahoma" pitchFamily="34" charset="0"/>
              <a:cs typeface="Tahoma" pitchFamily="34" charset="0"/>
            </a:endParaRPr>
          </a:p>
        </p:txBody>
      </p:sp>
      <p:sp>
        <p:nvSpPr>
          <p:cNvPr id="3" name="Заголовок 5"/>
          <p:cNvSpPr txBox="1">
            <a:spLocks/>
          </p:cNvSpPr>
          <p:nvPr/>
        </p:nvSpPr>
        <p:spPr bwMode="auto">
          <a:xfrm>
            <a:off x="0" y="239845"/>
            <a:ext cx="8305800" cy="13041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ru-RU" sz="4800" b="1" i="0" u="none" strike="noStrike" kern="0" cap="none" spc="0" normalizeH="0" baseline="0" noProof="0" dirty="0" smtClean="0">
                <a:ln>
                  <a:noFill/>
                </a:ln>
                <a:solidFill>
                  <a:schemeClr val="bg1"/>
                </a:solidFill>
                <a:effectLst>
                  <a:outerShdw blurRad="38100" dist="38100" dir="2700000" algn="tl">
                    <a:srgbClr val="000000">
                      <a:alpha val="43137"/>
                    </a:srgbClr>
                  </a:outerShdw>
                  <a:reflection blurRad="12700" stA="48000" endA="300" endPos="55000" dir="5400000" sy="-90000" algn="bl" rotWithShape="0"/>
                </a:effectLst>
                <a:uLnTx/>
                <a:uFillTx/>
                <a:latin typeface="Tahoma" pitchFamily="34" charset="0"/>
                <a:ea typeface="Tahoma" pitchFamily="34" charset="0"/>
                <a:cs typeface="Tahoma" pitchFamily="34" charset="0"/>
              </a:rPr>
              <a:t>Трудовой договор</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fade">
                                      <p:cBhvr>
                                        <p:cTn id="7" dur="2000"/>
                                        <p:tgtEl>
                                          <p:spTgt spid="235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Заголовок 5"/>
          <p:cNvSpPr txBox="1">
            <a:spLocks/>
          </p:cNvSpPr>
          <p:nvPr/>
        </p:nvSpPr>
        <p:spPr bwMode="auto">
          <a:xfrm>
            <a:off x="0" y="239845"/>
            <a:ext cx="8305800" cy="13041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ru-RU" sz="4400" b="1" i="0" u="none" strike="noStrike" kern="0" cap="none" spc="0" normalizeH="0" baseline="0" noProof="0" dirty="0" smtClean="0">
                <a:ln>
                  <a:noFill/>
                </a:ln>
                <a:solidFill>
                  <a:schemeClr val="bg1"/>
                </a:solidFill>
                <a:effectLst>
                  <a:outerShdw blurRad="38100" dist="38100" dir="2700000" algn="tl">
                    <a:srgbClr val="000000">
                      <a:alpha val="43137"/>
                    </a:srgbClr>
                  </a:outerShdw>
                  <a:reflection blurRad="12700" stA="48000" endA="300" endPos="55000" dir="5400000" sy="-90000" algn="bl" rotWithShape="0"/>
                </a:effectLst>
                <a:uLnTx/>
                <a:uFillTx/>
                <a:latin typeface="Tahoma" pitchFamily="34" charset="0"/>
                <a:ea typeface="Tahoma" pitchFamily="34" charset="0"/>
                <a:cs typeface="Tahoma" pitchFamily="34" charset="0"/>
              </a:rPr>
              <a:t>Права и гарантии работника</a:t>
            </a:r>
          </a:p>
        </p:txBody>
      </p:sp>
      <p:sp>
        <p:nvSpPr>
          <p:cNvPr id="7" name="Содержимое 6"/>
          <p:cNvSpPr>
            <a:spLocks noGrp="1"/>
          </p:cNvSpPr>
          <p:nvPr>
            <p:ph sz="half" idx="1"/>
          </p:nvPr>
        </p:nvSpPr>
        <p:spPr>
          <a:xfrm>
            <a:off x="9" y="1801092"/>
            <a:ext cx="4423063" cy="4870668"/>
          </a:xfrm>
        </p:spPr>
        <p:txBody>
          <a:bodyPr/>
          <a:lstStyle/>
          <a:p>
            <a:pPr algn="ctr">
              <a:buNone/>
            </a:pPr>
            <a:r>
              <a:rPr lang="ru-RU" sz="2000" b="1" i="1" cap="small" dirty="0" smtClean="0">
                <a:solidFill>
                  <a:schemeClr val="tx2"/>
                </a:solidFill>
                <a:effectLst>
                  <a:outerShdw blurRad="38100" dist="38100" dir="2700000" algn="tl">
                    <a:srgbClr val="000000">
                      <a:alpha val="43137"/>
                    </a:srgbClr>
                  </a:outerShdw>
                </a:effectLst>
                <a:latin typeface="Tahoma" pitchFamily="34" charset="0"/>
                <a:ea typeface="Tahoma" pitchFamily="34" charset="0"/>
                <a:cs typeface="Tahoma" pitchFamily="34" charset="0"/>
              </a:rPr>
              <a:t>Права</a:t>
            </a:r>
            <a:endParaRPr lang="ru-RU" sz="1600" b="1" cap="small" dirty="0" smtClean="0">
              <a:solidFill>
                <a:schemeClr val="tx2"/>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a:p>
            <a:pPr marL="179388" lvl="0" indent="-179388"/>
            <a:r>
              <a:rPr lang="ru-RU" sz="1700" dirty="0" smtClean="0">
                <a:latin typeface="Tahoma" pitchFamily="34" charset="0"/>
                <a:ea typeface="Tahoma" pitchFamily="34" charset="0"/>
                <a:cs typeface="Tahoma" pitchFamily="34" charset="0"/>
              </a:rPr>
              <a:t>исчисление трудового стажа;</a:t>
            </a:r>
          </a:p>
          <a:p>
            <a:pPr marL="179388" lvl="0" indent="-179388"/>
            <a:r>
              <a:rPr lang="ru-RU" sz="1700" dirty="0" smtClean="0">
                <a:latin typeface="Tahoma" pitchFamily="34" charset="0"/>
                <a:ea typeface="Tahoma" pitchFamily="34" charset="0"/>
                <a:cs typeface="Tahoma" pitchFamily="34" charset="0"/>
              </a:rPr>
              <a:t>выплата вознаграждения (заработной платы);</a:t>
            </a:r>
          </a:p>
          <a:p>
            <a:pPr marL="179388" lvl="0" indent="-179388"/>
            <a:r>
              <a:rPr lang="ru-RU" sz="1700" dirty="0" smtClean="0">
                <a:latin typeface="Tahoma" pitchFamily="34" charset="0"/>
                <a:ea typeface="Tahoma" pitchFamily="34" charset="0"/>
                <a:cs typeface="Tahoma" pitchFamily="34" charset="0"/>
              </a:rPr>
              <a:t>социальное страхование (оплата  больничного листа, в том числе в результате несчастного случая на производстве);</a:t>
            </a:r>
          </a:p>
          <a:p>
            <a:pPr marL="179388" lvl="0" indent="-179388"/>
            <a:r>
              <a:rPr lang="ru-RU" sz="1700" dirty="0" smtClean="0">
                <a:latin typeface="Tahoma" pitchFamily="34" charset="0"/>
                <a:ea typeface="Tahoma" pitchFamily="34" charset="0"/>
                <a:cs typeface="Tahoma" pitchFamily="34" charset="0"/>
              </a:rPr>
              <a:t>отпуск;</a:t>
            </a:r>
          </a:p>
          <a:p>
            <a:pPr marL="179388" lvl="0" indent="-179388"/>
            <a:r>
              <a:rPr lang="ru-RU" sz="1700" dirty="0" smtClean="0">
                <a:latin typeface="Tahoma" pitchFamily="34" charset="0"/>
                <a:ea typeface="Tahoma" pitchFamily="34" charset="0"/>
                <a:cs typeface="Tahoma" pitchFamily="34" charset="0"/>
              </a:rPr>
              <a:t>выходные дни;</a:t>
            </a:r>
          </a:p>
          <a:p>
            <a:pPr marL="179388" lvl="0" indent="-179388"/>
            <a:r>
              <a:rPr lang="ru-RU" sz="1700" dirty="0" smtClean="0">
                <a:latin typeface="Tahoma" pitchFamily="34" charset="0"/>
                <a:ea typeface="Tahoma" pitchFamily="34" charset="0"/>
                <a:cs typeface="Tahoma" pitchFamily="34" charset="0"/>
              </a:rPr>
              <a:t>соблюдение режима рабочего времени, установленного ТК;</a:t>
            </a:r>
          </a:p>
          <a:p>
            <a:pPr marL="179388" lvl="0" indent="-179388"/>
            <a:r>
              <a:rPr lang="ru-RU" sz="1700" dirty="0" smtClean="0">
                <a:latin typeface="Tahoma" pitchFamily="34" charset="0"/>
                <a:ea typeface="Tahoma" pitchFamily="34" charset="0"/>
                <a:cs typeface="Tahoma" pitchFamily="34" charset="0"/>
              </a:rPr>
              <a:t>на информацию от работодателя,</a:t>
            </a:r>
          </a:p>
          <a:p>
            <a:pPr marL="179388" lvl="0" indent="-179388"/>
            <a:r>
              <a:rPr lang="ru-RU" sz="1700" dirty="0" smtClean="0">
                <a:latin typeface="Tahoma" pitchFamily="34" charset="0"/>
                <a:ea typeface="Tahoma" pitchFamily="34" charset="0"/>
                <a:cs typeface="Tahoma" pitchFamily="34" charset="0"/>
              </a:rPr>
              <a:t>на  отстаивание своих прав в индивидуальном и коллективном трудовом споре, вплоть до обращения в суд или до забастовки, и т.д.</a:t>
            </a:r>
          </a:p>
          <a:p>
            <a:endParaRPr lang="ru-RU" sz="1600" dirty="0">
              <a:latin typeface="Tahoma" pitchFamily="34" charset="0"/>
              <a:ea typeface="Tahoma" pitchFamily="34" charset="0"/>
              <a:cs typeface="Tahoma" pitchFamily="34" charset="0"/>
            </a:endParaRPr>
          </a:p>
        </p:txBody>
      </p:sp>
      <p:sp>
        <p:nvSpPr>
          <p:cNvPr id="8" name="Содержимое 7"/>
          <p:cNvSpPr>
            <a:spLocks noGrp="1"/>
          </p:cNvSpPr>
          <p:nvPr>
            <p:ph sz="half" idx="2"/>
          </p:nvPr>
        </p:nvSpPr>
        <p:spPr>
          <a:xfrm>
            <a:off x="4686303" y="1801098"/>
            <a:ext cx="4457700" cy="4870669"/>
          </a:xfrm>
        </p:spPr>
        <p:txBody>
          <a:bodyPr/>
          <a:lstStyle/>
          <a:p>
            <a:pPr algn="ctr">
              <a:buNone/>
            </a:pPr>
            <a:r>
              <a:rPr lang="ru-RU" sz="2000" b="1" i="1" cap="small" dirty="0" smtClean="0">
                <a:solidFill>
                  <a:schemeClr val="tx2"/>
                </a:solidFill>
                <a:effectLst>
                  <a:outerShdw blurRad="38100" dist="38100" dir="2700000" algn="tl">
                    <a:srgbClr val="000000">
                      <a:alpha val="43137"/>
                    </a:srgbClr>
                  </a:outerShdw>
                </a:effectLst>
                <a:latin typeface="Tahoma" pitchFamily="34" charset="0"/>
                <a:ea typeface="Tahoma" pitchFamily="34" charset="0"/>
                <a:cs typeface="Tahoma" pitchFamily="34" charset="0"/>
              </a:rPr>
              <a:t>Гарантии</a:t>
            </a:r>
            <a:endParaRPr lang="ru-RU" sz="1700" b="1" i="1" cap="small" dirty="0" smtClean="0">
              <a:solidFill>
                <a:schemeClr val="tx2"/>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a:p>
            <a:pPr lvl="0"/>
            <a:r>
              <a:rPr lang="ru-RU" sz="1700" dirty="0" smtClean="0">
                <a:latin typeface="Tahoma" pitchFamily="34" charset="0"/>
                <a:ea typeface="Tahoma" pitchFamily="34" charset="0"/>
                <a:cs typeface="Tahoma" pitchFamily="34" charset="0"/>
              </a:rPr>
              <a:t>сохранение рабочего места;</a:t>
            </a:r>
          </a:p>
          <a:p>
            <a:pPr lvl="0"/>
            <a:r>
              <a:rPr lang="ru-RU" sz="1700" dirty="0" smtClean="0">
                <a:latin typeface="Tahoma" pitchFamily="34" charset="0"/>
                <a:ea typeface="Tahoma" pitchFamily="34" charset="0"/>
                <a:cs typeface="Tahoma" pitchFamily="34" charset="0"/>
              </a:rPr>
              <a:t>прием на работу на условиях </a:t>
            </a:r>
            <a:r>
              <a:rPr lang="ru-RU" sz="1700" u="sng" dirty="0" smtClean="0">
                <a:latin typeface="Tahoma" pitchFamily="34" charset="0"/>
                <a:ea typeface="Tahoma" pitchFamily="34" charset="0"/>
                <a:cs typeface="Tahoma" pitchFamily="34" charset="0"/>
              </a:rPr>
              <a:t>постоянного</a:t>
            </a:r>
            <a:r>
              <a:rPr lang="ru-RU" sz="1700" dirty="0" smtClean="0">
                <a:latin typeface="Tahoma" pitchFamily="34" charset="0"/>
                <a:ea typeface="Tahoma" pitchFamily="34" charset="0"/>
                <a:cs typeface="Tahoma" pitchFamily="34" charset="0"/>
              </a:rPr>
              <a:t> трудового договора;</a:t>
            </a:r>
          </a:p>
          <a:p>
            <a:pPr lvl="0"/>
            <a:r>
              <a:rPr lang="ru-RU" sz="1700" dirty="0" smtClean="0">
                <a:latin typeface="Tahoma" pitchFamily="34" charset="0"/>
                <a:ea typeface="Tahoma" pitchFamily="34" charset="0"/>
                <a:cs typeface="Tahoma" pitchFamily="34" charset="0"/>
              </a:rPr>
              <a:t>выполнение трудовых обязанностей, определенных трудовым договором;</a:t>
            </a:r>
          </a:p>
          <a:p>
            <a:pPr lvl="0"/>
            <a:r>
              <a:rPr lang="ru-RU" sz="1700" dirty="0" smtClean="0">
                <a:latin typeface="Tahoma" pitchFamily="34" charset="0"/>
                <a:ea typeface="Tahoma" pitchFamily="34" charset="0"/>
                <a:cs typeface="Tahoma" pitchFamily="34" charset="0"/>
              </a:rPr>
              <a:t>выплата установленного размера заработной платы в срок и полностью; </a:t>
            </a:r>
          </a:p>
          <a:p>
            <a:r>
              <a:rPr lang="ru-RU" sz="1700" dirty="0" err="1" smtClean="0">
                <a:latin typeface="Tahoma" pitchFamily="34" charset="0"/>
                <a:ea typeface="Tahoma" pitchFamily="34" charset="0"/>
                <a:cs typeface="Tahoma" pitchFamily="34" charset="0"/>
              </a:rPr>
              <a:t>неухудшение</a:t>
            </a:r>
            <a:r>
              <a:rPr lang="ru-RU" sz="1700" dirty="0" smtClean="0">
                <a:latin typeface="Tahoma" pitchFamily="34" charset="0"/>
                <a:ea typeface="Tahoma" pitchFamily="34" charset="0"/>
                <a:cs typeface="Tahoma" pitchFamily="34" charset="0"/>
              </a:rPr>
              <a:t>  условий труда (режима рабочего времени, оплаты по сравнению с действующим законодательством); </a:t>
            </a:r>
          </a:p>
          <a:p>
            <a:r>
              <a:rPr lang="ru-RU" sz="1700" dirty="0" smtClean="0">
                <a:latin typeface="Tahoma" pitchFamily="34" charset="0"/>
                <a:ea typeface="Tahoma" pitchFamily="34" charset="0"/>
                <a:cs typeface="Tahoma" pitchFamily="34" charset="0"/>
              </a:rPr>
              <a:t>и т.д.</a:t>
            </a:r>
            <a:endParaRPr lang="ru-RU" sz="1700" dirty="0">
              <a:latin typeface="Tahoma" pitchFamily="34" charset="0"/>
              <a:ea typeface="Tahoma" pitchFamily="34" charset="0"/>
              <a:cs typeface="Tahoma" pitchFamily="34" charset="0"/>
            </a:endParaRPr>
          </a:p>
        </p:txBody>
      </p:sp>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2" name="WordArt 4"/>
          <p:cNvSpPr>
            <a:spLocks noChangeArrowheads="1" noChangeShapeType="1" noTextEdit="1"/>
          </p:cNvSpPr>
          <p:nvPr/>
        </p:nvSpPr>
        <p:spPr bwMode="auto">
          <a:xfrm>
            <a:off x="1095400" y="2286000"/>
            <a:ext cx="1676400" cy="1371600"/>
          </a:xfrm>
          <a:prstGeom prst="rect">
            <a:avLst/>
          </a:prstGeom>
        </p:spPr>
        <p:txBody>
          <a:bodyPr wrap="none" fromWordArt="1">
            <a:prstTxWarp prst="textPlain">
              <a:avLst>
                <a:gd name="adj" fmla="val 50000"/>
              </a:avLst>
            </a:prstTxWarp>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ru-RU" sz="6000" b="1" kern="1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60007" dist="310007" dir="7680000" sy="30000" kx="1300200" algn="ctr" rotWithShape="0">
                    <a:prstClr val="black">
                      <a:alpha val="32000"/>
                    </a:prstClr>
                  </a:outerShdw>
                </a:effectLst>
                <a:latin typeface="Arial"/>
                <a:cs typeface="Arial"/>
              </a:rPr>
              <a:t>14</a:t>
            </a:r>
          </a:p>
        </p:txBody>
      </p:sp>
      <p:sp>
        <p:nvSpPr>
          <p:cNvPr id="27653" name="WordArt 5"/>
          <p:cNvSpPr>
            <a:spLocks noChangeArrowheads="1" noChangeShapeType="1" noTextEdit="1"/>
          </p:cNvSpPr>
          <p:nvPr/>
        </p:nvSpPr>
        <p:spPr bwMode="auto">
          <a:xfrm>
            <a:off x="6629400" y="2209800"/>
            <a:ext cx="1676400" cy="1447800"/>
          </a:xfrm>
          <a:prstGeom prst="rect">
            <a:avLst/>
          </a:prstGeom>
        </p:spPr>
        <p:txBody>
          <a:bodyPr wrap="none" fromWordArt="1">
            <a:prstTxWarp prst="textPlain">
              <a:avLst>
                <a:gd name="adj" fmla="val 50000"/>
              </a:avLst>
            </a:prstTxWarp>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ru-RU" sz="6000" b="1" kern="1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60007" dist="200025" dir="15000000" sy="30000" kx="-1800000" algn="bl" rotWithShape="0">
                    <a:prstClr val="black">
                      <a:alpha val="32000"/>
                    </a:prstClr>
                  </a:outerShdw>
                </a:effectLst>
                <a:latin typeface="Arial"/>
                <a:cs typeface="Arial"/>
              </a:rPr>
              <a:t>15</a:t>
            </a:r>
          </a:p>
        </p:txBody>
      </p:sp>
      <p:sp>
        <p:nvSpPr>
          <p:cNvPr id="27654" name="WordArt 6"/>
          <p:cNvSpPr>
            <a:spLocks noChangeArrowheads="1" noChangeShapeType="1" noTextEdit="1"/>
          </p:cNvSpPr>
          <p:nvPr/>
        </p:nvSpPr>
        <p:spPr bwMode="auto">
          <a:xfrm>
            <a:off x="3779912" y="3789040"/>
            <a:ext cx="1447800" cy="1524000"/>
          </a:xfrm>
          <a:prstGeom prst="rect">
            <a:avLst/>
          </a:prstGeom>
        </p:spPr>
        <p:txBody>
          <a:bodyPr wrap="none" fromWordArt="1">
            <a:prstTxWarp prst="textPlain">
              <a:avLst>
                <a:gd name="adj" fmla="val 50000"/>
              </a:avLst>
            </a:prstTxWarp>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ru-RU" sz="6000" b="1" kern="1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glow rad="63500">
                    <a:schemeClr val="accent4">
                      <a:satMod val="175000"/>
                      <a:alpha val="40000"/>
                    </a:schemeClr>
                  </a:glow>
                  <a:outerShdw blurRad="75057" dist="38100" dir="5400000" sy="-20000" rotWithShape="0">
                    <a:prstClr val="black">
                      <a:alpha val="25000"/>
                    </a:prstClr>
                  </a:outerShdw>
                  <a:reflection blurRad="12700" stA="50000" endPos="50000" dist="5000" dir="5400000" sy="-100000" rotWithShape="0"/>
                </a:effectLst>
                <a:latin typeface="Arial"/>
                <a:cs typeface="Arial"/>
              </a:rPr>
              <a:t>16</a:t>
            </a:r>
          </a:p>
        </p:txBody>
      </p:sp>
      <p:sp>
        <p:nvSpPr>
          <p:cNvPr id="27655" name="AutoShape 7" descr="Букет"/>
          <p:cNvSpPr>
            <a:spLocks noChangeArrowheads="1"/>
          </p:cNvSpPr>
          <p:nvPr/>
        </p:nvSpPr>
        <p:spPr bwMode="auto">
          <a:xfrm>
            <a:off x="381000" y="3886201"/>
            <a:ext cx="2390800" cy="1343000"/>
          </a:xfrm>
          <a:prstGeom prst="round2DiagRect">
            <a:avLst/>
          </a:prstGeom>
          <a:ln>
            <a:headEnd/>
            <a:tailEnd/>
          </a:ln>
        </p:spPr>
        <p:style>
          <a:lnRef idx="3">
            <a:schemeClr val="lt1"/>
          </a:lnRef>
          <a:fillRef idx="1">
            <a:schemeClr val="accent1"/>
          </a:fillRef>
          <a:effectRef idx="1">
            <a:schemeClr val="accent1"/>
          </a:effectRef>
          <a:fontRef idx="minor">
            <a:schemeClr val="lt1"/>
          </a:fontRef>
        </p:style>
        <p:txBody>
          <a:bodyPr wrap="none" anchor="ctr"/>
          <a:lstStyle/>
          <a:p>
            <a:r>
              <a:rPr lang="ru-RU" b="1" dirty="0" smtClean="0">
                <a:solidFill>
                  <a:schemeClr val="tx2"/>
                </a:solidFill>
                <a:latin typeface="Tahoma" pitchFamily="34" charset="0"/>
                <a:ea typeface="Tahoma" pitchFamily="34" charset="0"/>
                <a:cs typeface="Tahoma" pitchFamily="34" charset="0"/>
              </a:rPr>
              <a:t>с письменного </a:t>
            </a:r>
          </a:p>
          <a:p>
            <a:r>
              <a:rPr lang="ru-RU" b="1" dirty="0" smtClean="0">
                <a:solidFill>
                  <a:schemeClr val="tx2"/>
                </a:solidFill>
                <a:latin typeface="Tahoma" pitchFamily="34" charset="0"/>
                <a:ea typeface="Tahoma" pitchFamily="34" charset="0"/>
                <a:cs typeface="Tahoma" pitchFamily="34" charset="0"/>
              </a:rPr>
              <a:t>согласия одного </a:t>
            </a:r>
          </a:p>
          <a:p>
            <a:r>
              <a:rPr lang="ru-RU" b="1" dirty="0" smtClean="0">
                <a:solidFill>
                  <a:schemeClr val="tx2"/>
                </a:solidFill>
                <a:latin typeface="Tahoma" pitchFamily="34" charset="0"/>
                <a:ea typeface="Tahoma" pitchFamily="34" charset="0"/>
                <a:cs typeface="Tahoma" pitchFamily="34" charset="0"/>
              </a:rPr>
              <a:t>из родителей</a:t>
            </a:r>
            <a:r>
              <a:rPr lang="ru-RU" dirty="0" smtClean="0">
                <a:latin typeface="Tahoma" pitchFamily="34" charset="0"/>
                <a:ea typeface="Tahoma" pitchFamily="34" charset="0"/>
                <a:cs typeface="Tahoma" pitchFamily="34" charset="0"/>
              </a:rPr>
              <a:t> </a:t>
            </a:r>
            <a:endParaRPr lang="ru-RU" dirty="0">
              <a:latin typeface="Tahoma" pitchFamily="34" charset="0"/>
              <a:ea typeface="Tahoma" pitchFamily="34" charset="0"/>
              <a:cs typeface="Tahoma" pitchFamily="34" charset="0"/>
            </a:endParaRPr>
          </a:p>
        </p:txBody>
      </p:sp>
      <p:sp>
        <p:nvSpPr>
          <p:cNvPr id="27656" name="AutoShape 8" descr="Букет"/>
          <p:cNvSpPr>
            <a:spLocks noChangeArrowheads="1"/>
          </p:cNvSpPr>
          <p:nvPr/>
        </p:nvSpPr>
        <p:spPr bwMode="auto">
          <a:xfrm>
            <a:off x="3219115" y="5805264"/>
            <a:ext cx="2824336" cy="762000"/>
          </a:xfrm>
          <a:prstGeom prst="round2DiagRect">
            <a:avLst/>
          </a:prstGeom>
          <a:ln>
            <a:headEnd/>
            <a:tailEnd/>
          </a:ln>
        </p:spPr>
        <p:style>
          <a:lnRef idx="3">
            <a:schemeClr val="lt1"/>
          </a:lnRef>
          <a:fillRef idx="1">
            <a:schemeClr val="accent1"/>
          </a:fillRef>
          <a:effectRef idx="1">
            <a:schemeClr val="accent1"/>
          </a:effectRef>
          <a:fontRef idx="minor">
            <a:schemeClr val="lt1"/>
          </a:fontRef>
        </p:style>
        <p:txBody>
          <a:bodyPr wrap="none" anchor="ctr"/>
          <a:lstStyle/>
          <a:p>
            <a:pPr algn="ctr"/>
            <a:r>
              <a:rPr lang="ru-RU" sz="2400" b="1" dirty="0">
                <a:solidFill>
                  <a:schemeClr val="tx2"/>
                </a:solidFill>
                <a:effectLst>
                  <a:outerShdw blurRad="38100" dist="38100" dir="2700000" algn="tl">
                    <a:srgbClr val="000000">
                      <a:alpha val="43137"/>
                    </a:srgbClr>
                  </a:outerShdw>
                </a:effectLst>
                <a:latin typeface="Tahoma" pitchFamily="34" charset="0"/>
                <a:ea typeface="Tahoma" pitchFamily="34" charset="0"/>
                <a:cs typeface="Tahoma" pitchFamily="34" charset="0"/>
              </a:rPr>
              <a:t>самостоятельно</a:t>
            </a:r>
          </a:p>
        </p:txBody>
      </p:sp>
      <p:sp>
        <p:nvSpPr>
          <p:cNvPr id="27657" name="AutoShape 9" descr="Букет"/>
          <p:cNvSpPr>
            <a:spLocks noChangeArrowheads="1"/>
          </p:cNvSpPr>
          <p:nvPr/>
        </p:nvSpPr>
        <p:spPr bwMode="auto">
          <a:xfrm>
            <a:off x="6300192" y="3789042"/>
            <a:ext cx="2592288" cy="1872208"/>
          </a:xfrm>
          <a:prstGeom prst="round2DiagRect">
            <a:avLst/>
          </a:prstGeom>
          <a:ln>
            <a:headEnd/>
            <a:tailEnd/>
          </a:ln>
        </p:spPr>
        <p:style>
          <a:lnRef idx="3">
            <a:schemeClr val="lt1"/>
          </a:lnRef>
          <a:fillRef idx="1">
            <a:schemeClr val="accent1"/>
          </a:fillRef>
          <a:effectRef idx="1">
            <a:schemeClr val="accent1"/>
          </a:effectRef>
          <a:fontRef idx="minor">
            <a:schemeClr val="lt1"/>
          </a:fontRef>
        </p:style>
        <p:txBody>
          <a:bodyPr wrap="none" anchor="ctr"/>
          <a:lstStyle/>
          <a:p>
            <a:r>
              <a:rPr lang="ru-RU" b="1" dirty="0" smtClean="0">
                <a:solidFill>
                  <a:schemeClr val="tx2"/>
                </a:solidFill>
                <a:latin typeface="Tahoma" pitchFamily="34" charset="0"/>
                <a:ea typeface="Tahoma" pitchFamily="34" charset="0"/>
                <a:cs typeface="Tahoma" pitchFamily="34" charset="0"/>
              </a:rPr>
              <a:t>после получения </a:t>
            </a:r>
          </a:p>
          <a:p>
            <a:r>
              <a:rPr lang="ru-RU" b="1" dirty="0" smtClean="0">
                <a:solidFill>
                  <a:schemeClr val="tx2"/>
                </a:solidFill>
                <a:latin typeface="Tahoma" pitchFamily="34" charset="0"/>
                <a:ea typeface="Tahoma" pitchFamily="34" charset="0"/>
                <a:cs typeface="Tahoma" pitchFamily="34" charset="0"/>
              </a:rPr>
              <a:t>основного </a:t>
            </a:r>
            <a:r>
              <a:rPr lang="ru-RU" b="1" dirty="0">
                <a:solidFill>
                  <a:schemeClr val="tx2"/>
                </a:solidFill>
                <a:latin typeface="Tahoma" pitchFamily="34" charset="0"/>
                <a:ea typeface="Tahoma" pitchFamily="34" charset="0"/>
                <a:cs typeface="Tahoma" pitchFamily="34" charset="0"/>
              </a:rPr>
              <a:t>общего</a:t>
            </a:r>
          </a:p>
          <a:p>
            <a:r>
              <a:rPr lang="ru-RU" b="1" dirty="0" smtClean="0">
                <a:solidFill>
                  <a:schemeClr val="tx2"/>
                </a:solidFill>
                <a:latin typeface="Tahoma" pitchFamily="34" charset="0"/>
                <a:ea typeface="Tahoma" pitchFamily="34" charset="0"/>
                <a:cs typeface="Tahoma" pitchFamily="34" charset="0"/>
              </a:rPr>
              <a:t>образования</a:t>
            </a:r>
            <a:endParaRPr lang="ru-RU" sz="1600" b="1" dirty="0">
              <a:solidFill>
                <a:schemeClr val="tx2"/>
              </a:solidFill>
              <a:latin typeface="Tahoma" pitchFamily="34" charset="0"/>
              <a:ea typeface="Tahoma" pitchFamily="34" charset="0"/>
              <a:cs typeface="Tahoma" pitchFamily="34" charset="0"/>
            </a:endParaRPr>
          </a:p>
        </p:txBody>
      </p:sp>
      <p:sp>
        <p:nvSpPr>
          <p:cNvPr id="13" name="Заголовок 5"/>
          <p:cNvSpPr txBox="1">
            <a:spLocks/>
          </p:cNvSpPr>
          <p:nvPr/>
        </p:nvSpPr>
        <p:spPr bwMode="auto">
          <a:xfrm>
            <a:off x="0" y="239845"/>
            <a:ext cx="8305800" cy="13041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ru-RU" sz="3600" b="1" i="0" u="none" strike="noStrike" kern="0" cap="none" spc="0" normalizeH="0" baseline="0" noProof="0" dirty="0" smtClean="0">
                <a:ln>
                  <a:noFill/>
                </a:ln>
                <a:solidFill>
                  <a:schemeClr val="bg1"/>
                </a:solidFill>
                <a:effectLst>
                  <a:outerShdw blurRad="38100" dist="38100" dir="2700000" algn="tl">
                    <a:srgbClr val="000000">
                      <a:alpha val="43137"/>
                    </a:srgbClr>
                  </a:outerShdw>
                  <a:reflection blurRad="12700" stA="48000" endA="300" endPos="55000" dir="5400000" sy="-90000" algn="bl" rotWithShape="0"/>
                </a:effectLst>
                <a:uLnTx/>
                <a:uFillTx/>
                <a:latin typeface="Tahoma" pitchFamily="34" charset="0"/>
                <a:ea typeface="Tahoma" pitchFamily="34" charset="0"/>
                <a:cs typeface="Tahoma" pitchFamily="34" charset="0"/>
              </a:rPr>
              <a:t>Возраст, с которого допускается заключение трудового договора (ст.63 ТК</a:t>
            </a:r>
            <a:r>
              <a:rPr kumimoji="0" lang="ru-RU" sz="3600" b="1" i="0" u="none" strike="noStrike" kern="0" cap="none" spc="0" normalizeH="0" noProof="0" dirty="0" smtClean="0">
                <a:ln>
                  <a:noFill/>
                </a:ln>
                <a:solidFill>
                  <a:schemeClr val="bg1"/>
                </a:solidFill>
                <a:effectLst>
                  <a:outerShdw blurRad="38100" dist="38100" dir="2700000" algn="tl">
                    <a:srgbClr val="000000">
                      <a:alpha val="43137"/>
                    </a:srgbClr>
                  </a:outerShdw>
                  <a:reflection blurRad="12700" stA="48000" endA="300" endPos="55000" dir="5400000" sy="-90000" algn="bl" rotWithShape="0"/>
                </a:effectLst>
                <a:uLnTx/>
                <a:uFillTx/>
                <a:latin typeface="Tahoma" pitchFamily="34" charset="0"/>
                <a:ea typeface="Tahoma" pitchFamily="34" charset="0"/>
                <a:cs typeface="Tahoma" pitchFamily="34" charset="0"/>
              </a:rPr>
              <a:t> РФ)</a:t>
            </a:r>
            <a:endParaRPr kumimoji="0" lang="ru-RU" sz="3600" b="1" i="0" u="none" strike="noStrike" kern="0" cap="none" spc="0" normalizeH="0" baseline="0" noProof="0" dirty="0" smtClean="0">
              <a:ln>
                <a:noFill/>
              </a:ln>
              <a:solidFill>
                <a:schemeClr val="bg1"/>
              </a:solidFill>
              <a:effectLst>
                <a:outerShdw blurRad="38100" dist="38100" dir="2700000" algn="tl">
                  <a:srgbClr val="000000">
                    <a:alpha val="43137"/>
                  </a:srgbClr>
                </a:outerShdw>
                <a:reflection blurRad="12700" stA="48000" endA="300" endPos="55000" dir="5400000" sy="-90000" algn="bl" rotWithShape="0"/>
              </a:effectLst>
              <a:uLnTx/>
              <a:uFillTx/>
              <a:latin typeface="Tahoma" pitchFamily="34" charset="0"/>
              <a:ea typeface="Tahoma" pitchFamily="34" charset="0"/>
              <a:cs typeface="Tahoma"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27654"/>
                                        </p:tgtEl>
                                        <p:attrNameLst>
                                          <p:attrName>style.visibility</p:attrName>
                                        </p:attrNameLst>
                                      </p:cBhvr>
                                      <p:to>
                                        <p:strVal val="visible"/>
                                      </p:to>
                                    </p:set>
                                    <p:anim calcmode="lin" valueType="num">
                                      <p:cBhvr>
                                        <p:cTn id="7" dur="500" decel="50000" fill="hold">
                                          <p:stCondLst>
                                            <p:cond delay="0"/>
                                          </p:stCondLst>
                                        </p:cTn>
                                        <p:tgtEl>
                                          <p:spTgt spid="2765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765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7654"/>
                                        </p:tgtEl>
                                        <p:attrNameLst>
                                          <p:attrName>ppt_w</p:attrName>
                                        </p:attrNameLst>
                                      </p:cBhvr>
                                      <p:tavLst>
                                        <p:tav tm="0">
                                          <p:val>
                                            <p:strVal val="#ppt_w*.05"/>
                                          </p:val>
                                        </p:tav>
                                        <p:tav tm="100000">
                                          <p:val>
                                            <p:strVal val="#ppt_w"/>
                                          </p:val>
                                        </p:tav>
                                      </p:tavLst>
                                    </p:anim>
                                    <p:anim calcmode="lin" valueType="num">
                                      <p:cBhvr>
                                        <p:cTn id="10" dur="1000" fill="hold"/>
                                        <p:tgtEl>
                                          <p:spTgt spid="2765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765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765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765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7654"/>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27656"/>
                                        </p:tgtEl>
                                        <p:attrNameLst>
                                          <p:attrName>style.visibility</p:attrName>
                                        </p:attrNameLst>
                                      </p:cBhvr>
                                      <p:to>
                                        <p:strVal val="visible"/>
                                      </p:to>
                                    </p:set>
                                    <p:animEffect transition="in" filter="fade">
                                      <p:cBhvr>
                                        <p:cTn id="17" dur="2000"/>
                                        <p:tgtEl>
                                          <p:spTgt spid="27656"/>
                                        </p:tgtEl>
                                      </p:cBhvr>
                                    </p:animEffect>
                                  </p:childTnLst>
                                </p:cTn>
                              </p:par>
                            </p:childTnLst>
                          </p:cTn>
                        </p:par>
                      </p:childTnLst>
                    </p:cTn>
                  </p:par>
                  <p:par>
                    <p:cTn id="18" fill="hold">
                      <p:stCondLst>
                        <p:cond delay="indefinite"/>
                      </p:stCondLst>
                      <p:childTnLst>
                        <p:par>
                          <p:cTn id="19" fill="hold">
                            <p:stCondLst>
                              <p:cond delay="0"/>
                            </p:stCondLst>
                            <p:childTnLst>
                              <p:par>
                                <p:cTn id="20" presetID="25" presetClass="entr" presetSubtype="0" fill="hold" grpId="0" nodeType="clickEffect">
                                  <p:stCondLst>
                                    <p:cond delay="0"/>
                                  </p:stCondLst>
                                  <p:childTnLst>
                                    <p:set>
                                      <p:cBhvr>
                                        <p:cTn id="21" dur="1" fill="hold">
                                          <p:stCondLst>
                                            <p:cond delay="0"/>
                                          </p:stCondLst>
                                        </p:cTn>
                                        <p:tgtEl>
                                          <p:spTgt spid="27653"/>
                                        </p:tgtEl>
                                        <p:attrNameLst>
                                          <p:attrName>style.visibility</p:attrName>
                                        </p:attrNameLst>
                                      </p:cBhvr>
                                      <p:to>
                                        <p:strVal val="visible"/>
                                      </p:to>
                                    </p:set>
                                    <p:anim calcmode="lin" valueType="num">
                                      <p:cBhvr>
                                        <p:cTn id="22" dur="500" decel="50000" fill="hold">
                                          <p:stCondLst>
                                            <p:cond delay="0"/>
                                          </p:stCondLst>
                                        </p:cTn>
                                        <p:tgtEl>
                                          <p:spTgt spid="27653"/>
                                        </p:tgtEl>
                                        <p:attrNameLst>
                                          <p:attrName>style.rotation</p:attrName>
                                        </p:attrNameLst>
                                      </p:cBhvr>
                                      <p:tavLst>
                                        <p:tav tm="0">
                                          <p:val>
                                            <p:fltVal val="-90"/>
                                          </p:val>
                                        </p:tav>
                                        <p:tav tm="100000">
                                          <p:val>
                                            <p:fltVal val="0"/>
                                          </p:val>
                                        </p:tav>
                                      </p:tavLst>
                                    </p:anim>
                                    <p:anim calcmode="lin" valueType="num">
                                      <p:cBhvr>
                                        <p:cTn id="23" dur="500" decel="50000" fill="hold">
                                          <p:stCondLst>
                                            <p:cond delay="0"/>
                                          </p:stCondLst>
                                        </p:cTn>
                                        <p:tgtEl>
                                          <p:spTgt spid="27653"/>
                                        </p:tgtEl>
                                        <p:attrNameLst>
                                          <p:attrName>ppt_w</p:attrName>
                                        </p:attrNameLst>
                                      </p:cBhvr>
                                      <p:tavLst>
                                        <p:tav tm="0">
                                          <p:val>
                                            <p:strVal val="#ppt_w"/>
                                          </p:val>
                                        </p:tav>
                                        <p:tav tm="100000">
                                          <p:val>
                                            <p:strVal val="#ppt_w*.05"/>
                                          </p:val>
                                        </p:tav>
                                      </p:tavLst>
                                    </p:anim>
                                    <p:anim calcmode="lin" valueType="num">
                                      <p:cBhvr>
                                        <p:cTn id="24" dur="500" accel="50000" fill="hold">
                                          <p:stCondLst>
                                            <p:cond delay="500"/>
                                          </p:stCondLst>
                                        </p:cTn>
                                        <p:tgtEl>
                                          <p:spTgt spid="27653"/>
                                        </p:tgtEl>
                                        <p:attrNameLst>
                                          <p:attrName>ppt_w</p:attrName>
                                        </p:attrNameLst>
                                      </p:cBhvr>
                                      <p:tavLst>
                                        <p:tav tm="0">
                                          <p:val>
                                            <p:strVal val="#ppt_w*.05"/>
                                          </p:val>
                                        </p:tav>
                                        <p:tav tm="100000">
                                          <p:val>
                                            <p:strVal val="#ppt_w"/>
                                          </p:val>
                                        </p:tav>
                                      </p:tavLst>
                                    </p:anim>
                                    <p:anim calcmode="lin" valueType="num">
                                      <p:cBhvr>
                                        <p:cTn id="25" dur="1000" fill="hold"/>
                                        <p:tgtEl>
                                          <p:spTgt spid="27653"/>
                                        </p:tgtEl>
                                        <p:attrNameLst>
                                          <p:attrName>ppt_h</p:attrName>
                                        </p:attrNameLst>
                                      </p:cBhvr>
                                      <p:tavLst>
                                        <p:tav tm="0">
                                          <p:val>
                                            <p:strVal val="#ppt_h"/>
                                          </p:val>
                                        </p:tav>
                                        <p:tav tm="100000">
                                          <p:val>
                                            <p:strVal val="#ppt_h"/>
                                          </p:val>
                                        </p:tav>
                                      </p:tavLst>
                                    </p:anim>
                                    <p:anim calcmode="lin" valueType="num">
                                      <p:cBhvr>
                                        <p:cTn id="26" dur="500" decel="50000" fill="hold">
                                          <p:stCondLst>
                                            <p:cond delay="0"/>
                                          </p:stCondLst>
                                        </p:cTn>
                                        <p:tgtEl>
                                          <p:spTgt spid="27653"/>
                                        </p:tgtEl>
                                        <p:attrNameLst>
                                          <p:attrName>ppt_x</p:attrName>
                                        </p:attrNameLst>
                                      </p:cBhvr>
                                      <p:tavLst>
                                        <p:tav tm="0">
                                          <p:val>
                                            <p:strVal val="#ppt_x+.4"/>
                                          </p:val>
                                        </p:tav>
                                        <p:tav tm="100000">
                                          <p:val>
                                            <p:strVal val="#ppt_x"/>
                                          </p:val>
                                        </p:tav>
                                      </p:tavLst>
                                    </p:anim>
                                    <p:anim calcmode="lin" valueType="num">
                                      <p:cBhvr>
                                        <p:cTn id="27" dur="500" decel="50000" fill="hold">
                                          <p:stCondLst>
                                            <p:cond delay="0"/>
                                          </p:stCondLst>
                                        </p:cTn>
                                        <p:tgtEl>
                                          <p:spTgt spid="27653"/>
                                        </p:tgtEl>
                                        <p:attrNameLst>
                                          <p:attrName>ppt_y</p:attrName>
                                        </p:attrNameLst>
                                      </p:cBhvr>
                                      <p:tavLst>
                                        <p:tav tm="0">
                                          <p:val>
                                            <p:strVal val="#ppt_y-.2"/>
                                          </p:val>
                                        </p:tav>
                                        <p:tav tm="100000">
                                          <p:val>
                                            <p:strVal val="#ppt_y+.1"/>
                                          </p:val>
                                        </p:tav>
                                      </p:tavLst>
                                    </p:anim>
                                    <p:anim calcmode="lin" valueType="num">
                                      <p:cBhvr>
                                        <p:cTn id="28" dur="500" accel="50000" fill="hold">
                                          <p:stCondLst>
                                            <p:cond delay="500"/>
                                          </p:stCondLst>
                                        </p:cTn>
                                        <p:tgtEl>
                                          <p:spTgt spid="27653"/>
                                        </p:tgtEl>
                                        <p:attrNameLst>
                                          <p:attrName>ppt_y</p:attrName>
                                        </p:attrNameLst>
                                      </p:cBhvr>
                                      <p:tavLst>
                                        <p:tav tm="0">
                                          <p:val>
                                            <p:strVal val="#ppt_y+.1"/>
                                          </p:val>
                                        </p:tav>
                                        <p:tav tm="100000">
                                          <p:val>
                                            <p:strVal val="#ppt_y"/>
                                          </p:val>
                                        </p:tav>
                                      </p:tavLst>
                                    </p:anim>
                                    <p:animEffect transition="in" filter="fade">
                                      <p:cBhvr>
                                        <p:cTn id="29" dur="1000" decel="50000">
                                          <p:stCondLst>
                                            <p:cond delay="0"/>
                                          </p:stCondLst>
                                        </p:cTn>
                                        <p:tgtEl>
                                          <p:spTgt spid="27653"/>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7657"/>
                                        </p:tgtEl>
                                        <p:attrNameLst>
                                          <p:attrName>style.visibility</p:attrName>
                                        </p:attrNameLst>
                                      </p:cBhvr>
                                      <p:to>
                                        <p:strVal val="visible"/>
                                      </p:to>
                                    </p:set>
                                    <p:animEffect transition="in" filter="fade">
                                      <p:cBhvr>
                                        <p:cTn id="32" dur="2000"/>
                                        <p:tgtEl>
                                          <p:spTgt spid="27657"/>
                                        </p:tgtEl>
                                      </p:cBhvr>
                                    </p:animEffect>
                                  </p:childTnLst>
                                </p:cTn>
                              </p:par>
                            </p:childTnLst>
                          </p:cTn>
                        </p:par>
                      </p:childTnLst>
                    </p:cTn>
                  </p:par>
                  <p:par>
                    <p:cTn id="33" fill="hold">
                      <p:stCondLst>
                        <p:cond delay="indefinite"/>
                      </p:stCondLst>
                      <p:childTnLst>
                        <p:par>
                          <p:cTn id="34" fill="hold">
                            <p:stCondLst>
                              <p:cond delay="0"/>
                            </p:stCondLst>
                            <p:childTnLst>
                              <p:par>
                                <p:cTn id="35" presetID="25" presetClass="entr" presetSubtype="0" fill="hold" grpId="0" nodeType="clickEffect">
                                  <p:stCondLst>
                                    <p:cond delay="0"/>
                                  </p:stCondLst>
                                  <p:childTnLst>
                                    <p:set>
                                      <p:cBhvr>
                                        <p:cTn id="36" dur="1" fill="hold">
                                          <p:stCondLst>
                                            <p:cond delay="0"/>
                                          </p:stCondLst>
                                        </p:cTn>
                                        <p:tgtEl>
                                          <p:spTgt spid="27652"/>
                                        </p:tgtEl>
                                        <p:attrNameLst>
                                          <p:attrName>style.visibility</p:attrName>
                                        </p:attrNameLst>
                                      </p:cBhvr>
                                      <p:to>
                                        <p:strVal val="visible"/>
                                      </p:to>
                                    </p:set>
                                    <p:anim calcmode="lin" valueType="num">
                                      <p:cBhvr>
                                        <p:cTn id="37" dur="500" decel="50000" fill="hold">
                                          <p:stCondLst>
                                            <p:cond delay="0"/>
                                          </p:stCondLst>
                                        </p:cTn>
                                        <p:tgtEl>
                                          <p:spTgt spid="27652"/>
                                        </p:tgtEl>
                                        <p:attrNameLst>
                                          <p:attrName>style.rotation</p:attrName>
                                        </p:attrNameLst>
                                      </p:cBhvr>
                                      <p:tavLst>
                                        <p:tav tm="0">
                                          <p:val>
                                            <p:fltVal val="-90"/>
                                          </p:val>
                                        </p:tav>
                                        <p:tav tm="100000">
                                          <p:val>
                                            <p:fltVal val="0"/>
                                          </p:val>
                                        </p:tav>
                                      </p:tavLst>
                                    </p:anim>
                                    <p:anim calcmode="lin" valueType="num">
                                      <p:cBhvr>
                                        <p:cTn id="38" dur="500" decel="50000" fill="hold">
                                          <p:stCondLst>
                                            <p:cond delay="0"/>
                                          </p:stCondLst>
                                        </p:cTn>
                                        <p:tgtEl>
                                          <p:spTgt spid="27652"/>
                                        </p:tgtEl>
                                        <p:attrNameLst>
                                          <p:attrName>ppt_w</p:attrName>
                                        </p:attrNameLst>
                                      </p:cBhvr>
                                      <p:tavLst>
                                        <p:tav tm="0">
                                          <p:val>
                                            <p:strVal val="#ppt_w"/>
                                          </p:val>
                                        </p:tav>
                                        <p:tav tm="100000">
                                          <p:val>
                                            <p:strVal val="#ppt_w*.05"/>
                                          </p:val>
                                        </p:tav>
                                      </p:tavLst>
                                    </p:anim>
                                    <p:anim calcmode="lin" valueType="num">
                                      <p:cBhvr>
                                        <p:cTn id="39" dur="500" accel="50000" fill="hold">
                                          <p:stCondLst>
                                            <p:cond delay="500"/>
                                          </p:stCondLst>
                                        </p:cTn>
                                        <p:tgtEl>
                                          <p:spTgt spid="27652"/>
                                        </p:tgtEl>
                                        <p:attrNameLst>
                                          <p:attrName>ppt_w</p:attrName>
                                        </p:attrNameLst>
                                      </p:cBhvr>
                                      <p:tavLst>
                                        <p:tav tm="0">
                                          <p:val>
                                            <p:strVal val="#ppt_w*.05"/>
                                          </p:val>
                                        </p:tav>
                                        <p:tav tm="100000">
                                          <p:val>
                                            <p:strVal val="#ppt_w"/>
                                          </p:val>
                                        </p:tav>
                                      </p:tavLst>
                                    </p:anim>
                                    <p:anim calcmode="lin" valueType="num">
                                      <p:cBhvr>
                                        <p:cTn id="40" dur="1000" fill="hold"/>
                                        <p:tgtEl>
                                          <p:spTgt spid="27652"/>
                                        </p:tgtEl>
                                        <p:attrNameLst>
                                          <p:attrName>ppt_h</p:attrName>
                                        </p:attrNameLst>
                                      </p:cBhvr>
                                      <p:tavLst>
                                        <p:tav tm="0">
                                          <p:val>
                                            <p:strVal val="#ppt_h"/>
                                          </p:val>
                                        </p:tav>
                                        <p:tav tm="100000">
                                          <p:val>
                                            <p:strVal val="#ppt_h"/>
                                          </p:val>
                                        </p:tav>
                                      </p:tavLst>
                                    </p:anim>
                                    <p:anim calcmode="lin" valueType="num">
                                      <p:cBhvr>
                                        <p:cTn id="41" dur="500" decel="50000" fill="hold">
                                          <p:stCondLst>
                                            <p:cond delay="0"/>
                                          </p:stCondLst>
                                        </p:cTn>
                                        <p:tgtEl>
                                          <p:spTgt spid="27652"/>
                                        </p:tgtEl>
                                        <p:attrNameLst>
                                          <p:attrName>ppt_x</p:attrName>
                                        </p:attrNameLst>
                                      </p:cBhvr>
                                      <p:tavLst>
                                        <p:tav tm="0">
                                          <p:val>
                                            <p:strVal val="#ppt_x+.4"/>
                                          </p:val>
                                        </p:tav>
                                        <p:tav tm="100000">
                                          <p:val>
                                            <p:strVal val="#ppt_x"/>
                                          </p:val>
                                        </p:tav>
                                      </p:tavLst>
                                    </p:anim>
                                    <p:anim calcmode="lin" valueType="num">
                                      <p:cBhvr>
                                        <p:cTn id="42" dur="500" decel="50000" fill="hold">
                                          <p:stCondLst>
                                            <p:cond delay="0"/>
                                          </p:stCondLst>
                                        </p:cTn>
                                        <p:tgtEl>
                                          <p:spTgt spid="27652"/>
                                        </p:tgtEl>
                                        <p:attrNameLst>
                                          <p:attrName>ppt_y</p:attrName>
                                        </p:attrNameLst>
                                      </p:cBhvr>
                                      <p:tavLst>
                                        <p:tav tm="0">
                                          <p:val>
                                            <p:strVal val="#ppt_y-.2"/>
                                          </p:val>
                                        </p:tav>
                                        <p:tav tm="100000">
                                          <p:val>
                                            <p:strVal val="#ppt_y+.1"/>
                                          </p:val>
                                        </p:tav>
                                      </p:tavLst>
                                    </p:anim>
                                    <p:anim calcmode="lin" valueType="num">
                                      <p:cBhvr>
                                        <p:cTn id="43" dur="500" accel="50000" fill="hold">
                                          <p:stCondLst>
                                            <p:cond delay="500"/>
                                          </p:stCondLst>
                                        </p:cTn>
                                        <p:tgtEl>
                                          <p:spTgt spid="27652"/>
                                        </p:tgtEl>
                                        <p:attrNameLst>
                                          <p:attrName>ppt_y</p:attrName>
                                        </p:attrNameLst>
                                      </p:cBhvr>
                                      <p:tavLst>
                                        <p:tav tm="0">
                                          <p:val>
                                            <p:strVal val="#ppt_y+.1"/>
                                          </p:val>
                                        </p:tav>
                                        <p:tav tm="100000">
                                          <p:val>
                                            <p:strVal val="#ppt_y"/>
                                          </p:val>
                                        </p:tav>
                                      </p:tavLst>
                                    </p:anim>
                                    <p:animEffect transition="in" filter="fade">
                                      <p:cBhvr>
                                        <p:cTn id="44" dur="1000" decel="50000">
                                          <p:stCondLst>
                                            <p:cond delay="0"/>
                                          </p:stCondLst>
                                        </p:cTn>
                                        <p:tgtEl>
                                          <p:spTgt spid="27652"/>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27655"/>
                                        </p:tgtEl>
                                        <p:attrNameLst>
                                          <p:attrName>style.visibility</p:attrName>
                                        </p:attrNameLst>
                                      </p:cBhvr>
                                      <p:to>
                                        <p:strVal val="visible"/>
                                      </p:to>
                                    </p:set>
                                    <p:animEffect transition="in" filter="fade">
                                      <p:cBhvr>
                                        <p:cTn id="47" dur="2000"/>
                                        <p:tgtEl>
                                          <p:spTgt spid="276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animBg="1"/>
      <p:bldP spid="27653" grpId="0" animBg="1"/>
      <p:bldP spid="27654" grpId="0" animBg="1"/>
      <p:bldP spid="27655" grpId="0" animBg="1" autoUpdateAnimBg="0"/>
      <p:bldP spid="27656" grpId="0" animBg="1" autoUpdateAnimBg="0"/>
      <p:bldP spid="27657" grpId="0" animBg="1"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Technology at work design template">
  <a:themeElements>
    <a:clrScheme name="Тема Office 8">
      <a:dk1>
        <a:srgbClr val="58572B"/>
      </a:dk1>
      <a:lt1>
        <a:srgbClr val="FFFFFF"/>
      </a:lt1>
      <a:dk2>
        <a:srgbClr val="808000"/>
      </a:dk2>
      <a:lt2>
        <a:srgbClr val="333333"/>
      </a:lt2>
      <a:accent1>
        <a:srgbClr val="CCCC99"/>
      </a:accent1>
      <a:accent2>
        <a:srgbClr val="FFFFCC"/>
      </a:accent2>
      <a:accent3>
        <a:srgbClr val="FFFFFF"/>
      </a:accent3>
      <a:accent4>
        <a:srgbClr val="4A4923"/>
      </a:accent4>
      <a:accent5>
        <a:srgbClr val="E2E2CA"/>
      </a:accent5>
      <a:accent6>
        <a:srgbClr val="E7E7B9"/>
      </a:accent6>
      <a:hlink>
        <a:srgbClr val="990000"/>
      </a:hlink>
      <a:folHlink>
        <a:srgbClr val="663300"/>
      </a:folHlink>
    </a:clrScheme>
    <a:fontScheme name="Тема Office">
      <a:majorFont>
        <a:latin typeface="Arial Black"/>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Тема Office 1">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Тема Office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Тема Office 3">
        <a:dk1>
          <a:srgbClr val="4D4D4D"/>
        </a:dk1>
        <a:lt1>
          <a:srgbClr val="FFFFD9"/>
        </a:lt1>
        <a:dk2>
          <a:srgbClr val="000000"/>
        </a:dk2>
        <a:lt2>
          <a:srgbClr val="7F7F7D"/>
        </a:lt2>
        <a:accent1>
          <a:srgbClr val="DEDACF"/>
        </a:accent1>
        <a:accent2>
          <a:srgbClr val="536D89"/>
        </a:accent2>
        <a:accent3>
          <a:srgbClr val="FFFFE9"/>
        </a:accent3>
        <a:accent4>
          <a:srgbClr val="404040"/>
        </a:accent4>
        <a:accent5>
          <a:srgbClr val="ECEAE4"/>
        </a:accent5>
        <a:accent6>
          <a:srgbClr val="4A627C"/>
        </a:accent6>
        <a:hlink>
          <a:srgbClr val="943C35"/>
        </a:hlink>
        <a:folHlink>
          <a:srgbClr val="63406A"/>
        </a:folHlink>
      </a:clrScheme>
      <a:clrMap bg1="lt1" tx1="dk1" bg2="lt2" tx2="dk2" accent1="accent1" accent2="accent2" accent3="accent3" accent4="accent4" accent5="accent5" accent6="accent6" hlink="hlink" folHlink="folHlink"/>
    </a:extraClrScheme>
    <a:extraClrScheme>
      <a:clrScheme name="Тема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FF9900"/>
        </a:folHlink>
      </a:clrScheme>
      <a:clrMap bg1="lt1" tx1="dk1" bg2="lt2" tx2="dk2" accent1="accent1" accent2="accent2" accent3="accent3" accent4="accent4" accent5="accent5" accent6="accent6" hlink="hlink" folHlink="folHlink"/>
    </a:extraClrScheme>
    <a:extraClrScheme>
      <a:clrScheme name="Тема Office 5">
        <a:dk1>
          <a:srgbClr val="000000"/>
        </a:dk1>
        <a:lt1>
          <a:srgbClr val="DEF6F1"/>
        </a:lt1>
        <a:dk2>
          <a:srgbClr val="000000"/>
        </a:dk2>
        <a:lt2>
          <a:srgbClr val="969696"/>
        </a:lt2>
        <a:accent1>
          <a:srgbClr val="E1EAED"/>
        </a:accent1>
        <a:accent2>
          <a:srgbClr val="8DC6FF"/>
        </a:accent2>
        <a:accent3>
          <a:srgbClr val="ECFAF7"/>
        </a:accent3>
        <a:accent4>
          <a:srgbClr val="000000"/>
        </a:accent4>
        <a:accent5>
          <a:srgbClr val="EEF3F4"/>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Тема Office 6">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85B400"/>
        </a:folHlink>
      </a:clrScheme>
      <a:clrMap bg1="lt1" tx1="dk1" bg2="lt2" tx2="dk2" accent1="accent1" accent2="accent2" accent3="accent3" accent4="accent4" accent5="accent5" accent6="accent6" hlink="hlink" folHlink="folHlink"/>
    </a:extraClrScheme>
    <a:extraClrScheme>
      <a:clrScheme name="Тема Office 7">
        <a:dk1>
          <a:srgbClr val="666666"/>
        </a:dk1>
        <a:lt1>
          <a:srgbClr val="FFFFFF"/>
        </a:lt1>
        <a:dk2>
          <a:srgbClr val="000000"/>
        </a:dk2>
        <a:lt2>
          <a:srgbClr val="333333"/>
        </a:lt2>
        <a:accent1>
          <a:srgbClr val="D7DCC8"/>
        </a:accent1>
        <a:accent2>
          <a:srgbClr val="8DC6FF"/>
        </a:accent2>
        <a:accent3>
          <a:srgbClr val="FFFFFF"/>
        </a:accent3>
        <a:accent4>
          <a:srgbClr val="565656"/>
        </a:accent4>
        <a:accent5>
          <a:srgbClr val="E8EBE0"/>
        </a:accent5>
        <a:accent6>
          <a:srgbClr val="7FB3E7"/>
        </a:accent6>
        <a:hlink>
          <a:srgbClr val="0066CC"/>
        </a:hlink>
        <a:folHlink>
          <a:srgbClr val="FF9933"/>
        </a:folHlink>
      </a:clrScheme>
      <a:clrMap bg1="lt1" tx1="dk1" bg2="lt2" tx2="dk2" accent1="accent1" accent2="accent2" accent3="accent3" accent4="accent4" accent5="accent5" accent6="accent6" hlink="hlink" folHlink="folHlink"/>
    </a:extraClrScheme>
    <a:extraClrScheme>
      <a:clrScheme name="Тема Office 8">
        <a:dk1>
          <a:srgbClr val="58572B"/>
        </a:dk1>
        <a:lt1>
          <a:srgbClr val="FFFFFF"/>
        </a:lt1>
        <a:dk2>
          <a:srgbClr val="808000"/>
        </a:dk2>
        <a:lt2>
          <a:srgbClr val="333333"/>
        </a:lt2>
        <a:accent1>
          <a:srgbClr val="CCCC99"/>
        </a:accent1>
        <a:accent2>
          <a:srgbClr val="FFFFCC"/>
        </a:accent2>
        <a:accent3>
          <a:srgbClr val="FFFFFF"/>
        </a:accent3>
        <a:accent4>
          <a:srgbClr val="4A4923"/>
        </a:accent4>
        <a:accent5>
          <a:srgbClr val="E2E2CA"/>
        </a:accent5>
        <a:accent6>
          <a:srgbClr val="E7E7B9"/>
        </a:accent6>
        <a:hlink>
          <a:srgbClr val="990000"/>
        </a:hlink>
        <a:folHlink>
          <a:srgbClr val="663300"/>
        </a:folHlink>
      </a:clrScheme>
      <a:clrMap bg1="lt1" tx1="dk1" bg2="lt2" tx2="dk2" accent1="accent1" accent2="accent2" accent3="accent3" accent4="accent4" accent5="accent5" accent6="accent6" hlink="hlink" folHlink="folHlink"/>
    </a:extraClrScheme>
    <a:extraClrScheme>
      <a:clrScheme name="Тема Office 9">
        <a:dk1>
          <a:srgbClr val="666633"/>
        </a:dk1>
        <a:lt1>
          <a:srgbClr val="008080"/>
        </a:lt1>
        <a:dk2>
          <a:srgbClr val="808000"/>
        </a:dk2>
        <a:lt2>
          <a:srgbClr val="005A58"/>
        </a:lt2>
        <a:accent1>
          <a:srgbClr val="B5C6B3"/>
        </a:accent1>
        <a:accent2>
          <a:srgbClr val="FFA962"/>
        </a:accent2>
        <a:accent3>
          <a:srgbClr val="AAC0C0"/>
        </a:accent3>
        <a:accent4>
          <a:srgbClr val="56562A"/>
        </a:accent4>
        <a:accent5>
          <a:srgbClr val="D7DFD6"/>
        </a:accent5>
        <a:accent6>
          <a:srgbClr val="E79958"/>
        </a:accent6>
        <a:hlink>
          <a:srgbClr val="FFEFCE"/>
        </a:hlink>
        <a:folHlink>
          <a:srgbClr val="A74101"/>
        </a:folHlink>
      </a:clrScheme>
      <a:clrMap bg1="lt1" tx1="dk1" bg2="lt2" tx2="dk2" accent1="accent1" accent2="accent2" accent3="accent3" accent4="accent4" accent5="accent5" accent6="accent6" hlink="hlink" folHlink="folHlink"/>
    </a:extraClrScheme>
    <a:extraClrScheme>
      <a:clrScheme name="Тема Office 10">
        <a:dk1>
          <a:srgbClr val="003366"/>
        </a:dk1>
        <a:lt1>
          <a:srgbClr val="A28E73"/>
        </a:lt1>
        <a:dk2>
          <a:srgbClr val="000099"/>
        </a:dk2>
        <a:lt2>
          <a:srgbClr val="D2C368"/>
        </a:lt2>
        <a:accent1>
          <a:srgbClr val="D1EBEA"/>
        </a:accent1>
        <a:accent2>
          <a:srgbClr val="CEC975"/>
        </a:accent2>
        <a:accent3>
          <a:srgbClr val="AAAACA"/>
        </a:accent3>
        <a:accent4>
          <a:srgbClr val="8A7861"/>
        </a:accent4>
        <a:accent5>
          <a:srgbClr val="E5F3F3"/>
        </a:accent5>
        <a:accent6>
          <a:srgbClr val="BAB669"/>
        </a:accent6>
        <a:hlink>
          <a:srgbClr val="7EBA93"/>
        </a:hlink>
        <a:folHlink>
          <a:srgbClr val="F09D3D"/>
        </a:folHlink>
      </a:clrScheme>
      <a:clrMap bg1="dk2" tx1="lt1" bg2="dk1" tx2="lt2" accent1="accent1" accent2="accent2" accent3="accent3" accent4="accent4" accent5="accent5" accent6="accent6" hlink="hlink" folHlink="folHlink"/>
    </a:extraClrScheme>
    <a:extraClrScheme>
      <a:clrScheme name="Тема Office 11">
        <a:dk1>
          <a:srgbClr val="336699"/>
        </a:dk1>
        <a:lt1>
          <a:srgbClr val="969696"/>
        </a:lt1>
        <a:dk2>
          <a:srgbClr val="000000"/>
        </a:dk2>
        <a:lt2>
          <a:srgbClr val="517FA1"/>
        </a:lt2>
        <a:accent1>
          <a:srgbClr val="F3F5DD"/>
        </a:accent1>
        <a:accent2>
          <a:srgbClr val="CB4B0A"/>
        </a:accent2>
        <a:accent3>
          <a:srgbClr val="AAAAAA"/>
        </a:accent3>
        <a:accent4>
          <a:srgbClr val="7F7F7F"/>
        </a:accent4>
        <a:accent5>
          <a:srgbClr val="F8F9EB"/>
        </a:accent5>
        <a:accent6>
          <a:srgbClr val="B84308"/>
        </a:accent6>
        <a:hlink>
          <a:srgbClr val="D4B224"/>
        </a:hlink>
        <a:folHlink>
          <a:srgbClr val="D58E56"/>
        </a:folHlink>
      </a:clrScheme>
      <a:clrMap bg1="dk2" tx1="lt1" bg2="dk1" tx2="lt2" accent1="accent1" accent2="accent2" accent3="accent3" accent4="accent4" accent5="accent5" accent6="accent6" hlink="hlink" folHlink="folHlink"/>
    </a:extraClrScheme>
    <a:extraClrScheme>
      <a:clrScheme name="Тема Office 12">
        <a:dk1>
          <a:srgbClr val="5C1F00"/>
        </a:dk1>
        <a:lt1>
          <a:srgbClr val="8FA418"/>
        </a:lt1>
        <a:dk2>
          <a:srgbClr val="800000"/>
        </a:dk2>
        <a:lt2>
          <a:srgbClr val="A89546"/>
        </a:lt2>
        <a:accent1>
          <a:srgbClr val="EDF6BE"/>
        </a:accent1>
        <a:accent2>
          <a:srgbClr val="ADBC00"/>
        </a:accent2>
        <a:accent3>
          <a:srgbClr val="C0AAAA"/>
        </a:accent3>
        <a:accent4>
          <a:srgbClr val="798B13"/>
        </a:accent4>
        <a:accent5>
          <a:srgbClr val="F4FADB"/>
        </a:accent5>
        <a:accent6>
          <a:srgbClr val="9CAA00"/>
        </a:accent6>
        <a:hlink>
          <a:srgbClr val="FF7500"/>
        </a:hlink>
        <a:folHlink>
          <a:srgbClr val="3E5E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3095</TotalTime>
  <Words>1660</Words>
  <Application>Microsoft Office PowerPoint</Application>
  <PresentationFormat>Экран (4:3)</PresentationFormat>
  <Paragraphs>258</Paragraphs>
  <Slides>30</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30</vt:i4>
      </vt:variant>
    </vt:vector>
  </HeadingPairs>
  <TitlesOfParts>
    <vt:vector size="32" baseType="lpstr">
      <vt:lpstr>Аспект</vt:lpstr>
      <vt:lpstr>Technology at work design template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Ситуация 1.</vt:lpstr>
      <vt:lpstr>Ситуация 2.</vt:lpstr>
      <vt:lpstr>Ситуация 3.</vt:lpstr>
      <vt:lpstr>Ситуация 4.</vt:lpstr>
      <vt:lpstr>Ситуация 5.</vt:lpstr>
      <vt:lpstr>Ситуация 6.</vt:lpstr>
      <vt:lpstr>Ситуация 7.</vt:lpstr>
      <vt:lpstr>Ситуация 8.</vt:lpstr>
      <vt:lpstr>Ситуация 9.</vt:lpstr>
      <vt:lpstr>Слайд 29</vt:lpstr>
      <vt:lpstr>Слайд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Сергей Бабушкин</dc:creator>
  <cp:lastModifiedBy>Tata</cp:lastModifiedBy>
  <cp:revision>220</cp:revision>
  <dcterms:created xsi:type="dcterms:W3CDTF">2011-01-20T09:28:21Z</dcterms:created>
  <dcterms:modified xsi:type="dcterms:W3CDTF">2013-02-19T10:18:33Z</dcterms:modified>
</cp:coreProperties>
</file>