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notesMasterIdLst>
    <p:notesMasterId r:id="rId66"/>
  </p:notesMasterIdLst>
  <p:sldIdLst>
    <p:sldId id="256" r:id="rId2"/>
    <p:sldId id="352" r:id="rId3"/>
    <p:sldId id="357" r:id="rId4"/>
    <p:sldId id="278" r:id="rId5"/>
    <p:sldId id="342" r:id="rId6"/>
    <p:sldId id="358" r:id="rId7"/>
    <p:sldId id="344" r:id="rId8"/>
    <p:sldId id="261" r:id="rId9"/>
    <p:sldId id="360" r:id="rId10"/>
    <p:sldId id="306" r:id="rId11"/>
    <p:sldId id="355" r:id="rId12"/>
    <p:sldId id="294" r:id="rId13"/>
    <p:sldId id="280" r:id="rId14"/>
    <p:sldId id="266" r:id="rId15"/>
    <p:sldId id="293" r:id="rId16"/>
    <p:sldId id="292" r:id="rId17"/>
    <p:sldId id="270" r:id="rId18"/>
    <p:sldId id="290" r:id="rId19"/>
    <p:sldId id="362" r:id="rId20"/>
    <p:sldId id="289" r:id="rId21"/>
    <p:sldId id="361" r:id="rId22"/>
    <p:sldId id="291" r:id="rId23"/>
    <p:sldId id="364" r:id="rId24"/>
    <p:sldId id="296" r:id="rId25"/>
    <p:sldId id="331" r:id="rId26"/>
    <p:sldId id="281" r:id="rId27"/>
    <p:sldId id="265" r:id="rId28"/>
    <p:sldId id="346" r:id="rId29"/>
    <p:sldId id="300" r:id="rId30"/>
    <p:sldId id="348" r:id="rId31"/>
    <p:sldId id="264" r:id="rId32"/>
    <p:sldId id="351" r:id="rId33"/>
    <p:sldId id="349" r:id="rId34"/>
    <p:sldId id="350" r:id="rId35"/>
    <p:sldId id="310" r:id="rId36"/>
    <p:sldId id="320" r:id="rId37"/>
    <p:sldId id="324" r:id="rId38"/>
    <p:sldId id="314" r:id="rId39"/>
    <p:sldId id="321" r:id="rId40"/>
    <p:sldId id="315" r:id="rId41"/>
    <p:sldId id="329" r:id="rId42"/>
    <p:sldId id="333" r:id="rId43"/>
    <p:sldId id="332" r:id="rId44"/>
    <p:sldId id="316" r:id="rId45"/>
    <p:sldId id="330" r:id="rId46"/>
    <p:sldId id="317" r:id="rId47"/>
    <p:sldId id="318" r:id="rId48"/>
    <p:sldId id="334" r:id="rId49"/>
    <p:sldId id="284" r:id="rId50"/>
    <p:sldId id="322" r:id="rId51"/>
    <p:sldId id="335" r:id="rId52"/>
    <p:sldId id="336" r:id="rId53"/>
    <p:sldId id="337" r:id="rId54"/>
    <p:sldId id="338" r:id="rId55"/>
    <p:sldId id="339" r:id="rId56"/>
    <p:sldId id="353" r:id="rId57"/>
    <p:sldId id="304" r:id="rId58"/>
    <p:sldId id="285" r:id="rId59"/>
    <p:sldId id="286" r:id="rId60"/>
    <p:sldId id="287" r:id="rId61"/>
    <p:sldId id="301" r:id="rId62"/>
    <p:sldId id="365" r:id="rId63"/>
    <p:sldId id="275" r:id="rId64"/>
    <p:sldId id="366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94660"/>
  </p:normalViewPr>
  <p:slideViewPr>
    <p:cSldViewPr>
      <p:cViewPr>
        <p:scale>
          <a:sx n="93" d="100"/>
          <a:sy n="93" d="100"/>
        </p:scale>
        <p:origin x="138" y="1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85C73-686A-4ED5-B73D-CE6CD3906C3F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2C3C0-9390-47EB-A03A-0B928ECDDC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266F8-F5BF-4578-A918-C61EB2E25D1D}" type="slidenum">
              <a:rPr lang="en-US"/>
              <a:pPr/>
              <a:t>12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1A62B-2CF2-4FAD-9302-F818E4668282}" type="slidenum">
              <a:rPr lang="en-US"/>
              <a:pPr/>
              <a:t>15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7E09C-E020-4474-A622-277ECB73078C}" type="slidenum">
              <a:rPr lang="en-US"/>
              <a:pPr/>
              <a:t>16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5F3A857-9F4C-4DD9-924C-C10B5B87C6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2033656-A625-4210-B47F-8A7A93D835BD}" type="datetimeFigureOut">
              <a:rPr lang="ru-RU" smtClean="0"/>
              <a:pPr/>
              <a:t>07.03.2013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3D556E3-8DC3-4909-859D-77BBC1DD72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curs.ru/" TargetMode="External"/><Relationship Id="rId3" Type="http://schemas.openxmlformats.org/officeDocument/2006/relationships/hyperlink" Target="http://foto.adelanta.info/" TargetMode="External"/><Relationship Id="rId7" Type="http://schemas.openxmlformats.org/officeDocument/2006/relationships/hyperlink" Target="http://images.yandex.ru/" TargetMode="External"/><Relationship Id="rId2" Type="http://schemas.openxmlformats.org/officeDocument/2006/relationships/hyperlink" Target="http://dmitrgrad.narod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ali.ru/" TargetMode="External"/><Relationship Id="rId11" Type="http://schemas.openxmlformats.org/officeDocument/2006/relationships/hyperlink" Target="http://www.baltma.ru/" TargetMode="External"/><Relationship Id="rId5" Type="http://schemas.openxmlformats.org/officeDocument/2006/relationships/hyperlink" Target="http://all-pages.com/" TargetMode="External"/><Relationship Id="rId10" Type="http://schemas.openxmlformats.org/officeDocument/2006/relationships/hyperlink" Target="http://adelanta.info/" TargetMode="External"/><Relationship Id="rId4" Type="http://schemas.openxmlformats.org/officeDocument/2006/relationships/hyperlink" Target="http://www.ref.by/" TargetMode="External"/><Relationship Id="rId9" Type="http://schemas.openxmlformats.org/officeDocument/2006/relationships/hyperlink" Target="http://kolizej.at.ua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96944" cy="2088232"/>
          </a:xfrm>
        </p:spPr>
        <p:txBody>
          <a:bodyPr>
            <a:normAutofit/>
          </a:bodyPr>
          <a:lstStyle/>
          <a:p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United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Kingdom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Great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Britain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Northern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+mn-lt"/>
              </a:rPr>
              <a:t>Ireland</a:t>
            </a:r>
            <a:endParaRPr lang="ru-RU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2276872"/>
            <a:ext cx="39538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6632"/>
            <a:ext cx="28575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188640"/>
            <a:ext cx="2762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3933056"/>
            <a:ext cx="28289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176" y="3861048"/>
            <a:ext cx="2705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188640"/>
            <a:ext cx="2705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4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Rabbit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332656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Lion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077072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Elephant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933056"/>
            <a:ext cx="1066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Chickens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028384" y="260648"/>
            <a:ext cx="773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Parrot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03848" y="3933056"/>
            <a:ext cx="27896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275856" y="4005064"/>
            <a:ext cx="115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Sunflower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6632"/>
            <a:ext cx="28575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188640"/>
            <a:ext cx="2762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3933056"/>
            <a:ext cx="28289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176" y="3861048"/>
            <a:ext cx="2705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188640"/>
            <a:ext cx="27051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03848" y="3933056"/>
            <a:ext cx="27622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4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Rabbit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260648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Lion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00506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Elephant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933056"/>
            <a:ext cx="1066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Chickens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4005064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Owl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028384" y="260648"/>
            <a:ext cx="773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Parrot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27088" y="1196975"/>
            <a:ext cx="720090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7200" b="1" dirty="0">
                <a:solidFill>
                  <a:srgbClr val="FF0000"/>
                </a:solidFill>
                <a:latin typeface="Bookman Old Style" pitchFamily="18" charset="0"/>
              </a:rPr>
              <a:t>A</a:t>
            </a:r>
            <a:r>
              <a:rPr lang="en-GB" sz="7200" b="1" dirty="0">
                <a:solidFill>
                  <a:srgbClr val="FDF103"/>
                </a:solidFill>
                <a:latin typeface="Bookman Old Style" pitchFamily="18" charset="0"/>
              </a:rPr>
              <a:t> 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B</a:t>
            </a:r>
            <a:r>
              <a:rPr lang="en-GB" sz="7200" b="1" dirty="0">
                <a:solidFill>
                  <a:srgbClr val="33CC33"/>
                </a:solidFill>
                <a:latin typeface="Bookman Old Style" pitchFamily="18" charset="0"/>
              </a:rPr>
              <a:t> 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C D </a:t>
            </a:r>
            <a:r>
              <a:rPr lang="en-GB" sz="7200" b="1" dirty="0">
                <a:solidFill>
                  <a:srgbClr val="FF0000"/>
                </a:solidFill>
                <a:latin typeface="Bookman Old Style" pitchFamily="18" charset="0"/>
              </a:rPr>
              <a:t>E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 F G H </a:t>
            </a:r>
            <a:r>
              <a:rPr lang="en-GB" sz="7200" b="1" dirty="0">
                <a:solidFill>
                  <a:srgbClr val="FF0000"/>
                </a:solidFill>
                <a:latin typeface="Bookman Old Style" pitchFamily="18" charset="0"/>
              </a:rPr>
              <a:t>I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 J K L M N </a:t>
            </a:r>
            <a:r>
              <a:rPr lang="en-GB" sz="7200" b="1" dirty="0">
                <a:solidFill>
                  <a:srgbClr val="FF0000"/>
                </a:solidFill>
                <a:latin typeface="Bookman Old Style" pitchFamily="18" charset="0"/>
              </a:rPr>
              <a:t>O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 P Q R S T </a:t>
            </a:r>
            <a:r>
              <a:rPr lang="en-GB" sz="7200" b="1" dirty="0">
                <a:solidFill>
                  <a:srgbClr val="FF0000"/>
                </a:solidFill>
                <a:latin typeface="Bookman Old Style" pitchFamily="18" charset="0"/>
              </a:rPr>
              <a:t>U</a:t>
            </a:r>
            <a:r>
              <a:rPr lang="en-GB" sz="7200" b="1" dirty="0">
                <a:solidFill>
                  <a:srgbClr val="0066FF"/>
                </a:solidFill>
                <a:latin typeface="Bookman Old Style" pitchFamily="18" charset="0"/>
              </a:rPr>
              <a:t> V W X Y Z</a:t>
            </a:r>
            <a:endParaRPr lang="en-US" sz="7200" b="1" dirty="0">
              <a:solidFill>
                <a:srgbClr val="0066FF"/>
              </a:solidFill>
              <a:latin typeface="Bookman Old Style" pitchFamily="18" charset="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4213" y="476250"/>
            <a:ext cx="3024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0099"/>
                </a:solidFill>
                <a:latin typeface="Bookman Old Style" pitchFamily="18" charset="0"/>
              </a:rPr>
              <a:t>English ABC</a:t>
            </a:r>
            <a:endParaRPr lang="en-US" sz="3200" b="1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4572000" y="5949950"/>
            <a:ext cx="4537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006600"/>
                </a:solidFill>
              </a:rPr>
              <a:t>А</a:t>
            </a:r>
            <a:r>
              <a:rPr lang="ru-RU" sz="3200" b="1">
                <a:solidFill>
                  <a:schemeClr val="folHlink"/>
                </a:solidFill>
              </a:rPr>
              <a:t>н</a:t>
            </a:r>
            <a:r>
              <a:rPr lang="ru-RU" sz="3200" b="1">
                <a:solidFill>
                  <a:srgbClr val="006600"/>
                </a:solidFill>
              </a:rPr>
              <a:t>г</a:t>
            </a:r>
            <a:r>
              <a:rPr lang="ru-RU" sz="3200" b="1"/>
              <a:t>ли</a:t>
            </a:r>
            <a:r>
              <a:rPr lang="ru-RU" sz="3200" b="1">
                <a:solidFill>
                  <a:srgbClr val="006600"/>
                </a:solidFill>
              </a:rPr>
              <a:t>й</a:t>
            </a:r>
            <a:r>
              <a:rPr lang="ru-RU" sz="3200" b="1">
                <a:solidFill>
                  <a:schemeClr val="folHlink"/>
                </a:solidFill>
              </a:rPr>
              <a:t>с</a:t>
            </a:r>
            <a:r>
              <a:rPr lang="ru-RU" sz="3200" b="1">
                <a:solidFill>
                  <a:srgbClr val="006600"/>
                </a:solidFill>
              </a:rPr>
              <a:t>ки</a:t>
            </a:r>
            <a:r>
              <a:rPr lang="ru-RU" sz="3200" b="1">
                <a:solidFill>
                  <a:schemeClr val="folHlink"/>
                </a:solidFill>
              </a:rPr>
              <a:t>й</a:t>
            </a:r>
            <a:r>
              <a:rPr lang="ru-RU" sz="3200" b="1">
                <a:solidFill>
                  <a:srgbClr val="006600"/>
                </a:solidFill>
              </a:rPr>
              <a:t> а</a:t>
            </a:r>
            <a:r>
              <a:rPr lang="ru-RU" sz="3200" b="1">
                <a:solidFill>
                  <a:schemeClr val="folHlink"/>
                </a:solidFill>
              </a:rPr>
              <a:t>л</a:t>
            </a:r>
            <a:r>
              <a:rPr lang="ru-RU" sz="3200" b="1">
                <a:solidFill>
                  <a:srgbClr val="006600"/>
                </a:solidFill>
              </a:rPr>
              <a:t>фа</a:t>
            </a:r>
            <a:r>
              <a:rPr lang="ru-RU" sz="3200" b="1"/>
              <a:t>ви</a:t>
            </a:r>
            <a:r>
              <a:rPr lang="ru-RU" sz="3200" b="1">
                <a:solidFill>
                  <a:srgbClr val="006600"/>
                </a:solidFill>
              </a:rPr>
              <a:t>т</a:t>
            </a:r>
            <a:endParaRPr lang="en-US" sz="3200" b="1">
              <a:solidFill>
                <a:srgbClr val="006600"/>
              </a:solidFill>
            </a:endParaRPr>
          </a:p>
        </p:txBody>
      </p:sp>
      <p:graphicFrame>
        <p:nvGraphicFramePr>
          <p:cNvPr id="87045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9144000" y="152400"/>
          <a:ext cx="304800" cy="304800"/>
        </p:xfrm>
        <a:graphic>
          <a:graphicData uri="http://schemas.openxmlformats.org/presentationml/2006/ole">
            <p:oleObj spid="_x0000_s1026" name="Набор команд MIDI" r:id="rId5" imgW="0" imgH="0" progId="MIDFile">
              <p:embed/>
            </p:oleObj>
          </a:graphicData>
        </a:graphic>
      </p:graphicFrame>
      <p:pic>
        <p:nvPicPr>
          <p:cNvPr id="87046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2" name="Alphabet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8313" y="61658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870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0" fill="hold"/>
                                        <p:tgtEl>
                                          <p:spTgt spid="870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6"/>
                </p:tgtEl>
              </p:cMediaNode>
            </p:audio>
          </p:childTnLst>
        </p:cTn>
      </p:par>
    </p:tnLst>
    <p:bldLst>
      <p:bldP spid="8704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world map uk brow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836712"/>
            <a:ext cx="8234736" cy="58326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+mn-lt"/>
              </a:rPr>
              <a:t>Географическое положение</a:t>
            </a:r>
            <a:endParaRPr lang="ru-RU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14" descr="great-britain brow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8024" y="1684412"/>
            <a:ext cx="4156323" cy="517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	</a:t>
            </a:r>
            <a:r>
              <a:rPr lang="ru-RU" dirty="0" smtClean="0"/>
              <a:t>Государство на Британских островах (остров Великобритания и северо-восточная часть острова Ирландия, большое количество мелких островов и архипелагов, Нормандские острова, Оркнейские острова, Шотландские острова), омывается Атлантическим океаном и его морями. Площадь: всего - 244 820 км, суша - 240 590 км, внутренние воды - 3 230 км.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uk-map plai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28800" y="1066800"/>
            <a:ext cx="5451475" cy="5616575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453313" y="4365625"/>
            <a:ext cx="1150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Англия</a:t>
            </a:r>
            <a:endParaRPr lang="en-US" sz="2000" dirty="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0" y="4365625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Шотландия</a:t>
            </a:r>
            <a:endParaRPr lang="en-US" sz="2000" dirty="0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315200" y="10668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Уэльс</a:t>
            </a:r>
            <a:endParaRPr lang="en-US" sz="2000" dirty="0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79388" y="981075"/>
            <a:ext cx="1655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Северная Ирландия</a:t>
            </a:r>
            <a:endParaRPr lang="en-US" sz="2000" dirty="0"/>
          </a:p>
        </p:txBody>
      </p:sp>
      <p:pic>
        <p:nvPicPr>
          <p:cNvPr id="89095" name="Picture 7" descr="Flag_of_England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86638" y="4887913"/>
            <a:ext cx="1528762" cy="9175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9096" name="Picture 8" descr="Flag_of_Scotland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" y="4876800"/>
            <a:ext cx="1371600" cy="8302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9097" name="Picture 9" descr="Flag_of_Wale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35825" y="1628775"/>
            <a:ext cx="1603375" cy="962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9098" name="Picture 10" descr="Flag_of_Northern_Ireland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4800" y="1828800"/>
            <a:ext cx="1447800" cy="7254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1403648" y="0"/>
            <a:ext cx="59753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Исторические провинции государства</a:t>
            </a:r>
            <a:endParaRPr lang="en-US" sz="4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utoUpdateAnimBg="0"/>
      <p:bldP spid="89092" grpId="0" autoUpdateAnimBg="0"/>
      <p:bldP spid="89093" grpId="0" autoUpdateAnimBg="0"/>
      <p:bldP spid="8909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nglish_countryside_blue_field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836613"/>
            <a:ext cx="7488237" cy="5616575"/>
          </a:xfrm>
          <a:prstGeom prst="rect">
            <a:avLst/>
          </a:prstGeom>
          <a:noFill/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362200" y="152400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Англия</a:t>
            </a:r>
            <a:endParaRPr lang="en-US" sz="4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8164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i="1" dirty="0" smtClean="0"/>
              <a:t>	</a:t>
            </a:r>
            <a:r>
              <a:rPr lang="ru-RU" dirty="0" smtClean="0"/>
              <a:t>Бирмингем, город в Великобритании, в Центральной Англии, в графстве Уорикшир. 1075 тыс. жителей (1968). Расположен на </a:t>
            </a:r>
            <a:r>
              <a:rPr lang="ru-RU" dirty="0" err="1" smtClean="0"/>
              <a:t>Бирмингемском</a:t>
            </a:r>
            <a:r>
              <a:rPr lang="ru-RU" dirty="0" smtClean="0"/>
              <a:t> плато.</a:t>
            </a:r>
            <a:br>
              <a:rPr lang="ru-RU" dirty="0" smtClean="0"/>
            </a:br>
            <a:r>
              <a:rPr lang="ru-RU" dirty="0" smtClean="0"/>
              <a:t>Бирмингем - один из основных центров технического образования (университет, технические колледжи). Музей и художественная галерея, Галерея института изящных искусств </a:t>
            </a:r>
            <a:r>
              <a:rPr lang="ru-RU" dirty="0" err="1" smtClean="0"/>
              <a:t>Барбера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Бирмингем</a:t>
            </a:r>
            <a:r>
              <a:rPr lang="ru-RU" sz="4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4000" i="1" dirty="0" err="1" smtClean="0">
                <a:solidFill>
                  <a:schemeClr val="tx1"/>
                </a:solidFill>
                <a:latin typeface="+mn-lt"/>
              </a:rPr>
              <a:t>Birmingham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4437112"/>
            <a:ext cx="3665220" cy="230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SC0103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1000125"/>
            <a:ext cx="7391400" cy="5543550"/>
          </a:xfrm>
          <a:prstGeom prst="rect">
            <a:avLst/>
          </a:prstGeom>
          <a:noFill/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667000" y="228600"/>
            <a:ext cx="403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Шотландия</a:t>
            </a:r>
            <a:endParaRPr lang="en-US" sz="4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17646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Эдинбург – столица Шотландии и один из самых крупных городов Великобритании, куда благодаря великолепной архитектуре и живописной природе стекается множество туристов из разных стран. Это красивейший город Европы, в котором органично сочетаются памятники древней истории и современность. Великолепный </a:t>
            </a:r>
            <a:r>
              <a:rPr lang="ru-RU" dirty="0" err="1" smtClean="0"/>
              <a:t>Эдинбургский</a:t>
            </a:r>
            <a:r>
              <a:rPr lang="ru-RU" dirty="0" smtClean="0"/>
              <a:t> замок, в котором сейчас располагается музей и различные выставки, величественно возвышается над городом, задавая особый тон всему вокруг. За его стенами на площади проходят различные фестивали и торжественные мероприятия. В Эдинбурге находится знаменитый королевский дворец </a:t>
            </a:r>
            <a:r>
              <a:rPr lang="ru-RU" dirty="0" err="1" smtClean="0"/>
              <a:t>Холироуд</a:t>
            </a:r>
            <a:r>
              <a:rPr lang="ru-RU" dirty="0" smtClean="0"/>
              <a:t> Хаус, покоряющий своей красотой и изяществом как снаружи, так и внутри. Особое внимание стоит уделить </a:t>
            </a:r>
            <a:r>
              <a:rPr lang="ru-RU" dirty="0" err="1" smtClean="0"/>
              <a:t>эдинбургскому</a:t>
            </a:r>
            <a:r>
              <a:rPr lang="ru-RU" dirty="0" smtClean="0"/>
              <a:t> зоопарку, который является частью Королевского Зоологического Общества Шотландии. Он находится всего в десяти минутах от центра города.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Эдинбург (</a:t>
            </a:r>
            <a:r>
              <a:rPr lang="en-US" sz="4000" i="1" dirty="0" smtClean="0">
                <a:solidFill>
                  <a:schemeClr val="tx1"/>
                </a:solidFill>
                <a:latin typeface="+mn-lt"/>
              </a:rPr>
              <a:t>Edinburgh)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4797152"/>
            <a:ext cx="3236390" cy="19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72000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dirty="0" smtClean="0"/>
              <a:t>Краткие сведения</a:t>
            </a:r>
          </a:p>
          <a:p>
            <a:pPr>
              <a:buNone/>
            </a:pPr>
            <a:r>
              <a:rPr lang="ru-RU" dirty="0" smtClean="0"/>
              <a:t>Символы государства </a:t>
            </a:r>
          </a:p>
          <a:p>
            <a:pPr>
              <a:buNone/>
            </a:pPr>
            <a:r>
              <a:rPr lang="ru-RU" dirty="0" smtClean="0"/>
              <a:t>Географическое положение</a:t>
            </a:r>
          </a:p>
          <a:p>
            <a:pPr>
              <a:buNone/>
            </a:pPr>
            <a:r>
              <a:rPr lang="ru-RU" dirty="0" smtClean="0"/>
              <a:t>Исторические провинции государства</a:t>
            </a:r>
          </a:p>
          <a:p>
            <a:pPr>
              <a:buNone/>
            </a:pPr>
            <a:r>
              <a:rPr lang="ru-RU" dirty="0" smtClean="0"/>
              <a:t>Транспорт</a:t>
            </a:r>
          </a:p>
          <a:p>
            <a:pPr>
              <a:buNone/>
            </a:pPr>
            <a:r>
              <a:rPr lang="ru-RU" dirty="0" smtClean="0"/>
              <a:t>Глава государства </a:t>
            </a:r>
          </a:p>
          <a:p>
            <a:pPr>
              <a:buNone/>
            </a:pPr>
            <a:r>
              <a:rPr lang="ru-RU" dirty="0" smtClean="0"/>
              <a:t>Денежная единица</a:t>
            </a:r>
          </a:p>
          <a:p>
            <a:pPr>
              <a:buNone/>
            </a:pPr>
            <a:r>
              <a:rPr lang="ru-RU" dirty="0" smtClean="0"/>
              <a:t>Население</a:t>
            </a:r>
          </a:p>
          <a:p>
            <a:pPr algn="just">
              <a:buNone/>
            </a:pPr>
            <a:r>
              <a:rPr lang="ru-RU" dirty="0" smtClean="0"/>
              <a:t>  Столица</a:t>
            </a:r>
          </a:p>
          <a:p>
            <a:pPr algn="just">
              <a:buNone/>
            </a:pPr>
            <a:r>
              <a:rPr lang="ru-RU" dirty="0" smtClean="0"/>
              <a:t>  Природные условия</a:t>
            </a:r>
          </a:p>
          <a:p>
            <a:pPr algn="just">
              <a:buNone/>
            </a:pPr>
            <a:r>
              <a:rPr lang="ru-RU" dirty="0" smtClean="0"/>
              <a:t>  Климатические условия</a:t>
            </a:r>
          </a:p>
          <a:p>
            <a:pPr algn="just">
              <a:buNone/>
            </a:pPr>
            <a:r>
              <a:rPr lang="ru-RU" dirty="0" smtClean="0"/>
              <a:t>  Растительный и животный мир</a:t>
            </a:r>
          </a:p>
          <a:p>
            <a:pPr algn="just">
              <a:buNone/>
            </a:pPr>
            <a:r>
              <a:rPr lang="ru-RU" dirty="0" smtClean="0"/>
              <a:t>  Тест по Великобритании</a:t>
            </a:r>
          </a:p>
          <a:p>
            <a:pPr algn="just">
              <a:buNone/>
            </a:pPr>
            <a:r>
              <a:rPr lang="ru-RU" dirty="0" smtClean="0"/>
              <a:t>  И на последок…</a:t>
            </a:r>
          </a:p>
          <a:p>
            <a:pPr algn="just">
              <a:buNone/>
            </a:pPr>
            <a:r>
              <a:rPr lang="ru-RU" dirty="0" smtClean="0"/>
              <a:t>  Заключение </a:t>
            </a:r>
          </a:p>
          <a:p>
            <a:pPr algn="just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+mn-lt"/>
              </a:rPr>
              <a:t>Содержание</a:t>
            </a:r>
            <a:endParaRPr lang="ru-RU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514600" y="152400"/>
            <a:ext cx="3959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Уэльс</a:t>
            </a:r>
            <a:endParaRPr lang="en-US" sz="4000" i="1" dirty="0"/>
          </a:p>
        </p:txBody>
      </p:sp>
      <p:pic>
        <p:nvPicPr>
          <p:cNvPr id="94211" name="Picture 3" descr="welsh scener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1052513"/>
            <a:ext cx="6985000" cy="5224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816424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	Кардифф – столица Уэльса, его самый большой и густонаселенный город. История города начинается со времен Римской Империи. В 75 году нашей эры на месте современного Кардиффа был построен форт. Эта метрополия сосредоточила в себе коммерческие, спортивные и культурные центры, большинство национальных средств массовой информации и штаб-квартиру исполнительного подразделения национальной ассамблеи Уэльса. По последним данным, население унитарной единицы составляет 321 000 человек. Кардифф 14-й по величине город Соединенного Королевства, а вся городская агломерация занимает 21 место в списке самых крупных в Великобритании.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+mn-lt"/>
              </a:rPr>
              <a:t>Кардифф (</a:t>
            </a:r>
            <a:r>
              <a:rPr lang="en-US" i="1" dirty="0" smtClean="0">
                <a:solidFill>
                  <a:schemeClr val="tx1"/>
                </a:solidFill>
                <a:latin typeface="+mn-lt"/>
              </a:rPr>
              <a:t>Cardiff</a:t>
            </a:r>
            <a:r>
              <a:rPr lang="ru-RU" i="1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7824" y="4725144"/>
            <a:ext cx="3566170" cy="203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123728" y="260648"/>
            <a:ext cx="510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Северная Ирландия</a:t>
            </a:r>
            <a:endParaRPr lang="en-US" sz="4000" i="1" dirty="0"/>
          </a:p>
        </p:txBody>
      </p:sp>
      <p:pic>
        <p:nvPicPr>
          <p:cNvPr id="95235" name="Picture 3" descr="Northern Ireland Giants_Causeway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720" y="1268760"/>
            <a:ext cx="5184576" cy="53733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67240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	Впервые упоминается в письменных источниках, датированных 1177 годом как укрепленный рыцарский замок. Белфаст быстро развивался в эпоху промышленной революции. В XVII веке здесь поселились шотландцы-протестанты, давшие толчок развитию судового машиностроения и легкой промышленности (в первую очередь, льняной). В 1845 году в Белфасте открылся университет. В 1911 году на английской верфи "</a:t>
            </a:r>
            <a:r>
              <a:rPr lang="ru-RU" dirty="0" err="1" smtClean="0"/>
              <a:t>Харланд</a:t>
            </a:r>
            <a:r>
              <a:rPr lang="ru-RU" dirty="0" smtClean="0"/>
              <a:t> </a:t>
            </a:r>
            <a:r>
              <a:rPr lang="ru-RU" dirty="0" err="1" smtClean="0"/>
              <a:t>энд</a:t>
            </a:r>
            <a:r>
              <a:rPr lang="ru-RU" dirty="0" smtClean="0"/>
              <a:t> </a:t>
            </a:r>
            <a:r>
              <a:rPr lang="ru-RU" dirty="0" err="1" smtClean="0"/>
              <a:t>Волф</a:t>
            </a:r>
            <a:r>
              <a:rPr lang="ru-RU" dirty="0" smtClean="0"/>
              <a:t>" в Белфасте был спущен на воду печально известный пароход "Титаник". Город является крупным транспортным узлом острова Ирландия, так как имеет глубоководный порт на берегу залива Белфаст-Лох, который способен принимать крупнейшие в мире суда.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Белфаст (</a:t>
            </a:r>
            <a:r>
              <a:rPr lang="en-US" sz="4000" i="1" dirty="0" smtClean="0">
                <a:solidFill>
                  <a:schemeClr val="tx1"/>
                </a:solidFill>
                <a:latin typeface="+mn-lt"/>
              </a:rPr>
              <a:t>Belfast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4653136"/>
            <a:ext cx="3384376" cy="20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Транспорт </a:t>
            </a:r>
            <a:endParaRPr lang="en-US" sz="4000" i="1" dirty="0"/>
          </a:p>
        </p:txBody>
      </p:sp>
      <p:pic>
        <p:nvPicPr>
          <p:cNvPr id="6" name="Picture 3" descr="double-deck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980728"/>
            <a:ext cx="739782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077072"/>
            <a:ext cx="4076700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404664"/>
            <a:ext cx="83529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Queen wedd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556792"/>
            <a:ext cx="263842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US" sz="4000" b="1" i="1" dirty="0" smtClean="0">
                <a:solidFill>
                  <a:srgbClr val="000099"/>
                </a:solidFill>
                <a:latin typeface="+mn-lt"/>
              </a:rPr>
            </a:br>
            <a:r>
              <a:rPr lang="ru-RU" sz="4000" i="1" dirty="0" smtClean="0">
                <a:solidFill>
                  <a:schemeClr val="tx1"/>
                </a:solidFill>
              </a:rPr>
              <a:t> 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Глава государства – королева Елизавета </a:t>
            </a:r>
            <a:r>
              <a:rPr lang="en-GB" sz="4000" i="1" dirty="0" smtClean="0">
                <a:solidFill>
                  <a:schemeClr val="tx1"/>
                </a:solidFill>
                <a:latin typeface="+mn-lt"/>
              </a:rPr>
              <a:t>II</a:t>
            </a:r>
            <a:endParaRPr lang="ru-RU" sz="4000" i="1" dirty="0">
              <a:latin typeface="+mn-lt"/>
            </a:endParaRPr>
          </a:p>
        </p:txBody>
      </p:sp>
      <p:pic>
        <p:nvPicPr>
          <p:cNvPr id="5" name="Picture 9" descr="Elizabeth_II_80th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2060848"/>
            <a:ext cx="270192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lizabeth_II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325" y="1628775"/>
            <a:ext cx="2633663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5301208"/>
            <a:ext cx="4392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/>
              <a:t>Свадьба принцессы Елизаветы и</a:t>
            </a:r>
            <a:endParaRPr lang="en-US" sz="1400" b="1" dirty="0" smtClean="0"/>
          </a:p>
          <a:p>
            <a:pPr>
              <a:spcBef>
                <a:spcPct val="50000"/>
              </a:spcBef>
            </a:pPr>
            <a:r>
              <a:rPr lang="ru-RU" sz="1400" b="1" dirty="0" smtClean="0"/>
              <a:t> графа </a:t>
            </a:r>
            <a:r>
              <a:rPr lang="ru-RU" sz="1400" b="1" dirty="0" err="1" smtClean="0"/>
              <a:t>Эдинбургского</a:t>
            </a:r>
            <a:r>
              <a:rPr lang="ru-RU" sz="1400" b="1" dirty="0" smtClean="0"/>
              <a:t> в 1947 году.</a:t>
            </a:r>
            <a:endParaRPr lang="en-US" sz="1400" b="1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203575" y="5805488"/>
            <a:ext cx="2881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/>
              <a:t>Королева Елизавета </a:t>
            </a:r>
            <a:r>
              <a:rPr lang="en-GB" sz="1400" b="1" dirty="0"/>
              <a:t>II </a:t>
            </a:r>
            <a:r>
              <a:rPr lang="ru-RU" sz="1400" b="1" dirty="0"/>
              <a:t>на свое 80-летие</a:t>
            </a:r>
            <a:r>
              <a:rPr lang="en-GB" sz="1400" b="1" dirty="0"/>
              <a:t> </a:t>
            </a:r>
            <a:r>
              <a:rPr lang="ru-RU" sz="1400" b="1" dirty="0"/>
              <a:t>в 2006 году. </a:t>
            </a:r>
            <a:endParaRPr lang="en-US" sz="1400" b="1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157913" y="5300663"/>
            <a:ext cx="2374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/>
              <a:t>Коронация Елизаветы </a:t>
            </a:r>
            <a:r>
              <a:rPr lang="en-GB" sz="1400" b="1" dirty="0"/>
              <a:t>II</a:t>
            </a:r>
            <a:r>
              <a:rPr lang="ru-RU" sz="1400" b="1" dirty="0"/>
              <a:t> в 1953 году.</a:t>
            </a:r>
            <a:endParaRPr lang="en-US" sz="1400" b="1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Великобритания входит в Европейский Союз, но не в зону евро.</a:t>
            </a:r>
          </a:p>
          <a:p>
            <a:pPr algn="just">
              <a:buNone/>
            </a:pPr>
            <a:r>
              <a:rPr lang="ru-RU" dirty="0" smtClean="0"/>
              <a:t>	Денежная единица Великобритании - фунт стерлингов (GBP). Один фунт равен 100 пенсам. Местные монеты без слова "NEW" не ходят за пределами Британских островов.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Денежная единица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2699792" y="4005064"/>
            <a:ext cx="426299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3284984"/>
            <a:ext cx="3456384" cy="3448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3284984"/>
            <a:ext cx="345638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5736" y="260648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1520" y="332656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/>
              <a:t>Население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95536" y="1124744"/>
            <a:ext cx="84983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Этнический состав населения Великобритании довольно пестрый. Большинство населения англичане (80%), национальные меньшинства (ок.15%) шотландцы, уэльсцы, ирландцы — сохраняют народные традиции и язык. В Уэльсе говорят не только на английском, но и на уэльском языке. Выходцы их Индии, Пакистана, Вьетнама и других бывших британских колоний составляют около 5% населения. Всех жителей Соединенного королевства называют британцами.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3558" name="Picture 6" descr="img_2005718_15mn24s41mls57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501008"/>
            <a:ext cx="400777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img_2005718_15mn26s2mls10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6" y="4149080"/>
            <a:ext cx="3816399" cy="253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Великобритания (англ. </a:t>
            </a:r>
            <a:r>
              <a:rPr lang="ru-RU" dirty="0" err="1" smtClean="0"/>
              <a:t>United</a:t>
            </a:r>
            <a:r>
              <a:rPr lang="ru-RU" dirty="0" smtClean="0"/>
              <a:t> </a:t>
            </a:r>
            <a:r>
              <a:rPr lang="ru-RU" dirty="0" err="1" smtClean="0"/>
              <a:t>Kingdom</a:t>
            </a:r>
            <a:r>
              <a:rPr lang="ru-RU" dirty="0" smtClean="0"/>
              <a:t>; полное название - Соединённое Королевство Великобритании и Северной Ирландии, англ.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United</a:t>
            </a:r>
            <a:r>
              <a:rPr lang="ru-RU" dirty="0" smtClean="0"/>
              <a:t> </a:t>
            </a:r>
            <a:r>
              <a:rPr lang="ru-RU" dirty="0" err="1" smtClean="0"/>
              <a:t>Kingdom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Great</a:t>
            </a:r>
            <a:r>
              <a:rPr lang="ru-RU" dirty="0" smtClean="0"/>
              <a:t> </a:t>
            </a:r>
            <a:r>
              <a:rPr lang="ru-RU" dirty="0" err="1" smtClean="0"/>
              <a:t>Britain</a:t>
            </a:r>
            <a:r>
              <a:rPr lang="ru-RU" dirty="0" smtClean="0"/>
              <a:t> </a:t>
            </a:r>
            <a:r>
              <a:rPr lang="ru-RU" dirty="0" err="1" smtClean="0"/>
              <a:t>and</a:t>
            </a:r>
            <a:r>
              <a:rPr lang="ru-RU" dirty="0" smtClean="0"/>
              <a:t> </a:t>
            </a:r>
            <a:r>
              <a:rPr lang="ru-RU" dirty="0" err="1" smtClean="0"/>
              <a:t>Northern</a:t>
            </a:r>
            <a:r>
              <a:rPr lang="ru-RU" dirty="0" smtClean="0"/>
              <a:t> </a:t>
            </a:r>
            <a:r>
              <a:rPr lang="ru-RU" dirty="0" err="1" smtClean="0"/>
              <a:t>Ireland</a:t>
            </a:r>
            <a:r>
              <a:rPr lang="ru-RU" dirty="0" smtClean="0"/>
              <a:t>) - островное государство в Западной Европе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Краткие сведения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720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	С самых ранних периодов истории Британских островов шел процесс формирования трех различных этнических общностей — англичан, шотландцев и уэльсцев или валлийцев, занимающих три исторически сложившиеся обособленные области острова Великобритании — собственно Англию, Шотландию и Уэльс. </a:t>
            </a:r>
          </a:p>
          <a:p>
            <a:pPr algn="just">
              <a:buNone/>
            </a:pPr>
            <a:r>
              <a:rPr lang="ru-RU" dirty="0" smtClean="0"/>
              <a:t>	Господствующая и наиболее многочисленная группа населения Великобритании — англичане. Они населяют Англию, большую часть Уэльса и образуют компактные поселения в некоторых районах на юге Шотландии.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72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	Лондон - столица Соединённого Королевства Великобритании и Северной Ирландии, а также Англии, крупнейший город на Британских островах. Площадь города составляет 1706,8 км. Население более 8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чел. По населению город занимает 21-е место в мире, 2-е в Европе, и первое в Евросоюзе и Великобритании.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Столица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5" descr="Tow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2996952"/>
            <a:ext cx="3462225" cy="32430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67944" y="6309320"/>
            <a:ext cx="171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err="1" smtClean="0"/>
              <a:t>Тауэрский</a:t>
            </a:r>
            <a:r>
              <a:rPr lang="ru-RU" dirty="0" smtClean="0"/>
              <a:t> мост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don_map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539552" y="476672"/>
            <a:ext cx="806489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72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dirty="0" smtClean="0"/>
              <a:t>	</a:t>
            </a:r>
            <a:r>
              <a:rPr lang="ru-RU" sz="2400" dirty="0" smtClean="0"/>
              <a:t>Лондон играет ведущую роль в политической, экономической и культурной жизни Великобритании. В городе находится международный аэропорт </a:t>
            </a:r>
            <a:r>
              <a:rPr lang="ru-RU" sz="2400" dirty="0" err="1" smtClean="0"/>
              <a:t>Хитроу</a:t>
            </a:r>
            <a:r>
              <a:rPr lang="ru-RU" sz="2400" dirty="0" smtClean="0"/>
              <a:t>, один из крупнейших в мире, речной порт на реке Темзе, многие всемирно известные достопримечательности: Вестминстерское аббатство, комплекс Вестминстерского дворца с часовой башней, собор Святого Павла, крепость Тауэр и другие.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1880" y="3068960"/>
            <a:ext cx="3659334" cy="348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Лондон находится на нулевом меридиане, который также часто называют гринвичским (по названию района, который он пересекает).</a:t>
            </a: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Два центральных района: Сити (деловой центр) и Вестминстер (административный центр).</a:t>
            </a:r>
          </a:p>
          <a:p>
            <a:endParaRPr lang="ru-RU" dirty="0"/>
          </a:p>
        </p:txBody>
      </p:sp>
      <p:pic>
        <p:nvPicPr>
          <p:cNvPr id="4" name="Picture 6" descr="Tower_of_Londo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7784" y="2420888"/>
            <a:ext cx="3888431" cy="33843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3975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Лондонский Тауэр -  королевская крепость, построенная в 11 веке.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72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ru-RU" dirty="0" smtClean="0"/>
              <a:t>В  общем,  рельеф  Великобритании  более  благоприятен  для   развития</a:t>
            </a:r>
            <a:r>
              <a:rPr lang="en-US" dirty="0" smtClean="0"/>
              <a:t> </a:t>
            </a:r>
            <a:r>
              <a:rPr lang="ru-RU" dirty="0" smtClean="0"/>
              <a:t>животноводства, чем земледелия, так как большая часть страны  - горная. По той же причине, население, в основном, располагается в низменных её частях и  на  побережье  рек,  озёр,   морей.   Население   распределено   крайне неравномерно, также неравномерен и уровень урбанизации страны.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Природные  условия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404665"/>
            <a:ext cx="770485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396044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b="1" dirty="0" smtClean="0"/>
          </a:p>
          <a:p>
            <a:pPr algn="just">
              <a:buNone/>
            </a:pPr>
            <a:r>
              <a:rPr lang="ru-RU" dirty="0" smtClean="0"/>
              <a:t>Самая высокая вершина </a:t>
            </a:r>
          </a:p>
          <a:p>
            <a:pPr algn="just">
              <a:buNone/>
            </a:pPr>
            <a:r>
              <a:rPr lang="ru-RU" dirty="0" smtClean="0"/>
              <a:t>г. </a:t>
            </a:r>
            <a:r>
              <a:rPr lang="ru-RU" dirty="0" err="1" smtClean="0"/>
              <a:t>Бен-Невис</a:t>
            </a:r>
            <a:r>
              <a:rPr lang="ru-RU" dirty="0" smtClean="0"/>
              <a:t>, </a:t>
            </a:r>
            <a:r>
              <a:rPr lang="en-US" dirty="0" smtClean="0"/>
              <a:t>   </a:t>
            </a:r>
            <a:r>
              <a:rPr lang="ru-RU" dirty="0" smtClean="0"/>
              <a:t>англ. </a:t>
            </a:r>
            <a:r>
              <a:rPr lang="ru-RU" dirty="0" err="1" smtClean="0"/>
              <a:t>Ben</a:t>
            </a:r>
            <a:endParaRPr lang="en-US" dirty="0" smtClean="0"/>
          </a:p>
          <a:p>
            <a:pPr algn="just">
              <a:buNone/>
            </a:pPr>
            <a:r>
              <a:rPr lang="ru-RU" dirty="0" err="1" smtClean="0"/>
              <a:t>Nevis</a:t>
            </a:r>
            <a:r>
              <a:rPr lang="ru-RU" dirty="0" smtClean="0"/>
              <a:t>, </a:t>
            </a:r>
            <a:r>
              <a:rPr lang="ru-RU" dirty="0" err="1" smtClean="0"/>
              <a:t>гаельский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err="1" smtClean="0"/>
              <a:t>Beinn</a:t>
            </a:r>
            <a:endParaRPr lang="en-US" dirty="0" smtClean="0"/>
          </a:p>
          <a:p>
            <a:pPr algn="just">
              <a:buNone/>
            </a:pPr>
            <a:r>
              <a:rPr lang="ru-RU" dirty="0" err="1" smtClean="0"/>
              <a:t>Neibhis</a:t>
            </a:r>
            <a:r>
              <a:rPr lang="ru-RU" dirty="0" smtClean="0"/>
              <a:t>/ </a:t>
            </a:r>
            <a:r>
              <a:rPr lang="en-US" dirty="0" smtClean="0"/>
              <a:t> </a:t>
            </a:r>
            <a:r>
              <a:rPr lang="ru-RU" dirty="0" smtClean="0"/>
              <a:t>(1343 м) </a:t>
            </a:r>
            <a:r>
              <a:rPr lang="en-US" dirty="0" smtClean="0"/>
              <a:t>-</a:t>
            </a:r>
          </a:p>
          <a:p>
            <a:pPr algn="just">
              <a:buNone/>
            </a:pPr>
            <a:r>
              <a:rPr lang="ru-RU" dirty="0" smtClean="0"/>
              <a:t>расположена </a:t>
            </a:r>
          </a:p>
          <a:p>
            <a:pPr algn="just">
              <a:buNone/>
            </a:pPr>
            <a:r>
              <a:rPr lang="ru-RU" dirty="0" smtClean="0"/>
              <a:t>на севере </a:t>
            </a:r>
            <a:r>
              <a:rPr lang="en-US" dirty="0" smtClean="0"/>
              <a:t>  </a:t>
            </a:r>
            <a:r>
              <a:rPr lang="ru-RU" dirty="0" smtClean="0"/>
              <a:t>Шотландии </a:t>
            </a:r>
          </a:p>
          <a:p>
            <a:pPr algn="just">
              <a:buNone/>
            </a:pPr>
            <a:r>
              <a:rPr lang="ru-RU" dirty="0" smtClean="0"/>
              <a:t>(</a:t>
            </a:r>
            <a:r>
              <a:rPr lang="ru-RU" dirty="0" err="1" smtClean="0"/>
              <a:t>Грампианские</a:t>
            </a:r>
            <a:r>
              <a:rPr lang="en-US" dirty="0" smtClean="0"/>
              <a:t>  </a:t>
            </a:r>
            <a:r>
              <a:rPr lang="ru-RU" dirty="0" smtClean="0"/>
              <a:t> горы), </a:t>
            </a:r>
          </a:p>
          <a:p>
            <a:pPr algn="just">
              <a:buNone/>
            </a:pPr>
            <a:r>
              <a:rPr lang="ru-RU" dirty="0" smtClean="0"/>
              <a:t>самая низкая </a:t>
            </a:r>
            <a:r>
              <a:rPr lang="en-US" dirty="0" smtClean="0"/>
              <a:t>   </a:t>
            </a:r>
            <a:r>
              <a:rPr lang="ru-RU" dirty="0" smtClean="0"/>
              <a:t>точка – </a:t>
            </a:r>
            <a:endParaRPr lang="en-US" dirty="0" smtClean="0"/>
          </a:p>
          <a:p>
            <a:pPr algn="just">
              <a:buNone/>
            </a:pPr>
            <a:r>
              <a:rPr lang="ru-RU" dirty="0" err="1" smtClean="0"/>
              <a:t>Фенланд</a:t>
            </a:r>
            <a:r>
              <a:rPr lang="ru-RU" dirty="0" smtClean="0"/>
              <a:t> (4 м).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9992" y="332656"/>
            <a:ext cx="432048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ru-RU" dirty="0" smtClean="0"/>
              <a:t>Океанический характер климата Великобритании сказывается в преобладании</a:t>
            </a:r>
            <a:r>
              <a:rPr lang="en-US" dirty="0" smtClean="0"/>
              <a:t> </a:t>
            </a:r>
            <a:r>
              <a:rPr lang="ru-RU" dirty="0" smtClean="0"/>
              <a:t>неустойчивой погоды с порывистыми ветрами и  густыми  туманами  в  течение</a:t>
            </a:r>
            <a:r>
              <a:rPr lang="en-US" dirty="0" smtClean="0"/>
              <a:t> </a:t>
            </a:r>
            <a:r>
              <a:rPr lang="ru-RU" dirty="0" smtClean="0"/>
              <a:t>всего года. Зимы очень влажные  и  необычно  мягкие,  с  резкой  аномалией</a:t>
            </a:r>
            <a:r>
              <a:rPr lang="en-US" dirty="0" smtClean="0"/>
              <a:t> </a:t>
            </a:r>
            <a:r>
              <a:rPr lang="ru-RU" dirty="0" smtClean="0"/>
              <a:t>температур (порядка 12-15  градусов)  по  сравнению  со  средне  широтными</a:t>
            </a:r>
            <a:r>
              <a:rPr lang="en-US" dirty="0" smtClean="0"/>
              <a:t> </a:t>
            </a:r>
            <a:r>
              <a:rPr lang="ru-RU" dirty="0" smtClean="0"/>
              <a:t>показателями. Средняя температура самого холодного месяца -  января  -  не</a:t>
            </a:r>
            <a:r>
              <a:rPr lang="en-US" dirty="0" smtClean="0"/>
              <a:t> </a:t>
            </a:r>
            <a:r>
              <a:rPr lang="ru-RU" dirty="0" smtClean="0"/>
              <a:t>опускается   ниже   +3,5   градусов   даже   на   крайнем   северо-востоке</a:t>
            </a:r>
            <a:r>
              <a:rPr lang="en-US" dirty="0" smtClean="0"/>
              <a:t> </a:t>
            </a:r>
            <a:r>
              <a:rPr lang="ru-RU" dirty="0" smtClean="0"/>
              <a:t>Великобритании, а на юго-западе достигает +5,5 градусов,  и  растения  там</a:t>
            </a:r>
            <a:r>
              <a:rPr lang="en-US" dirty="0" smtClean="0"/>
              <a:t> </a:t>
            </a:r>
            <a:r>
              <a:rPr lang="ru-RU" dirty="0" err="1" smtClean="0"/>
              <a:t>вегетируют</a:t>
            </a:r>
            <a:r>
              <a:rPr lang="ru-RU" dirty="0" smtClean="0"/>
              <a:t> круглый год.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Климатические условия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14806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ru-RU" dirty="0" smtClean="0"/>
              <a:t>Массы теплого морского воздуха, приходящие с  юго-запада, повышают зимнюю температуру, но в тоже время приносят пасмурную  и</a:t>
            </a:r>
            <a:r>
              <a:rPr lang="en-US" dirty="0" smtClean="0"/>
              <a:t> </a:t>
            </a:r>
            <a:r>
              <a:rPr lang="ru-RU" dirty="0" smtClean="0"/>
              <a:t>дождливую погоду с сильными ветрами и штормами. При вторжении же холодного</a:t>
            </a:r>
            <a:r>
              <a:rPr lang="en-US" dirty="0" smtClean="0"/>
              <a:t> </a:t>
            </a:r>
            <a:r>
              <a:rPr lang="ru-RU" dirty="0" smtClean="0"/>
              <a:t>воздуха  с  востока  и  северо-востока  надолго  устанавливается  морозная</a:t>
            </a:r>
            <a:r>
              <a:rPr lang="en-US" dirty="0" smtClean="0"/>
              <a:t> </a:t>
            </a:r>
            <a:r>
              <a:rPr lang="ru-RU" dirty="0" smtClean="0"/>
              <a:t>погода. Снег в зимнее время выпадает на всей территории страны,  но  очень</a:t>
            </a:r>
            <a:r>
              <a:rPr lang="en-US" dirty="0" smtClean="0"/>
              <a:t> </a:t>
            </a:r>
            <a:r>
              <a:rPr lang="ru-RU" dirty="0" smtClean="0"/>
              <a:t>неравномерно. В горных районах Шотландии снежный покров держится не  менее</a:t>
            </a:r>
            <a:r>
              <a:rPr lang="en-US" dirty="0" smtClean="0"/>
              <a:t> </a:t>
            </a:r>
            <a:r>
              <a:rPr lang="ru-RU" dirty="0" smtClean="0"/>
              <a:t>1-1,5 месяцев. На юге же Англии и, особенно на её юго-западе снег выпадает</a:t>
            </a:r>
            <a:r>
              <a:rPr lang="en-US" dirty="0" smtClean="0"/>
              <a:t> </a:t>
            </a:r>
            <a:r>
              <a:rPr lang="ru-RU" dirty="0" smtClean="0"/>
              <a:t>очень редко и сохраняется не больше недели. Здесь трава  зеленеет  круглый</a:t>
            </a:r>
            <a:r>
              <a:rPr lang="en-US" dirty="0" smtClean="0"/>
              <a:t> </a:t>
            </a:r>
            <a:r>
              <a:rPr lang="ru-RU" dirty="0" smtClean="0"/>
              <a:t>год. На  западе  Великобритании  обычно  за  зиму  выпадает  вдвое  больше</a:t>
            </a:r>
            <a:r>
              <a:rPr lang="en-US" dirty="0" smtClean="0"/>
              <a:t> </a:t>
            </a:r>
            <a:r>
              <a:rPr lang="ru-RU" dirty="0" smtClean="0"/>
              <a:t>осадков, чем летом. В  восточных  районах  зима  более  холодная  и  менее</a:t>
            </a:r>
            <a:r>
              <a:rPr lang="en-US" dirty="0" smtClean="0"/>
              <a:t> </a:t>
            </a:r>
            <a:r>
              <a:rPr lang="ru-RU" dirty="0" smtClean="0"/>
              <a:t>влажная.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72000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	</a:t>
            </a:r>
          </a:p>
          <a:p>
            <a:pPr algn="just">
              <a:buNone/>
            </a:pPr>
            <a:r>
              <a:rPr lang="ru-RU" dirty="0" smtClean="0"/>
              <a:t>Название страны происходит от английского </a:t>
            </a:r>
            <a:r>
              <a:rPr lang="ru-RU" dirty="0" err="1" smtClean="0"/>
              <a:t>Great</a:t>
            </a:r>
            <a:r>
              <a:rPr lang="ru-RU" dirty="0" smtClean="0"/>
              <a:t> </a:t>
            </a:r>
            <a:r>
              <a:rPr lang="ru-RU" dirty="0" err="1" smtClean="0"/>
              <a:t>Britain</a:t>
            </a:r>
            <a:r>
              <a:rPr lang="ru-RU" dirty="0" smtClean="0"/>
              <a:t>. Британия - по этнониму племени бритты.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736" y="2420888"/>
            <a:ext cx="4824536" cy="375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Люди выкорчевали леса, осушили болота, изменили видовой состав флоры и фауны, внесли в  почвы  большое  количество  удобрений.  Сейчас  в  стране проводятся лесопосадки.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568952" cy="97234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Растительный  и животный мир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752" y="3429000"/>
            <a:ext cx="49685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539552" y="332656"/>
            <a:ext cx="818491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48680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/>
              <a:t>	Были завезены из  других  стран  и  распространены экзотические породы  деревьев  (</a:t>
            </a:r>
            <a:r>
              <a:rPr lang="ru-RU" sz="2400" dirty="0" err="1" smtClean="0"/>
              <a:t>дугласова</a:t>
            </a:r>
            <a:r>
              <a:rPr lang="ru-RU" sz="2400" dirty="0" smtClean="0"/>
              <a:t>  пихта,  </a:t>
            </a:r>
            <a:r>
              <a:rPr lang="ru-RU" sz="2400" dirty="0" err="1" smtClean="0"/>
              <a:t>ситкинская</a:t>
            </a:r>
            <a:r>
              <a:rPr lang="ru-RU" sz="2400" dirty="0" smtClean="0"/>
              <a:t>  ель,  тонко чешуйная лиственница). 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2132856"/>
            <a:ext cx="7704856" cy="447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	</a:t>
            </a:r>
            <a:r>
              <a:rPr lang="ru-RU" sz="2400" dirty="0" smtClean="0"/>
              <a:t>В настоящее время леса занимают всего  10%  площади Великобритании. В основном они сохранились  по  долинам  рек  и  в  нижних частях горных склонов. В нижнем поясе гор Англии и Уэльса растут дуб, вяз, граб, бук и ясень. </a:t>
            </a:r>
          </a:p>
          <a:p>
            <a:pPr algn="just"/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1916832"/>
            <a:ext cx="626469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2400" dirty="0" smtClean="0"/>
              <a:t>На естественных многолетних лугах Англии и Уэльса растут дикие бледно-желтые  нарциссы  (эмблема  </a:t>
            </a:r>
            <a:r>
              <a:rPr lang="ru-RU" sz="2400" dirty="0" err="1" smtClean="0"/>
              <a:t>валлайцев</a:t>
            </a:r>
            <a:r>
              <a:rPr lang="ru-RU" sz="2400" dirty="0" smtClean="0"/>
              <a:t>),  лилии,   пурпурный   ятрышник   и первоцвет.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1988840"/>
            <a:ext cx="78488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Выше границы леса  в горах Англии и Уэльса преобладают злаково-разнотравные луга и вересковые пустоши с можжевельником, черникой и вороникой.</a:t>
            </a:r>
          </a:p>
          <a:p>
            <a:endParaRPr lang="ru-RU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2348880"/>
            <a:ext cx="84296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На Британских островах постоянно обитает 130 видов птиц, включая много певчих. Национальный символ Англии - красногрудая зырянка.  Миллионы  птиц мигрируют вдоль берегов Великобритании с юга на север и обратно.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96944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В связи с большим работами по осуществлению болот в стране значительно уменьшилась популяция уток, гусей и других водоплавающих птиц. Поэтому в последние годы  выделены специальные территории для охраны и разведения этих видов. Организация заповедников  и  резерваций  способствовала значительному изменению животного мира Британских островов.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752" y="3140968"/>
            <a:ext cx="38164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48680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В водах у Британских островов водятся различные виды рыб: в поверхностных слоях морских вод встречается угольная рыба, с мая по октябрь здесь много сельди, в заливах и эстуариях рек кормиться килька, а у берегов</a:t>
            </a:r>
          </a:p>
          <a:p>
            <a:pPr algn="just">
              <a:buNone/>
            </a:pPr>
            <a:r>
              <a:rPr lang="ru-RU" dirty="0" smtClean="0"/>
              <a:t> 	</a:t>
            </a:r>
            <a:r>
              <a:rPr lang="ru-RU" dirty="0" err="1" smtClean="0"/>
              <a:t>Корнуольского</a:t>
            </a:r>
            <a:r>
              <a:rPr lang="ru-RU" dirty="0" smtClean="0"/>
              <a:t> полуострова появляются сардины и скумбрия. Самые важные промысловые рыбы дальних и ближних вод - треска, пикша и </a:t>
            </a:r>
            <a:r>
              <a:rPr lang="ru-RU" dirty="0" err="1" smtClean="0"/>
              <a:t>марлан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080" y="3573016"/>
            <a:ext cx="3456384" cy="241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3573016"/>
            <a:ext cx="3722814" cy="23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88640"/>
            <a:ext cx="4320480" cy="4963956"/>
          </a:xfrm>
          <a:prstGeom prst="rect">
            <a:avLst/>
          </a:prstGeom>
          <a:noFill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7924" y="2564904"/>
            <a:ext cx="4991708" cy="39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72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В начале Х</a:t>
            </a:r>
            <a:r>
              <a:rPr lang="en-US" dirty="0" smtClean="0"/>
              <a:t>VII</a:t>
            </a:r>
            <a:r>
              <a:rPr lang="ru-RU" dirty="0" smtClean="0"/>
              <a:t> века английский трон достался сыну шотландской королевы Марии Стюарт Якову </a:t>
            </a:r>
            <a:r>
              <a:rPr lang="en-US" dirty="0" smtClean="0"/>
              <a:t>I</a:t>
            </a:r>
            <a:r>
              <a:rPr lang="ru-RU" dirty="0" smtClean="0"/>
              <a:t>. Таким образом под его короной оказались и Англия, и Шотландия. </a:t>
            </a:r>
          </a:p>
          <a:p>
            <a:pPr algn="just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Символы государства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3203848" y="234888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ee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88640"/>
            <a:ext cx="386803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dirty="0" smtClean="0"/>
              <a:t>1.</a:t>
            </a:r>
            <a:r>
              <a:rPr lang="en-US" sz="3600" dirty="0" smtClean="0"/>
              <a:t> </a:t>
            </a:r>
            <a:r>
              <a:rPr lang="ru-RU" sz="3600" dirty="0" smtClean="0"/>
              <a:t>Полное название Великобритании:</a:t>
            </a:r>
            <a:br>
              <a:rPr lang="ru-RU" sz="3600" dirty="0" smtClean="0"/>
            </a:br>
            <a:endParaRPr lang="ru-RU" sz="3600" dirty="0" smtClean="0"/>
          </a:p>
          <a:p>
            <a:pPr marL="514350" indent="-514350">
              <a:buFont typeface="+mj-lt"/>
              <a:buAutoNum type="alphaLcParenR"/>
            </a:pPr>
            <a:r>
              <a:rPr lang="ru-RU" dirty="0" smtClean="0"/>
              <a:t>Англия</a:t>
            </a:r>
            <a:br>
              <a:rPr lang="ru-RU" dirty="0" smtClean="0"/>
            </a:br>
            <a:endParaRPr lang="ru-RU" dirty="0" smtClean="0"/>
          </a:p>
          <a:p>
            <a:pPr marL="514350" indent="-514350">
              <a:buFont typeface="+mj-lt"/>
              <a:buAutoNum type="alphaLcParenR"/>
            </a:pPr>
            <a:r>
              <a:rPr lang="ru-RU" dirty="0" smtClean="0"/>
              <a:t>Соединённое Королевство Великобритании и </a:t>
            </a:r>
          </a:p>
          <a:p>
            <a:pPr>
              <a:buNone/>
            </a:pPr>
            <a:r>
              <a:rPr lang="ru-RU" dirty="0" smtClean="0"/>
              <a:t>Северной Ирландии </a:t>
            </a:r>
          </a:p>
          <a:p>
            <a:pPr>
              <a:buNone/>
            </a:pPr>
            <a:endParaRPr lang="ru-RU" dirty="0" smtClean="0"/>
          </a:p>
          <a:p>
            <a:pPr marL="514350" indent="-514350">
              <a:buFont typeface="+mj-lt"/>
              <a:buAutoNum type="alphaLcParenR" startAt="3"/>
            </a:pPr>
            <a:r>
              <a:rPr lang="ru-RU" dirty="0" smtClean="0"/>
              <a:t>Королевство Великобритании</a:t>
            </a:r>
            <a:br>
              <a:rPr lang="ru-RU" dirty="0" smtClean="0"/>
            </a:br>
            <a:endParaRPr lang="ru-RU" dirty="0" smtClean="0"/>
          </a:p>
          <a:p>
            <a:pPr marL="514350" indent="-514350">
              <a:buFont typeface="+mj-lt"/>
              <a:buAutoNum type="alphaLcParenR" startAt="3"/>
            </a:pPr>
            <a:r>
              <a:rPr lang="ru-RU" dirty="0" smtClean="0"/>
              <a:t>Лондон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+mn-lt"/>
              </a:rPr>
              <a:t>The test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752528"/>
          </a:xfrm>
        </p:spPr>
        <p:txBody>
          <a:bodyPr/>
          <a:lstStyle/>
          <a:p>
            <a:pPr lvl="0" algn="ctr">
              <a:buNone/>
            </a:pPr>
            <a:r>
              <a:rPr lang="ru-RU" sz="3600" dirty="0" smtClean="0"/>
              <a:t>2.</a:t>
            </a:r>
            <a:r>
              <a:rPr lang="en-US" sz="3600" dirty="0" smtClean="0"/>
              <a:t> </a:t>
            </a:r>
            <a:r>
              <a:rPr lang="ru-RU" sz="3600" dirty="0" smtClean="0"/>
              <a:t> Столица Великобритании:</a:t>
            </a:r>
            <a:endParaRPr lang="en-US" sz="3600" dirty="0" smtClean="0"/>
          </a:p>
          <a:p>
            <a:pPr lvl="0">
              <a:buNone/>
            </a:pP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Бат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Лондон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Манчестер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04056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600" dirty="0" smtClean="0"/>
              <a:t>3.</a:t>
            </a:r>
            <a:r>
              <a:rPr lang="en-US" sz="3600" dirty="0" smtClean="0"/>
              <a:t> </a:t>
            </a:r>
            <a:r>
              <a:rPr lang="ru-RU" sz="3600" dirty="0" smtClean="0"/>
              <a:t>Какие цвета присутствуют на флаге Великобритании (три цвета):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Черный, белый</a:t>
            </a:r>
          </a:p>
          <a:p>
            <a:pPr marL="514350" lvl="0" indent="-514350">
              <a:buFont typeface="+mj-lt"/>
              <a:buAutoNum type="alphaLcParenR"/>
            </a:pP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Зеленый, синий, желтый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Красный, белый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Красный, синий, белый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112568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600" dirty="0" smtClean="0"/>
              <a:t>4.</a:t>
            </a:r>
            <a:r>
              <a:rPr lang="en-US" sz="3600" dirty="0" smtClean="0"/>
              <a:t> </a:t>
            </a:r>
            <a:r>
              <a:rPr lang="ru-RU" sz="3600" dirty="0" smtClean="0"/>
              <a:t>На какой реке стоит Лондон:</a:t>
            </a:r>
            <a:endParaRPr lang="en-US" sz="3600" dirty="0" smtClean="0"/>
          </a:p>
          <a:p>
            <a:pPr lvl="0">
              <a:buNone/>
            </a:pPr>
            <a:endParaRPr lang="ru-RU" sz="3200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Нева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Темза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Волга</a:t>
            </a:r>
            <a:br>
              <a:rPr lang="ru-RU" dirty="0" smtClean="0"/>
            </a:br>
            <a:endParaRPr lang="ru-RU" dirty="0" smtClean="0"/>
          </a:p>
          <a:p>
            <a:pPr marL="514350" lvl="0" indent="-514350">
              <a:buFont typeface="+mj-lt"/>
              <a:buAutoNum type="alphaLcParenR"/>
            </a:pPr>
            <a:r>
              <a:rPr lang="ru-RU" dirty="0" smtClean="0"/>
              <a:t>Амазонка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7200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600" dirty="0" smtClean="0"/>
              <a:t>5. </a:t>
            </a:r>
            <a:r>
              <a:rPr lang="en-US" sz="3600" dirty="0" smtClean="0"/>
              <a:t> </a:t>
            </a:r>
            <a:r>
              <a:rPr lang="ru-RU" sz="3600" dirty="0" smtClean="0"/>
              <a:t>На какой картинке изображен </a:t>
            </a:r>
            <a:r>
              <a:rPr lang="ru-RU" sz="3600" dirty="0" err="1" smtClean="0"/>
              <a:t>Биг</a:t>
            </a:r>
            <a:r>
              <a:rPr lang="ru-RU" sz="3600" dirty="0" smtClean="0"/>
              <a:t> Бен:</a:t>
            </a:r>
            <a:endParaRPr lang="en-US" sz="3600" dirty="0" smtClean="0"/>
          </a:p>
          <a:p>
            <a:pPr algn="ctr"/>
            <a:endParaRPr lang="ru-RU" sz="3200" dirty="0"/>
          </a:p>
        </p:txBody>
      </p:sp>
      <p:pic>
        <p:nvPicPr>
          <p:cNvPr id="4" name="Рисунок 3" descr="http://dmitrgrad.narod.ru/street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908720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mitrgrad.narod.ru/tower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4005064"/>
            <a:ext cx="3240360" cy="22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dmitrgrad.narod.ru/most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92080" y="3861048"/>
            <a:ext cx="3218302" cy="228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mitrgrad.narod.ru/bigben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088" y="908720"/>
            <a:ext cx="314629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2060848"/>
            <a:ext cx="8460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	a)						b)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b="1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	c)						 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229600" cy="1219200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И на последок…</a:t>
            </a:r>
            <a:endParaRPr lang="ru-RU" sz="40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528" y="381000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Часовая </a:t>
            </a:r>
            <a:r>
              <a:rPr lang="ru-RU" sz="2400" dirty="0" err="1">
                <a:latin typeface="Times New Roman" pitchFamily="18" charset="0"/>
              </a:rPr>
              <a:t>башня-Биг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Бен-имеет</a:t>
            </a:r>
            <a:r>
              <a:rPr lang="ru-RU" sz="2400" dirty="0">
                <a:latin typeface="Times New Roman" pitchFamily="18" charset="0"/>
              </a:rPr>
              <a:t> 98 м высоты. На ней установлен часовой механизм, отличающийся большой точностью. Это главные часы государства.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83968" y="2564904"/>
            <a:ext cx="46085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 dirty="0">
                <a:latin typeface="Times New Roman" pitchFamily="18" charset="0"/>
              </a:rPr>
              <a:t>Его бой постоянно передают английские </a:t>
            </a:r>
            <a:r>
              <a:rPr lang="ru-RU" sz="2400" dirty="0" err="1">
                <a:latin typeface="Times New Roman" pitchFamily="18" charset="0"/>
              </a:rPr>
              <a:t>радиостанции.Свое</a:t>
            </a:r>
            <a:r>
              <a:rPr lang="ru-RU" sz="2400" dirty="0">
                <a:latin typeface="Times New Roman" pitchFamily="18" charset="0"/>
              </a:rPr>
              <a:t> название часы получили по имени </a:t>
            </a:r>
            <a:r>
              <a:rPr lang="ru-RU" sz="2400" dirty="0" err="1">
                <a:latin typeface="Times New Roman" pitchFamily="18" charset="0"/>
              </a:rPr>
              <a:t>Бенджамина</a:t>
            </a:r>
            <a:r>
              <a:rPr lang="ru-RU" sz="2400" dirty="0">
                <a:latin typeface="Times New Roman" pitchFamily="18" charset="0"/>
              </a:rPr>
              <a:t> Холла, одного из руководителей </a:t>
            </a:r>
            <a:r>
              <a:rPr lang="ru-RU" sz="2400" dirty="0" err="1">
                <a:latin typeface="Times New Roman" pitchFamily="18" charset="0"/>
              </a:rPr>
              <a:t>строительства,который</a:t>
            </a:r>
            <a:r>
              <a:rPr lang="ru-RU" sz="2400" dirty="0">
                <a:latin typeface="Times New Roman" pitchFamily="18" charset="0"/>
              </a:rPr>
              <a:t> за свой  высокий рост был прозван Большой Бен - </a:t>
            </a:r>
            <a:r>
              <a:rPr lang="ru-RU" sz="2400" dirty="0" err="1">
                <a:latin typeface="Times New Roman" pitchFamily="18" charset="0"/>
              </a:rPr>
              <a:t>Биг-Бэн</a:t>
            </a:r>
            <a:r>
              <a:rPr lang="ru-RU" sz="240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772816"/>
            <a:ext cx="3978030" cy="445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u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611560" y="260648"/>
            <a:ext cx="7848872" cy="5328592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5536" y="5733256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/>
              <a:t>Вестминстерский дворец со знаменитой часовой башней «</a:t>
            </a:r>
            <a:r>
              <a:rPr lang="ru-RU" sz="2000" dirty="0" err="1"/>
              <a:t>Биг</a:t>
            </a:r>
            <a:r>
              <a:rPr lang="ru-RU" sz="2000" dirty="0"/>
              <a:t> Бен». Здесь заседает парламент Соединенного Королевства.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g_ben_london_eng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12 апреля 1606 года Яков </a:t>
            </a:r>
            <a:r>
              <a:rPr lang="en-US" dirty="0" smtClean="0"/>
              <a:t>I</a:t>
            </a:r>
            <a:r>
              <a:rPr lang="ru-RU" dirty="0" smtClean="0"/>
              <a:t>  (Яков </a:t>
            </a:r>
            <a:r>
              <a:rPr lang="en-US" dirty="0" smtClean="0"/>
              <a:t>VI</a:t>
            </a:r>
            <a:r>
              <a:rPr lang="ru-RU" dirty="0" smtClean="0"/>
              <a:t> Шотландский) утвердил единый флаг для обоих государств, «флаг королевских цветов»: флаг объединил в себе английский георгиевский и шотландский </a:t>
            </a:r>
            <a:r>
              <a:rPr lang="ru-RU" dirty="0" err="1" smtClean="0"/>
              <a:t>андреевский</a:t>
            </a:r>
            <a:r>
              <a:rPr lang="ru-RU" dirty="0" smtClean="0"/>
              <a:t> кресты (в синем поле прямой красный крест с белой окантовкой и косой белый крест). Новый флаг позже получил название </a:t>
            </a:r>
            <a:r>
              <a:rPr lang="ru-RU" dirty="0" err="1" smtClean="0"/>
              <a:t>Юнион</a:t>
            </a:r>
            <a:r>
              <a:rPr lang="ru-RU" dirty="0" smtClean="0"/>
              <a:t> Джек (</a:t>
            </a:r>
            <a:r>
              <a:rPr lang="en-US" dirty="0" smtClean="0"/>
              <a:t>Union Jack)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547664" y="3356992"/>
            <a:ext cx="6590506" cy="329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g_Ben_London_04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332656"/>
            <a:ext cx="82089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536" y="476670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i="1" dirty="0" smtClean="0"/>
              <a:t>Заключение</a:t>
            </a:r>
            <a:endParaRPr lang="ru-RU" sz="4000" i="1" dirty="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95536" y="1268760"/>
            <a:ext cx="8353177" cy="487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Британцы гордятся тем, что заметно отличаются от любой другой нации мира. Они до сих пор придерживаются странных обычаев, таких, как левостороннее движение или игра в крикет. </a:t>
            </a:r>
            <a:r>
              <a:rPr lang="ru-RU" dirty="0" smtClean="0"/>
              <a:t>Объемы продаж книг и билетов на театральные представления и концерты невероятно велики. Великобритания выпускает до 50 тысяч новых книг в год и еще около четверти этого числа составляют новые тиражи классических изданий. Страсть к классической музыке развилась во время Второй Мировой Войны и продолжает расти по сей день .Лондонский театр считается одним из лучших в Европе. В провинции сотни маленьких театров привлекают большое количество зрителей. Они </a:t>
            </a:r>
            <a:r>
              <a:rPr lang="ru-RU" dirty="0"/>
              <a:t>весьма неохотно перешли на десятичную систему мер, поменяв свои обожаемые пинты на литры, а дюймы на </a:t>
            </a:r>
            <a:r>
              <a:rPr lang="ru-RU" dirty="0" smtClean="0"/>
              <a:t>сантиметры. И </a:t>
            </a:r>
            <a:r>
              <a:rPr lang="ru-RU" dirty="0"/>
              <a:t>хотя остальная Европа измеряет расстояния километрами, британцы до сих пор цепляются за свои мили, хотя теперь они покупают ткани метрами, а не ярдами. </a:t>
            </a:r>
            <a:r>
              <a:rPr lang="ru-RU" dirty="0" smtClean="0"/>
              <a:t>Эта </a:t>
            </a:r>
            <a:r>
              <a:rPr lang="ru-RU" dirty="0"/>
              <a:t>гордая нация доброжелательна к туристам. </a:t>
            </a:r>
            <a:r>
              <a:rPr lang="ru-RU" dirty="0" smtClean="0"/>
              <a:t>Высшее </a:t>
            </a:r>
            <a:r>
              <a:rPr lang="ru-RU" dirty="0"/>
              <a:t>проявление одобрения для них - "Неплохо", поэтому они могут выглядеть немного напыщенными и чопорными. Они не показывают свои чувства, но все-таки это общительные </a:t>
            </a:r>
            <a:r>
              <a:rPr lang="ru-RU" dirty="0" smtClean="0"/>
              <a:t>люди. Англичане любят сады, но и не пренебрегают дикой природой. Великобритания - </a:t>
            </a:r>
            <a:r>
              <a:rPr lang="ru-RU" dirty="0"/>
              <a:t>очень густонаселенная страна. </a:t>
            </a:r>
          </a:p>
        </p:txBody>
      </p:sp>
      <p:pic>
        <p:nvPicPr>
          <p:cNvPr id="6" name="Picture 4" descr="macosx_na_pc-1118999514_i_3825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79512" y="116632"/>
            <a:ext cx="1017286" cy="122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dirty="0" smtClean="0"/>
          </a:p>
          <a:p>
            <a:pPr algn="ctr">
              <a:buNone/>
            </a:pPr>
            <a:r>
              <a:rPr lang="ru-RU" sz="4800" dirty="0" smtClean="0"/>
              <a:t>Спасибо </a:t>
            </a:r>
          </a:p>
          <a:p>
            <a:pPr algn="ctr">
              <a:buNone/>
            </a:pPr>
            <a:r>
              <a:rPr lang="ru-RU" sz="4800" dirty="0" smtClean="0"/>
              <a:t>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>
                <a:hlinkClick r:id="rId2"/>
              </a:rPr>
              <a:t>http://dmitrgrad.narod.ru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3"/>
              </a:rPr>
              <a:t>http://foto.adelanta.info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u="sng" dirty="0" smtClean="0">
                <a:hlinkClick r:id="rId4"/>
              </a:rPr>
              <a:t>http://www.ref.by</a:t>
            </a:r>
            <a:r>
              <a:rPr lang="ru-RU" u="sng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all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pages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com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smtClean="0">
                <a:hlinkClick r:id="rId6"/>
              </a:rPr>
              <a:t>www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svali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ru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u="sng" dirty="0" smtClean="0">
                <a:hlinkClick r:id="rId7"/>
              </a:rPr>
              <a:t>http://images.yandex.ru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en-US" u="sng" dirty="0" smtClean="0">
                <a:hlinkClick r:id="rId8"/>
              </a:rPr>
              <a:t>www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excurs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ru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9"/>
              </a:rPr>
              <a:t>http</a:t>
            </a:r>
            <a:r>
              <a:rPr lang="ru-RU" u="sng" dirty="0" smtClean="0">
                <a:hlinkClick r:id="rId9"/>
              </a:rPr>
              <a:t>://</a:t>
            </a:r>
            <a:r>
              <a:rPr lang="en-US" u="sng" dirty="0" err="1" smtClean="0">
                <a:hlinkClick r:id="rId9"/>
              </a:rPr>
              <a:t>kolizej</a:t>
            </a:r>
            <a:r>
              <a:rPr lang="ru-RU" u="sng" dirty="0" smtClean="0">
                <a:hlinkClick r:id="rId9"/>
              </a:rPr>
              <a:t>.</a:t>
            </a:r>
            <a:r>
              <a:rPr lang="en-US" u="sng" dirty="0" smtClean="0">
                <a:hlinkClick r:id="rId9"/>
              </a:rPr>
              <a:t>at</a:t>
            </a:r>
            <a:r>
              <a:rPr lang="ru-RU" u="sng" dirty="0" smtClean="0">
                <a:hlinkClick r:id="rId9"/>
              </a:rPr>
              <a:t>.</a:t>
            </a:r>
            <a:r>
              <a:rPr lang="en-US" u="sng" dirty="0" err="1" smtClean="0">
                <a:hlinkClick r:id="rId9"/>
              </a:rPr>
              <a:t>ua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10"/>
              </a:rPr>
              <a:t>http</a:t>
            </a:r>
            <a:r>
              <a:rPr lang="ru-RU" u="sng" dirty="0" smtClean="0">
                <a:hlinkClick r:id="rId10"/>
              </a:rPr>
              <a:t>://</a:t>
            </a:r>
            <a:r>
              <a:rPr lang="en-US" u="sng" dirty="0" err="1" smtClean="0">
                <a:hlinkClick r:id="rId10"/>
              </a:rPr>
              <a:t>adelanta</a:t>
            </a:r>
            <a:r>
              <a:rPr lang="ru-RU" u="sng" dirty="0" smtClean="0">
                <a:hlinkClick r:id="rId10"/>
              </a:rPr>
              <a:t>.</a:t>
            </a:r>
            <a:r>
              <a:rPr lang="en-US" u="sng" dirty="0" smtClean="0">
                <a:hlinkClick r:id="rId10"/>
              </a:rPr>
              <a:t>info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en-US" u="sng" dirty="0" smtClean="0">
                <a:hlinkClick r:id="rId11"/>
              </a:rPr>
              <a:t>http</a:t>
            </a:r>
            <a:r>
              <a:rPr lang="ru-RU" u="sng" dirty="0" smtClean="0">
                <a:hlinkClick r:id="rId11"/>
              </a:rPr>
              <a:t>://</a:t>
            </a:r>
            <a:r>
              <a:rPr lang="en-US" u="sng" dirty="0" smtClean="0">
                <a:hlinkClick r:id="rId11"/>
              </a:rPr>
              <a:t>www</a:t>
            </a:r>
            <a:r>
              <a:rPr lang="ru-RU" u="sng" dirty="0" smtClean="0">
                <a:hlinkClick r:id="rId11"/>
              </a:rPr>
              <a:t>.</a:t>
            </a:r>
            <a:r>
              <a:rPr lang="en-US" u="sng" dirty="0" err="1" smtClean="0">
                <a:hlinkClick r:id="rId11"/>
              </a:rPr>
              <a:t>baltma</a:t>
            </a:r>
            <a:r>
              <a:rPr lang="ru-RU" u="sng" dirty="0" smtClean="0">
                <a:hlinkClick r:id="rId11"/>
              </a:rPr>
              <a:t>.</a:t>
            </a:r>
            <a:r>
              <a:rPr lang="en-US" u="sng" dirty="0" err="1" smtClean="0">
                <a:hlinkClick r:id="rId11"/>
              </a:rPr>
              <a:t>ru</a:t>
            </a: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tx1"/>
                </a:solidFill>
                <a:latin typeface="+mn-lt"/>
              </a:rPr>
              <a:t>Источники:</a:t>
            </a:r>
            <a:endParaRPr lang="ru-RU" sz="36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i="1" dirty="0" smtClean="0"/>
              <a:t>Данную работу представил педагог дополнительного образования</a:t>
            </a:r>
          </a:p>
          <a:p>
            <a:pPr algn="ctr">
              <a:buNone/>
            </a:pPr>
            <a:endParaRPr lang="ru-RU" sz="3200" i="1" dirty="0" smtClean="0"/>
          </a:p>
          <a:p>
            <a:pPr algn="ctr">
              <a:buNone/>
            </a:pPr>
            <a:r>
              <a:rPr lang="ru-RU" sz="3200" i="1" dirty="0" smtClean="0"/>
              <a:t>Андреева  Нина  Алексеевна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72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Государственный герб Соединенного Королевства Великобритании и Северной Ирландии изображен в виде щита, поддерживаемого с обеих сторон львом и лошадью - символы власти и труда. Щит разделен на четыре части, в каждой из которых заключены гербы Англии, Шотландии и свободного ирландского государства. Вокруг щита на синей ленте надпись: "Пусть устыдится тот, кто дурно об этом подумает".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72000"/>
          </a:xfrm>
        </p:spPr>
        <p:txBody>
          <a:bodyPr numCol="1"/>
          <a:lstStyle/>
          <a:p>
            <a:pPr algn="just">
              <a:buNone/>
            </a:pPr>
            <a:r>
              <a:rPr lang="ru-RU" dirty="0" smtClean="0"/>
              <a:t>	Легенда рассказывает, что однажды на балу английский король Георг увидел на полу оброненную дамскую подвязку, поднял ее и воскликнул эту фразу. С этого времени эта фраза и поднятая королем лента в качестве составных частей вошли в герб Великобритании. Королевская корона наверху щита символизирует монархический строй в Великобритании. Лев на короне - символ мощи государства. Внизу на ленте щита надпись: "Бог и мое право".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3973165"/>
            <a:ext cx="3534875" cy="269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72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На экране  представлен  слайд с карточками-иллюстрациями. Ведущий даёт команду: "</a:t>
            </a:r>
            <a:r>
              <a:rPr lang="ru-RU" dirty="0" err="1" smtClean="0"/>
              <a:t>Close</a:t>
            </a:r>
            <a:r>
              <a:rPr lang="ru-RU" dirty="0" smtClean="0"/>
              <a:t> </a:t>
            </a:r>
            <a:r>
              <a:rPr lang="ru-RU" dirty="0" err="1" smtClean="0"/>
              <a:t>your</a:t>
            </a:r>
            <a:r>
              <a:rPr lang="ru-RU" dirty="0" smtClean="0"/>
              <a:t> </a:t>
            </a:r>
            <a:r>
              <a:rPr lang="ru-RU" dirty="0" err="1" smtClean="0"/>
              <a:t>eyes</a:t>
            </a:r>
            <a:r>
              <a:rPr lang="ru-RU" dirty="0" smtClean="0"/>
              <a:t>!" и показывает слайд, где изменены 1-2 карточки. Затем даёт команду</a:t>
            </a:r>
            <a:r>
              <a:rPr lang="en-US" dirty="0" smtClean="0"/>
              <a:t>: "Open your eyes!" </a:t>
            </a:r>
            <a:r>
              <a:rPr lang="ru-RU" dirty="0" smtClean="0"/>
              <a:t>и задаёт вопрос</a:t>
            </a:r>
            <a:r>
              <a:rPr lang="en-US" dirty="0" smtClean="0"/>
              <a:t>: "What is missing?" </a:t>
            </a:r>
            <a:r>
              <a:rPr lang="ru-RU" dirty="0" smtClean="0"/>
              <a:t>Зрители вспоминают пропавшие слова.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"</a:t>
            </a:r>
            <a:r>
              <a:rPr lang="ru-RU" sz="4000" i="1" dirty="0" err="1" smtClean="0">
                <a:solidFill>
                  <a:schemeClr val="tx1"/>
                </a:solidFill>
                <a:latin typeface="+mn-lt"/>
              </a:rPr>
              <a:t>What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4000" i="1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4000" i="1" dirty="0" err="1" smtClean="0">
                <a:solidFill>
                  <a:schemeClr val="tx1"/>
                </a:solidFill>
                <a:latin typeface="+mn-lt"/>
              </a:rPr>
              <a:t>missing</a:t>
            </a:r>
            <a:r>
              <a:rPr lang="ru-RU" sz="4000" i="1" dirty="0" smtClean="0">
                <a:solidFill>
                  <a:schemeClr val="tx1"/>
                </a:solidFill>
                <a:latin typeface="+mn-lt"/>
              </a:rPr>
              <a:t>"</a:t>
            </a:r>
            <a:endParaRPr lang="ru-RU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659</TotalTime>
  <Words>647</Words>
  <Application>Microsoft Office PowerPoint</Application>
  <PresentationFormat>Экран (4:3)</PresentationFormat>
  <Paragraphs>176</Paragraphs>
  <Slides>64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Бумажная</vt:lpstr>
      <vt:lpstr>Набор команд MIDI</vt:lpstr>
      <vt:lpstr>The United Kingdom of Great Britain and Northern Ireland</vt:lpstr>
      <vt:lpstr>Содержание</vt:lpstr>
      <vt:lpstr>Краткие сведения</vt:lpstr>
      <vt:lpstr>Слайд 4</vt:lpstr>
      <vt:lpstr>Символы государства</vt:lpstr>
      <vt:lpstr>Слайд 6</vt:lpstr>
      <vt:lpstr>Слайд 7</vt:lpstr>
      <vt:lpstr>Слайд 8</vt:lpstr>
      <vt:lpstr>"What is missing"</vt:lpstr>
      <vt:lpstr>Слайд 10</vt:lpstr>
      <vt:lpstr>Слайд 11</vt:lpstr>
      <vt:lpstr>Слайд 12</vt:lpstr>
      <vt:lpstr>Географическое положение</vt:lpstr>
      <vt:lpstr>Слайд 14</vt:lpstr>
      <vt:lpstr>Слайд 15</vt:lpstr>
      <vt:lpstr>Слайд 16</vt:lpstr>
      <vt:lpstr>Бирмингем (Birmingham)</vt:lpstr>
      <vt:lpstr>Слайд 18</vt:lpstr>
      <vt:lpstr>Эдинбург (Edinburgh)</vt:lpstr>
      <vt:lpstr>Слайд 20</vt:lpstr>
      <vt:lpstr>Кардифф (Cardiff)</vt:lpstr>
      <vt:lpstr>Слайд 22</vt:lpstr>
      <vt:lpstr>Белфаст (Belfast)</vt:lpstr>
      <vt:lpstr>Слайд 24</vt:lpstr>
      <vt:lpstr>Слайд 25</vt:lpstr>
      <vt:lpstr>  Глава государства – королева Елизавета II</vt:lpstr>
      <vt:lpstr>Денежная единица</vt:lpstr>
      <vt:lpstr>Слайд 28</vt:lpstr>
      <vt:lpstr>Слайд 29</vt:lpstr>
      <vt:lpstr>Слайд 30</vt:lpstr>
      <vt:lpstr>Столица</vt:lpstr>
      <vt:lpstr>Слайд 32</vt:lpstr>
      <vt:lpstr>Слайд 33</vt:lpstr>
      <vt:lpstr>Слайд 34</vt:lpstr>
      <vt:lpstr>Природные  условия</vt:lpstr>
      <vt:lpstr>Слайд 36</vt:lpstr>
      <vt:lpstr>Слайд 37</vt:lpstr>
      <vt:lpstr>Климатические условия</vt:lpstr>
      <vt:lpstr>Слайд 39</vt:lpstr>
      <vt:lpstr>Растительный  и животный мир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The test</vt:lpstr>
      <vt:lpstr>Слайд 52</vt:lpstr>
      <vt:lpstr>Слайд 53</vt:lpstr>
      <vt:lpstr>Слайд 54</vt:lpstr>
      <vt:lpstr>Слайд 55</vt:lpstr>
      <vt:lpstr>И на последок…</vt:lpstr>
      <vt:lpstr>Слайд 57</vt:lpstr>
      <vt:lpstr>Слайд 58</vt:lpstr>
      <vt:lpstr>Слайд 59</vt:lpstr>
      <vt:lpstr>Слайд 60</vt:lpstr>
      <vt:lpstr>Слайд 61</vt:lpstr>
      <vt:lpstr>Слайд 62</vt:lpstr>
      <vt:lpstr>Источники:</vt:lpstr>
      <vt:lpstr>Слайд 64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revaz</cp:lastModifiedBy>
  <cp:revision>65</cp:revision>
  <dcterms:created xsi:type="dcterms:W3CDTF">2012-05-05T16:26:14Z</dcterms:created>
  <dcterms:modified xsi:type="dcterms:W3CDTF">2013-03-07T13:51:51Z</dcterms:modified>
</cp:coreProperties>
</file>