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146C19-2F27-4D5C-99C8-2CA12C3B64CE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07F15AE-54D7-41B8-BD80-296B568A7081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7CDBAE2-DD30-4E50-BD6D-0D103A5C481B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E285756-87CD-44F9-9777-0F703A60DF84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C0F584-ABBA-4268-91FB-201E5973F23F}" type="slidenum">
              <a:rPr lang="ru-RU" sz="21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210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cs typeface="Lucida Sans Unico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20CF4D-CC68-4BC1-B93D-EAC101926A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8EBD74-494B-4501-9230-A3449C556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7018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7018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379FC-2A1B-4C54-9662-2A0A9113A6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7C8A87-F86E-4A6C-B4B4-7DF1F6B06C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53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53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5837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41363" y="2101850"/>
            <a:ext cx="4225925" cy="4986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19688" y="2101850"/>
            <a:ext cx="4227512" cy="4986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0931B0-51C1-4D75-883A-0AC0341630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64FE51-37C3-45C1-8F59-C2B90BC1C6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A34B65-B704-40E3-AC73-828843307F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EC48C8-7804-4628-85C7-689087E0A2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D23165-00AA-425F-A4D0-3191C7CBD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735DC8-800F-4AF0-8993-55DD280FAD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06FCBA-72BC-4894-B4D4-963A07C70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7912E7-EAFB-4F01-B506-3122A8453B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67CD27-3970-4A95-A8AC-5E275E1CF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25BE00-7BFE-48C9-AD16-C34B8DC6B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D12012-253C-466E-A903-3EA920AE7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7018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7018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9C1036-C849-4053-8DF1-E106DC7138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555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B2D854-B74B-4752-AD7F-84111C88A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305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305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974999-0B54-4E35-989D-C1231D532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E5CBCD-C174-4A9D-A995-B95189855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DF4C39-D7BD-4CBA-8387-6E1017AFB1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7F15F2-5B34-44EC-8ABF-11D70EF2D4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21C5BE-6A39-4400-88DC-D6262FCE30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555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CD20E49-2DE8-469F-8FC2-CD981B56A5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555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DejaVu Sans Condensed" charset="0"/>
              </a:defRPr>
            </a:lvl1pPr>
          </a:lstStyle>
          <a:p>
            <a:fld id="{50FC4EC9-A36D-48F1-9C88-423E4FA7253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36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  <a:ln/>
        </p:spPr>
        <p:txBody>
          <a:bodyPr lIns="91440" tIns="91440" rIns="91440" bIns="45720" anchor="t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08450" y="0"/>
            <a:ext cx="5970588" cy="621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89325"/>
            <a:ext cx="5437188" cy="407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2088" y="1635125"/>
            <a:ext cx="3814762" cy="111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FF"/>
                </a:solidFill>
              </a:rPr>
              <a:t>Природные зоны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0000FF"/>
                </a:solidFill>
              </a:rPr>
              <a:t>Африки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0"/>
            <a:ext cx="5580062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151438" y="2101850"/>
            <a:ext cx="4200525" cy="46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3200">
                <a:solidFill>
                  <a:srgbClr val="000000"/>
                </a:solidFill>
              </a:rPr>
              <a:t>   </a:t>
            </a:r>
            <a:r>
              <a:rPr lang="ru-RU" sz="4400">
                <a:solidFill>
                  <a:srgbClr val="000000"/>
                </a:solidFill>
              </a:rPr>
              <a:t> </a:t>
            </a:r>
            <a:r>
              <a:rPr lang="en-US" sz="4400">
                <a:solidFill>
                  <a:srgbClr val="000000"/>
                </a:solidFill>
              </a:rPr>
              <a:t>Масличная         пальма </a:t>
            </a:r>
            <a:r>
              <a:rPr lang="en-US" sz="2800">
                <a:solidFill>
                  <a:srgbClr val="000000"/>
                </a:solidFill>
              </a:rPr>
              <a:t>    -         в период дождей          даёт до 15 литров          сладкого сока;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29920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519738" y="2160588"/>
            <a:ext cx="4200525" cy="467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>
                <a:solidFill>
                  <a:srgbClr val="000000"/>
                </a:solidFill>
              </a:rPr>
              <a:t>               Эбеновое                        дерево,                   которое тонет                в воде, цвет               его древесины             бурый, чёрный             или зелёный,              из него делают                   мебель.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600075"/>
            <a:ext cx="8609012" cy="11731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ПАЛЬМА РАФИЯ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339975"/>
            <a:ext cx="5040312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1850"/>
            <a:ext cx="4200525" cy="4762500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10-12 метровые листья,  которыми  пигмеи покрывают свои хижины, из волокон плетут ткани, шляпы, корзины.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55625"/>
            <a:ext cx="8609012" cy="126365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БАНАНЫ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1619250"/>
            <a:ext cx="5400675" cy="6657975"/>
          </a:xfrm>
          <a:ln/>
        </p:spPr>
        <p:txBody>
          <a:bodyPr tIns="21240"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Банан часто называют деревом, однако на самом деле это — многолетнее травянистое растение.</a:t>
            </a:r>
          </a:p>
          <a:p>
            <a:pPr indent="-341313">
              <a:spcAft>
                <a:spcPts val="1413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Правда, «дерево» имеет «ствол» высотой до 10 метров, но он — не настоящий и, на самом деле, образован большими листьями, достигающими длины в шесть метров и полуметровой ширины. </a:t>
            </a:r>
            <a:br>
              <a:rPr lang="ru-RU" sz="2400"/>
            </a:br>
            <a:r>
              <a:rPr lang="ru-RU" sz="2400"/>
              <a:t>Цветки бананов имеют специфический запах, привлекающий многочисленных насекомых, птиц и, конечно же, обезьян. 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Гроздья насчитывают до 300 штук плодов серповидной формы!</a:t>
            </a:r>
            <a:br>
              <a:rPr lang="ru-RU" sz="2400"/>
            </a:br>
            <a:r>
              <a:rPr lang="ru-RU" sz="2400"/>
              <a:t>Известно почти 200 сортов бананов.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800225"/>
            <a:ext cx="4070350" cy="558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859338" y="1979613"/>
            <a:ext cx="5040312" cy="5975350"/>
          </a:xfrm>
          <a:ln/>
        </p:spPr>
        <p:txBody>
          <a:bodyPr lIns="91440" tIns="45720" rIns="91440" bIns="45720"/>
          <a:lstStyle/>
          <a:p>
            <a:pPr marL="430213" indent="-323850">
              <a:lnSpc>
                <a:spcPct val="100000"/>
              </a:lnSpc>
              <a:spcBef>
                <a:spcPts val="5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Эти древовидные папоротники являются одними из самых древних обитателей нашей планеты, настоящими живыми ископаемыми и имеют неповторимый экзотический облик. Листья (вайи) дважды или трижды перистые, расположены розеткой на вершине ствола. У основания стволов развиваются почки. Молодые листья, как и у всех папоротников, свернуты в улитку.</a:t>
            </a:r>
          </a:p>
          <a:p>
            <a:pPr marL="430213" indent="-323850">
              <a:lnSpc>
                <a:spcPct val="100000"/>
              </a:lnSpc>
              <a:spcBef>
                <a:spcPts val="500"/>
              </a:spcBef>
              <a:buClrTx/>
              <a:buSzPct val="45000"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ru-RU" sz="2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2160588"/>
            <a:ext cx="4581525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600075"/>
            <a:ext cx="8609012" cy="11731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ДИСКОНИЯ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600075"/>
            <a:ext cx="8609012" cy="11731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Лианы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5713" y="2101850"/>
            <a:ext cx="3171825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1850"/>
            <a:ext cx="4200525" cy="5919788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/>
              <a:t>Самые длинные растения - это лианы. Их длина достигает более 100 метров. Лианы удерживаются на других растениях при помощи цепляющих побегов, шипов, усиков. Они делают лесную чащу непроходимой.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600075"/>
            <a:ext cx="8609012" cy="11731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Орхидеи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979613"/>
            <a:ext cx="4760912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1850"/>
            <a:ext cx="4200525" cy="4672013"/>
          </a:xfrm>
          <a:ln/>
        </p:spPr>
        <p:txBody>
          <a:bodyPr tIns="0"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это растения-эпифиты.</a:t>
            </a:r>
          </a:p>
          <a:p>
            <a:pPr indent="-341313">
              <a:lnSpc>
                <a:spcPct val="14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Их корни висят  в воздухе и, подобно губке, впитывают дождевую воду и росу.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600075"/>
            <a:ext cx="8609012" cy="11731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Ранффлензия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9388" y="1979613"/>
            <a:ext cx="5400676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00675" y="2160588"/>
            <a:ext cx="4200525" cy="4672012"/>
          </a:xfrm>
          <a:ln/>
        </p:spPr>
        <p:txBody>
          <a:bodyPr tIns="31680"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/>
              <a:t>растение  -  паразит. 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/>
              <a:t>Оно присасывается к корню дерева и живет за его счет..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7425" cy="653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Спасибо за внимание!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Работу выполнила ученица 7Б класса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МОУ «Уваровская СОШ»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  <a:latin typeface="Times New Roman" pitchFamily="16" charset="0"/>
              </a:rPr>
              <a:t>Ратьковская Мария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360363"/>
            <a:ext cx="4048125" cy="2060575"/>
          </a:xfrm>
          <a:ln/>
        </p:spPr>
        <p:txBody>
          <a:bodyPr lIns="91440" tIns="91440" rIns="91440" bIns="4572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i="1">
                <a:solidFill>
                  <a:srgbClr val="000000"/>
                </a:solidFill>
              </a:rPr>
              <a:t>Гилея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8"/>
            <a:ext cx="10080625" cy="754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00563" y="6119813"/>
            <a:ext cx="5308600" cy="1512887"/>
          </a:xfrm>
          <a:prstGeom prst="rect">
            <a:avLst/>
          </a:prstGeom>
          <a:solidFill>
            <a:srgbClr val="E6E6FF"/>
          </a:solidFill>
          <a:ln w="9525">
            <a:noFill/>
            <a:round/>
            <a:headEnd/>
            <a:tailEnd/>
          </a:ln>
          <a:effectLst/>
        </p:spPr>
        <p:txBody>
          <a:bodyPr lIns="90000" tIns="730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  </a:t>
            </a:r>
            <a:r>
              <a:rPr lang="ru-RU" sz="3200" b="1">
                <a:solidFill>
                  <a:srgbClr val="000000"/>
                </a:solidFill>
              </a:rPr>
              <a:t>Гилея -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>
                <a:solidFill>
                  <a:srgbClr val="000000"/>
                </a:solidFill>
                <a:latin typeface="Shruti" charset="0"/>
              </a:rPr>
              <a:t>в переводе с греческого означает «лес»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79388" y="0"/>
            <a:ext cx="1026001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179388" y="5580063"/>
            <a:ext cx="10980738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84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2800">
                <a:solidFill>
                  <a:srgbClr val="FFFFFF"/>
                </a:solidFill>
              </a:rPr>
              <a:t>Почти непроходимая  стена деревьев, кустарников,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2800">
                <a:solidFill>
                  <a:srgbClr val="FFFFFF"/>
                </a:solidFill>
              </a:rPr>
              <a:t>трав, перевитых лианами.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2800">
                <a:solidFill>
                  <a:srgbClr val="FFFFFF"/>
                </a:solidFill>
              </a:rPr>
              <a:t>Разнообразие видов поражает воображение 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2800">
                <a:solidFill>
                  <a:srgbClr val="FFFFFF"/>
                </a:solidFill>
              </a:rPr>
              <a:t>Одних только древесных видов около 3000.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2800">
                <a:solidFill>
                  <a:srgbClr val="FFFFFF"/>
                </a:solidFill>
              </a:rPr>
              <a:t>Для этих лесов характерна многоярусность.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57475" y="0"/>
            <a:ext cx="6837363" cy="1258888"/>
          </a:xfrm>
          <a:ln/>
        </p:spPr>
        <p:txBody>
          <a:bodyPr lIns="91440" tIns="91440" rIns="91440" bIns="4572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FFFF66"/>
                </a:solidFill>
              </a:rPr>
              <a:t>Верхний ярус влажных экваториальных лесов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34975" y="4017963"/>
            <a:ext cx="952500" cy="38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80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i="1">
                <a:solidFill>
                  <a:srgbClr val="FFFF66"/>
                </a:solidFill>
              </a:rPr>
              <a:t>фикус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38438" cy="401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5113" y="1239838"/>
            <a:ext cx="3463925" cy="2592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38438" y="1239838"/>
            <a:ext cx="3870325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532188" y="4414838"/>
            <a:ext cx="77787" cy="7778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8056563" y="4652963"/>
            <a:ext cx="77787" cy="7778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797675" y="4017963"/>
            <a:ext cx="2681288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66"/>
                </a:solidFill>
              </a:rPr>
              <a:t>Деревья с 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66"/>
                </a:solidFill>
              </a:rPr>
              <a:t>ходульными корнями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370388"/>
            <a:ext cx="4259263" cy="318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540250" y="6875463"/>
            <a:ext cx="1092200" cy="41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66"/>
                </a:solidFill>
              </a:rPr>
              <a:t>пальмы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159375" cy="407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99038" y="0"/>
            <a:ext cx="5080000" cy="412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7340600" y="2033588"/>
            <a:ext cx="80963" cy="7778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587750" y="3463925"/>
            <a:ext cx="1125538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FFFFFF"/>
                </a:solidFill>
              </a:rPr>
              <a:t>фагара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095750"/>
            <a:ext cx="5199063" cy="346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18100" y="4054475"/>
            <a:ext cx="4960938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879975" y="5843588"/>
            <a:ext cx="80963" cy="8096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tIns="9144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FFFFFF"/>
                </a:solidFill>
              </a:rPr>
              <a:t>эпифиты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974138" y="3463925"/>
            <a:ext cx="844550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сейба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555625"/>
            <a:ext cx="8609012" cy="126365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СЕЙБА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1850"/>
            <a:ext cx="4200525" cy="4762500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Высота — до 50 метров, 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Диаметр ствола — до 2 метров,</a:t>
            </a:r>
          </a:p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Широкие дисковидные корни  поднимаются до высоты 4 метров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lipArt" idx="4294967295"/>
          </p:nvPr>
        </p:nvSpPr>
        <p:spPr>
          <a:xfrm>
            <a:off x="741363" y="2101850"/>
            <a:ext cx="4200525" cy="4762500"/>
          </a:xfrm>
        </p:spPr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979613"/>
            <a:ext cx="41402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41363" y="600075"/>
            <a:ext cx="8609012" cy="11731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ДЕРЕВО ФАГАРА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0725" y="1979613"/>
            <a:ext cx="4200525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51438" y="2101850"/>
            <a:ext cx="4200525" cy="4762500"/>
          </a:xfrm>
          <a:ln/>
        </p:spPr>
        <p:txBody>
          <a:bodyPr/>
          <a:lstStyle/>
          <a:p>
            <a:pPr marL="430213" indent="-323850"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/>
              <a:t>Дерево фагара — сплошь покрыто шипами.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659563" cy="774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300788" y="900113"/>
            <a:ext cx="3779837" cy="625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30213" indent="-323850" hangingPunct="1">
              <a:lnSpc>
                <a:spcPct val="100000"/>
              </a:lnSpc>
              <a:spcBef>
                <a:spcPts val="5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ФИКУС 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 marL="430213" indent="-323850" hangingPunct="1">
              <a:lnSpc>
                <a:spcPct val="100000"/>
              </a:lnSpc>
              <a:spcBef>
                <a:spcPts val="500"/>
              </a:spcBef>
              <a:buClr>
                <a:srgbClr val="0E594D"/>
              </a:buClr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род деревьев, кустарников и древянистых лиан семейства тутовых. Более 2000 видов родом из тропических и субтропических областей различных континентов. Многочисленные, похожие на мелкие семена плоды находятся на внутренней стенке мясистых грушевидных разрастаний стебля — сикониев, т. е. собраны в своеобразные соплодия</a:t>
            </a: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41575" y="-477838"/>
            <a:ext cx="5638800" cy="157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03663" y="5040313"/>
            <a:ext cx="2755900" cy="259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00425" y="0"/>
            <a:ext cx="6680200" cy="1258888"/>
          </a:xfrm>
          <a:ln/>
        </p:spPr>
        <p:txBody>
          <a:bodyPr lIns="91440" tIns="91440" rIns="91440" bIns="4572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>
                <a:solidFill>
                  <a:srgbClr val="FFFF66"/>
                </a:solidFill>
              </a:rPr>
              <a:t>Средний и нижний ярус влажных экваториальных лесов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8" y="-31750"/>
            <a:ext cx="3452812" cy="345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817813" y="3144838"/>
            <a:ext cx="77787" cy="77787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6945313" y="3779838"/>
            <a:ext cx="396875" cy="15716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75475" y="1079500"/>
            <a:ext cx="3463925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704975" y="7432675"/>
            <a:ext cx="77788" cy="1270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6563" y="4335463"/>
            <a:ext cx="2835275" cy="283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4113" y="3959225"/>
            <a:ext cx="4575175" cy="353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905000" y="2700338"/>
            <a:ext cx="14414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Масличная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>
                <a:solidFill>
                  <a:srgbClr val="FFFFFF"/>
                </a:solidFill>
              </a:rPr>
              <a:t>пальма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463925"/>
            <a:ext cx="4564063" cy="355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71888" y="900113"/>
            <a:ext cx="3887787" cy="290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405563" y="3024188"/>
            <a:ext cx="1147762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FFFFFF"/>
                </a:solidFill>
              </a:rPr>
              <a:t>Пальма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FFFFFF"/>
                </a:solidFill>
              </a:rPr>
              <a:t> Рафия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419475" y="6300788"/>
            <a:ext cx="1439863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FFFFFF"/>
                </a:solidFill>
              </a:rPr>
              <a:t>Эбеновое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i="1">
                <a:solidFill>
                  <a:srgbClr val="FFFFFF"/>
                </a:solidFill>
              </a:rPr>
              <a:t>дерево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372</Words>
  <Application>Microsoft Office PowerPoint</Application>
  <PresentationFormat>Произвольный</PresentationFormat>
  <Paragraphs>60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Times New Roman</vt:lpstr>
      <vt:lpstr>Arial</vt:lpstr>
      <vt:lpstr>Lucida Sans Unicode</vt:lpstr>
      <vt:lpstr>DejaVu Sans Condensed</vt:lpstr>
      <vt:lpstr>Shruti</vt:lpstr>
      <vt:lpstr>Wingdings</vt:lpstr>
      <vt:lpstr>+mn-ea</vt:lpstr>
      <vt:lpstr>Тема Office</vt:lpstr>
      <vt:lpstr>Тема Office</vt:lpstr>
      <vt:lpstr>Тема Office</vt:lpstr>
      <vt:lpstr>Тема Office</vt:lpstr>
      <vt:lpstr>Слайд 1</vt:lpstr>
      <vt:lpstr>Гилея</vt:lpstr>
      <vt:lpstr>Слайд 3</vt:lpstr>
      <vt:lpstr>Верхний ярус влажных экваториальных лесов</vt:lpstr>
      <vt:lpstr>Слайд 5</vt:lpstr>
      <vt:lpstr>СЕЙБА</vt:lpstr>
      <vt:lpstr>ДЕРЕВО ФАГАРА</vt:lpstr>
      <vt:lpstr>Слайд 8</vt:lpstr>
      <vt:lpstr>Средний и нижний ярус влажных экваториальных лесов</vt:lpstr>
      <vt:lpstr>Слайд 10</vt:lpstr>
      <vt:lpstr>Слайд 11</vt:lpstr>
      <vt:lpstr>ПАЛЬМА РАФИЯ</vt:lpstr>
      <vt:lpstr>БАНАНЫ</vt:lpstr>
      <vt:lpstr>ДИСКОНИЯ</vt:lpstr>
      <vt:lpstr>Лианы</vt:lpstr>
      <vt:lpstr>Орхидеи</vt:lpstr>
      <vt:lpstr>Ранффлензия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Игнатова</dc:creator>
  <cp:lastModifiedBy>revaz</cp:lastModifiedBy>
  <cp:revision>8</cp:revision>
  <cp:lastPrinted>1601-01-01T00:00:00Z</cp:lastPrinted>
  <dcterms:created xsi:type="dcterms:W3CDTF">2011-10-25T16:29:47Z</dcterms:created>
  <dcterms:modified xsi:type="dcterms:W3CDTF">2013-02-09T16:41:48Z</dcterms:modified>
</cp:coreProperties>
</file>