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8B95E-15DE-4233-A16D-45D480FC4C6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86E7A1-5741-4D40-8B5C-BC7BB1EB7D97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D0AFC519-4B52-46F6-9EE7-9BE2C0408B29}" type="parTrans" cxnId="{5E2476C6-2A45-487B-9CB5-282F60A37612}">
      <dgm:prSet/>
      <dgm:spPr/>
      <dgm:t>
        <a:bodyPr/>
        <a:lstStyle/>
        <a:p>
          <a:endParaRPr lang="ru-RU"/>
        </a:p>
      </dgm:t>
    </dgm:pt>
    <dgm:pt modelId="{66DEC2FE-07D4-45F7-82B6-030093489CA8}" type="sibTrans" cxnId="{5E2476C6-2A45-487B-9CB5-282F60A37612}">
      <dgm:prSet/>
      <dgm:spPr/>
      <dgm:t>
        <a:bodyPr/>
        <a:lstStyle/>
        <a:p>
          <a:endParaRPr lang="ru-RU"/>
        </a:p>
      </dgm:t>
    </dgm:pt>
    <dgm:pt modelId="{14F7CD8E-59EA-44B7-963C-99DFBEB7DC1D}">
      <dgm:prSet phldrT="[Текст]"/>
      <dgm:spPr/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3E647654-A7D7-4A27-9F54-F5973DFC978E}" type="parTrans" cxnId="{B7F13242-8D04-4812-950D-A91BD5529618}">
      <dgm:prSet/>
      <dgm:spPr/>
      <dgm:t>
        <a:bodyPr/>
        <a:lstStyle/>
        <a:p>
          <a:endParaRPr lang="ru-RU"/>
        </a:p>
      </dgm:t>
    </dgm:pt>
    <dgm:pt modelId="{79395BCF-7C04-44CA-84BD-4F2900467D93}" type="sibTrans" cxnId="{B7F13242-8D04-4812-950D-A91BD5529618}">
      <dgm:prSet/>
      <dgm:spPr/>
      <dgm:t>
        <a:bodyPr/>
        <a:lstStyle/>
        <a:p>
          <a:endParaRPr lang="ru-RU"/>
        </a:p>
      </dgm:t>
    </dgm:pt>
    <dgm:pt modelId="{F5DAB90B-E745-403E-A2EC-E9177C39A7F6}" type="pres">
      <dgm:prSet presAssocID="{4F48B95E-15DE-4233-A16D-45D480FC4C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30BB6-AB67-4BB0-B573-E232D50C3025}" type="pres">
      <dgm:prSet presAssocID="{B186E7A1-5741-4D40-8B5C-BC7BB1EB7D97}" presName="node" presStyleLbl="node1" presStyleIdx="0" presStyleCnt="2" custLinFactNeighborX="-550" custLinFactNeighborY="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6CDF6-0ADC-4CEE-B9C4-910166CF5431}" type="pres">
      <dgm:prSet presAssocID="{66DEC2FE-07D4-45F7-82B6-030093489CA8}" presName="sibTrans" presStyleCnt="0"/>
      <dgm:spPr/>
    </dgm:pt>
    <dgm:pt modelId="{078DC0B4-71DE-4349-B277-3BCD9C1B223C}" type="pres">
      <dgm:prSet presAssocID="{14F7CD8E-59EA-44B7-963C-99DFBEB7DC1D}" presName="node" presStyleLbl="node1" presStyleIdx="1" presStyleCnt="2" custLinFactNeighborX="-550" custLinFactNeighborY="3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13242-8D04-4812-950D-A91BD5529618}" srcId="{4F48B95E-15DE-4233-A16D-45D480FC4C6B}" destId="{14F7CD8E-59EA-44B7-963C-99DFBEB7DC1D}" srcOrd="1" destOrd="0" parTransId="{3E647654-A7D7-4A27-9F54-F5973DFC978E}" sibTransId="{79395BCF-7C04-44CA-84BD-4F2900467D93}"/>
    <dgm:cxn modelId="{EAED481A-7F2E-4490-9782-957297C5A7AA}" type="presOf" srcId="{14F7CD8E-59EA-44B7-963C-99DFBEB7DC1D}" destId="{078DC0B4-71DE-4349-B277-3BCD9C1B223C}" srcOrd="0" destOrd="0" presId="urn:microsoft.com/office/officeart/2005/8/layout/default#1"/>
    <dgm:cxn modelId="{5E2476C6-2A45-487B-9CB5-282F60A37612}" srcId="{4F48B95E-15DE-4233-A16D-45D480FC4C6B}" destId="{B186E7A1-5741-4D40-8B5C-BC7BB1EB7D97}" srcOrd="0" destOrd="0" parTransId="{D0AFC519-4B52-46F6-9EE7-9BE2C0408B29}" sibTransId="{66DEC2FE-07D4-45F7-82B6-030093489CA8}"/>
    <dgm:cxn modelId="{310A1322-DF88-4B30-8B97-19327A4D8952}" type="presOf" srcId="{B186E7A1-5741-4D40-8B5C-BC7BB1EB7D97}" destId="{1D130BB6-AB67-4BB0-B573-E232D50C3025}" srcOrd="0" destOrd="0" presId="urn:microsoft.com/office/officeart/2005/8/layout/default#1"/>
    <dgm:cxn modelId="{D385ABA0-ACF1-44FA-A09E-22B09F88ACD4}" type="presOf" srcId="{4F48B95E-15DE-4233-A16D-45D480FC4C6B}" destId="{F5DAB90B-E745-403E-A2EC-E9177C39A7F6}" srcOrd="0" destOrd="0" presId="urn:microsoft.com/office/officeart/2005/8/layout/default#1"/>
    <dgm:cxn modelId="{3D4103A4-7E30-4D73-9D4D-B057CA0C7CAF}" type="presParOf" srcId="{F5DAB90B-E745-403E-A2EC-E9177C39A7F6}" destId="{1D130BB6-AB67-4BB0-B573-E232D50C3025}" srcOrd="0" destOrd="0" presId="urn:microsoft.com/office/officeart/2005/8/layout/default#1"/>
    <dgm:cxn modelId="{EE1CC2AF-F757-463B-92A3-C92DBC2FB282}" type="presParOf" srcId="{F5DAB90B-E745-403E-A2EC-E9177C39A7F6}" destId="{37B6CDF6-0ADC-4CEE-B9C4-910166CF5431}" srcOrd="1" destOrd="0" presId="urn:microsoft.com/office/officeart/2005/8/layout/default#1"/>
    <dgm:cxn modelId="{4DEA7A69-8512-4744-BF94-BA2F6E0990F4}" type="presParOf" srcId="{F5DAB90B-E745-403E-A2EC-E9177C39A7F6}" destId="{078DC0B4-71DE-4349-B277-3BCD9C1B223C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30BB6-AB67-4BB0-B573-E232D50C3025}">
      <dsp:nvSpPr>
        <dsp:cNvPr id="0" name=""/>
        <dsp:cNvSpPr/>
      </dsp:nvSpPr>
      <dsp:spPr>
        <a:xfrm>
          <a:off x="607984" y="12600"/>
          <a:ext cx="2108871" cy="126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а</a:t>
          </a:r>
          <a:endParaRPr lang="ru-RU" sz="6000" kern="1200" dirty="0"/>
        </a:p>
      </dsp:txBody>
      <dsp:txXfrm>
        <a:off x="607984" y="12600"/>
        <a:ext cx="2108871" cy="1265322"/>
      </dsp:txXfrm>
    </dsp:sp>
    <dsp:sp modelId="{078DC0B4-71DE-4349-B277-3BCD9C1B223C}">
      <dsp:nvSpPr>
        <dsp:cNvPr id="0" name=""/>
        <dsp:cNvSpPr/>
      </dsp:nvSpPr>
      <dsp:spPr>
        <a:xfrm>
          <a:off x="607984" y="1477877"/>
          <a:ext cx="2108871" cy="1265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я</a:t>
          </a:r>
          <a:endParaRPr lang="ru-RU" sz="6000" kern="1200" dirty="0"/>
        </a:p>
      </dsp:txBody>
      <dsp:txXfrm>
        <a:off x="607984" y="1477877"/>
        <a:ext cx="2108871" cy="126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E5ABC0-D108-4A6F-8444-ADD7B1043346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6F6796-E11D-45F2-8D4D-9FBAFC944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7200800" cy="315373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/>
              </a:rPr>
              <a:t>Тема урока: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 «Обозначение звуков [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</a:rPr>
              <a:t>й’а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] одной буквой «я».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1"/>
            <a:ext cx="7021332" cy="194421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/>
              </a:rPr>
              <a:t>Урок обучения грамоте.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/>
              </a:rPr>
              <a:t>1 </a:t>
            </a:r>
            <a:r>
              <a:rPr lang="ru-RU" sz="2800" dirty="0">
                <a:solidFill>
                  <a:srgbClr val="0000FF"/>
                </a:solidFill>
                <a:latin typeface="Times New Roman"/>
              </a:rPr>
              <a:t>класс.</a:t>
            </a:r>
            <a:br>
              <a:rPr lang="ru-RU" sz="2800" dirty="0">
                <a:solidFill>
                  <a:srgbClr val="0000FF"/>
                </a:solidFill>
                <a:latin typeface="Times New Roman"/>
              </a:rPr>
            </a:br>
            <a:r>
              <a:rPr lang="ru-RU" sz="2800" dirty="0">
                <a:solidFill>
                  <a:srgbClr val="0000FF"/>
                </a:solidFill>
                <a:latin typeface="Times New Roman"/>
              </a:rPr>
              <a:t>(«Перспективная начальная школа». Обучение грамоте.</a:t>
            </a:r>
            <a:br>
              <a:rPr lang="ru-RU" sz="2800" dirty="0">
                <a:solidFill>
                  <a:srgbClr val="0000FF"/>
                </a:solidFill>
                <a:latin typeface="Times New Roman"/>
              </a:rPr>
            </a:br>
            <a:r>
              <a:rPr lang="ru-RU" sz="2800" dirty="0">
                <a:solidFill>
                  <a:srgbClr val="0000FF"/>
                </a:solidFill>
                <a:latin typeface="Times New Roman"/>
              </a:rPr>
              <a:t>«Азбука», авторы </a:t>
            </a:r>
            <a:r>
              <a:rPr lang="ru-RU" sz="2800" dirty="0" err="1">
                <a:solidFill>
                  <a:srgbClr val="0000FF"/>
                </a:solidFill>
                <a:latin typeface="Times New Roman"/>
              </a:rPr>
              <a:t>Н.Г.Агаркова</a:t>
            </a:r>
            <a:r>
              <a:rPr lang="ru-RU" sz="2800" dirty="0">
                <a:solidFill>
                  <a:srgbClr val="0000FF"/>
                </a:solidFill>
                <a:latin typeface="Times New Roman"/>
              </a:rPr>
              <a:t> и </a:t>
            </a:r>
            <a:r>
              <a:rPr lang="ru-RU" sz="2800" dirty="0" err="1">
                <a:solidFill>
                  <a:srgbClr val="0000FF"/>
                </a:solidFill>
                <a:latin typeface="Times New Roman"/>
              </a:rPr>
              <a:t>Ю.А.Агарков</a:t>
            </a:r>
            <a:r>
              <a:rPr lang="ru-RU" sz="2800" dirty="0">
                <a:solidFill>
                  <a:srgbClr val="0000FF"/>
                </a:solidFill>
                <a:latin typeface="Times New Roman"/>
              </a:rPr>
              <a:t>.)</a:t>
            </a:r>
            <a:br>
              <a:rPr lang="ru-RU" sz="2800" dirty="0">
                <a:solidFill>
                  <a:srgbClr val="0000FF"/>
                </a:solidFill>
                <a:latin typeface="Times New Roman"/>
              </a:rPr>
            </a:br>
            <a:r>
              <a:rPr lang="ru-RU" sz="2800" dirty="0">
                <a:solidFill>
                  <a:srgbClr val="0000FF"/>
                </a:solidFill>
                <a:latin typeface="Times New Roman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Times New Roman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10445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94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791200"/>
            <a:ext cx="8229600" cy="731838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hlink"/>
                </a:solidFill>
              </a:rPr>
              <a:t>Я</a:t>
            </a:r>
            <a:r>
              <a:rPr lang="ru-RU" sz="2000" smtClean="0"/>
              <a:t>год нет кислее клюквы.</a:t>
            </a:r>
            <a:br>
              <a:rPr lang="ru-RU" sz="2000" smtClean="0"/>
            </a:br>
            <a:r>
              <a:rPr lang="ru-RU" sz="2000" smtClean="0">
                <a:solidFill>
                  <a:schemeClr val="hlink"/>
                </a:solidFill>
              </a:rPr>
              <a:t>Я</a:t>
            </a:r>
            <a:r>
              <a:rPr lang="ru-RU" sz="2000" smtClean="0"/>
              <a:t> на память знаю буквы.</a:t>
            </a:r>
          </a:p>
        </p:txBody>
      </p:sp>
      <p:sp>
        <p:nvSpPr>
          <p:cNvPr id="58373" name="WordArt 5" descr="Крупная сетка"/>
          <p:cNvSpPr>
            <a:spLocks noChangeArrowheads="1" noChangeShapeType="1" noTextEdit="1"/>
          </p:cNvSpPr>
          <p:nvPr/>
        </p:nvSpPr>
        <p:spPr bwMode="auto">
          <a:xfrm>
            <a:off x="6553200" y="381000"/>
            <a:ext cx="2290763" cy="265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519"/>
              </a:avLst>
            </a:prstTxWarp>
          </a:bodyPr>
          <a:lstStyle/>
          <a:p>
            <a:pPr algn="ctr"/>
            <a:r>
              <a:rPr lang="ru-RU" sz="4800" b="1" kern="10">
                <a:pattFill prst="lgGrid">
                  <a:fgClr>
                    <a:srgbClr val="FF3300"/>
                  </a:fgClr>
                  <a:bgClr>
                    <a:schemeClr val="folHlink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Я</a:t>
            </a:r>
          </a:p>
        </p:txBody>
      </p:sp>
      <p:pic>
        <p:nvPicPr>
          <p:cNvPr id="58374" name="Запи26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Запи263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572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MCj019344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5576"/>
            <a:ext cx="41910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MCj0329529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617" y="3789040"/>
            <a:ext cx="26670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355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Буква «я» шагает гордо.  </a:t>
            </a:r>
          </a:p>
          <a:p>
            <a:r>
              <a:rPr lang="ru-RU" dirty="0" smtClean="0"/>
              <a:t> Всем на свете буква «я»</a:t>
            </a:r>
          </a:p>
          <a:p>
            <a:r>
              <a:rPr lang="ru-RU" dirty="0" smtClean="0"/>
              <a:t> Доложить готова:    </a:t>
            </a:r>
          </a:p>
          <a:p>
            <a:r>
              <a:rPr lang="ru-RU" dirty="0" smtClean="0"/>
              <a:t> - А вы знаете кто Я!  </a:t>
            </a:r>
          </a:p>
          <a:p>
            <a:r>
              <a:rPr lang="ru-RU" dirty="0" smtClean="0"/>
              <a:t>  - Вы не знаете, кто Я?    </a:t>
            </a:r>
          </a:p>
          <a:p>
            <a:r>
              <a:rPr lang="ru-RU" dirty="0" smtClean="0"/>
              <a:t>  - Я не только буква Я -    </a:t>
            </a:r>
          </a:p>
          <a:p>
            <a:r>
              <a:rPr lang="ru-RU" dirty="0" smtClean="0"/>
              <a:t>Буква, слог и слово!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126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" fill="hold"/>
                                        <p:tgtEl>
                                          <p:spTgt spid="58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77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865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5"/>
                </p:tgtEl>
              </p:cMediaNode>
            </p:audio>
          </p:childTnLst>
        </p:cTn>
      </p:par>
    </p:tnLst>
    <p:bldLst>
      <p:bldP spid="583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48680"/>
            <a:ext cx="752450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18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2469" name="Picture 5" descr="DDE7538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775075"/>
            <a:ext cx="23241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468313" y="60213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611188" y="2133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539750" y="37893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2987675" y="55895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2466" name="Picture 2" descr="karanda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79387" flipV="1">
            <a:off x="6443663" y="4437063"/>
            <a:ext cx="19446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65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6615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5 0.10962 C -0.36459 0.11424 -0.36302 0.1191 -0.35851 0.12488 C -0.354 0.13066 -0.34636 0.14061 -0.33941 0.145 C -0.33247 0.1494 -0.32448 0.15379 -0.31667 0.15194 C -0.30886 0.15009 -0.30625 0.14847 -0.29271 0.13321 C -0.27917 0.11794 -0.25156 0.08533 -0.23577 0.06082 C -0.21997 0.03631 -0.20868 0.01364 -0.19775 -0.01342 C -0.18681 -0.04048 -0.17257 -0.08025 -0.16979 -0.10107 C -0.16702 -0.12188 -0.17639 -0.12905 -0.18125 -0.13807 C -0.18611 -0.14709 -0.19236 -0.15125 -0.19896 -0.15495 C -0.20556 -0.15865 -0.21476 -0.1605 -0.22101 -0.1605 C -0.22726 -0.1605 -0.22986 -0.15958 -0.23629 -0.15542 C -0.24271 -0.15125 -0.25174 -0.14524 -0.25972 -0.13483 C -0.26771 -0.12443 -0.27795 -0.10754 -0.28386 -0.09274 C -0.28976 -0.07794 -0.29323 -0.05944 -0.29514 -0.04533 C -0.29705 -0.03122 -0.29757 -0.01943 -0.29514 -0.00833 C -0.29271 0.00277 -0.28854 0.01549 -0.28004 0.02197 C -0.27153 0.02844 -0.25538 0.03191 -0.24462 0.03052 C -0.23386 0.02914 -0.22639 0.02798 -0.21545 0.01364 C -0.20452 -0.0007 -0.18889 -0.03169 -0.17865 -0.05551 C -0.16841 -0.07933 -0.15868 -0.1124 -0.15347 -0.12974 C -0.14827 -0.14709 -0.14705 -0.15958 -0.14705 -0.16004 C -0.14705 -0.1605 -0.14931 -0.14917 -0.15347 -0.13321 C -0.15764 -0.11726 -0.16736 -0.0784 -0.1724 -0.06406 C -0.17743 -0.04973 -0.17865 -0.06036 -0.18386 -0.04718 C -0.18906 -0.034 -0.19792 -0.00301 -0.204 0.01526 C -0.21007 0.03353 -0.21563 0.04764 -0.22049 0.06244 C -0.22535 0.07724 -0.23091 0.09273 -0.23316 0.10453 C -0.23542 0.11632 -0.23525 0.12627 -0.23438 0.13321 C -0.23351 0.14014 -0.23177 0.14431 -0.22813 0.14685 C -0.22448 0.1494 -0.2191 0.14963 -0.21216 0.14801 C -0.20521 0.14639 -0.19549 0.14384 -0.18629 0.13668 C -0.17709 0.12951 -0.16268 0.11147 -0.15729 0.10453 C -0.15191 0.09759 -0.15278 0.09597 -0.15347 0.09458 " pathEditMode="relative" rAng="0" ptsTypes="aaaaaaaaaaaaaaaaaaaaaaaaaaaaaaaaaa">
                                      <p:cBhvr>
                                        <p:cTn id="10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11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4293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11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432048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У меня все получилось </a:t>
            </a:r>
            <a:r>
              <a:rPr lang="ru-RU" sz="3200" dirty="0" smtClean="0">
                <a:solidFill>
                  <a:srgbClr val="FF0000"/>
                </a:solidFill>
              </a:rPr>
              <a:t>красным.</a:t>
            </a:r>
          </a:p>
          <a:p>
            <a:r>
              <a:rPr lang="ru-RU" sz="3200" dirty="0" smtClean="0"/>
              <a:t> Не все удалось - </a:t>
            </a:r>
            <a:r>
              <a:rPr lang="ru-RU" sz="3200" dirty="0" smtClean="0">
                <a:solidFill>
                  <a:srgbClr val="FFFF00"/>
                </a:solidFill>
              </a:rPr>
              <a:t>жёлтым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Мне было трудно - оставить белой розу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83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6512511" cy="2088232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МОЛОДЦЫ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1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2736304" cy="3657560"/>
          </a:xfrm>
        </p:spPr>
        <p:txBody>
          <a:bodyPr>
            <a:normAutofit fontScale="62500" lnSpcReduction="20000"/>
          </a:bodyPr>
          <a:lstStyle/>
          <a:p>
            <a:r>
              <a:rPr lang="ru-RU" sz="3500" dirty="0"/>
              <a:t>попугай</a:t>
            </a:r>
          </a:p>
          <a:p>
            <a:r>
              <a:rPr lang="ru-RU" sz="3500" dirty="0"/>
              <a:t>лейка</a:t>
            </a:r>
          </a:p>
          <a:p>
            <a:r>
              <a:rPr lang="ru-RU" sz="3500" dirty="0"/>
              <a:t>ручей</a:t>
            </a:r>
          </a:p>
          <a:p>
            <a:r>
              <a:rPr lang="ru-RU" sz="3500" dirty="0"/>
              <a:t>улей</a:t>
            </a:r>
          </a:p>
          <a:p>
            <a:r>
              <a:rPr lang="ru-RU" sz="3500" dirty="0"/>
              <a:t>рой</a:t>
            </a:r>
          </a:p>
          <a:p>
            <a:r>
              <a:rPr lang="ru-RU" sz="3500" dirty="0"/>
              <a:t>май</a:t>
            </a:r>
          </a:p>
          <a:p>
            <a:r>
              <a:rPr lang="ru-RU" sz="3500" dirty="0"/>
              <a:t>рай</a:t>
            </a:r>
          </a:p>
          <a:p>
            <a:r>
              <a:rPr lang="ru-RU" sz="3500" dirty="0"/>
              <a:t>милый</a:t>
            </a:r>
          </a:p>
          <a:p>
            <a:r>
              <a:rPr lang="ru-RU" sz="3500" dirty="0"/>
              <a:t>чайка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53329"/>
            <a:ext cx="3672408" cy="305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5148064" y="148478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48064" y="148478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48064" y="29249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40152" y="14847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44208" y="148478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012160" y="29249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559" y="152286"/>
            <a:ext cx="2421457" cy="262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559" y="1860626"/>
            <a:ext cx="25241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558" y="2780928"/>
            <a:ext cx="242145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673" y="1776556"/>
            <a:ext cx="2406924" cy="17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432" y="88586"/>
            <a:ext cx="2664294" cy="16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735" y="3429000"/>
            <a:ext cx="24082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31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721128"/>
          </a:xfrm>
        </p:spPr>
        <p:txBody>
          <a:bodyPr/>
          <a:lstStyle/>
          <a:p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1525"/>
            <a:ext cx="29718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827" y="908720"/>
            <a:ext cx="1323975" cy="176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127" y="1093281"/>
            <a:ext cx="134302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161" y="2100262"/>
            <a:ext cx="2695575" cy="180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420888"/>
            <a:ext cx="2664296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43608" y="4437112"/>
            <a:ext cx="0" cy="1152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43608" y="5589240"/>
            <a:ext cx="741682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25" y="1793088"/>
            <a:ext cx="13287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6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27" y="2373125"/>
            <a:ext cx="705802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5448" y="2924944"/>
            <a:ext cx="10278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416605"/>
            <a:ext cx="72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/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6256" y="4317940"/>
            <a:ext cx="1284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/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033138" y="3469142"/>
            <a:ext cx="77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/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7" y="4096671"/>
            <a:ext cx="1124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/>
              <a:t>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14239" y="3429000"/>
            <a:ext cx="1097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/>
              <a:t>У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27" y="260648"/>
            <a:ext cx="2425773" cy="232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97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242" y="2353717"/>
            <a:ext cx="6991756" cy="39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4293096"/>
            <a:ext cx="936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000000"/>
                </a:solidFill>
                <a:latin typeface="Times New Roman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1" y="3982998"/>
            <a:ext cx="900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000000"/>
                </a:solidFill>
                <a:latin typeface="Times New Roman"/>
              </a:rPr>
              <a:t>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9193" y="3081389"/>
            <a:ext cx="792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000000"/>
                </a:solidFill>
                <a:latin typeface="Times New Roman"/>
              </a:rPr>
              <a:t>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726324"/>
            <a:ext cx="115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000000"/>
                </a:solidFill>
                <a:latin typeface="Times New Roman"/>
              </a:rPr>
              <a:t>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924944"/>
            <a:ext cx="1584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000000"/>
                </a:solidFill>
                <a:latin typeface="Times New Roman"/>
              </a:rPr>
              <a:t>Л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61" y="89442"/>
            <a:ext cx="29718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1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422967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5243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6730" y="3244334"/>
            <a:ext cx="957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0000"/>
                </a:solidFill>
                <a:latin typeface="Times New Roman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xmlns="" val="36738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0963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2240" y="476672"/>
            <a:ext cx="18373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мой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764704"/>
            <a:ext cx="24881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умный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952836"/>
            <a:ext cx="12362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мы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3629" y="1952835"/>
            <a:ext cx="19447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умой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33545" y="2968680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ну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0019" y="4509120"/>
            <a:ext cx="10278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но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99929" y="4797152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dirty="0" smtClean="0"/>
              <a:t>ум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4444770"/>
            <a:ext cx="1584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он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43412" y="3244334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 smtClean="0"/>
              <a:t>му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9457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5788759"/>
              </p:ext>
            </p:extLst>
          </p:nvPr>
        </p:nvGraphicFramePr>
        <p:xfrm>
          <a:off x="1155700" y="1400175"/>
          <a:ext cx="334803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z="7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0747"/>
            <a:ext cx="33464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483768" y="2492896"/>
            <a:ext cx="576064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971379">
            <a:off x="6593465" y="2390882"/>
            <a:ext cx="576064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9468945">
            <a:off x="5591670" y="2392553"/>
            <a:ext cx="576064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7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649"/>
            <a:ext cx="791026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39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130</Words>
  <Application>Microsoft Office PowerPoint</Application>
  <PresentationFormat>Экран (4:3)</PresentationFormat>
  <Paragraphs>47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Урок обучения грамоте. 1 класс. («Перспективная начальная школа». Обучение грамоте. «Азбука», авторы Н.Г.Агаркова и Ю.А.Агарков.)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Ягод нет кислее клюквы. Я на память знаю буквы.</vt:lpstr>
      <vt:lpstr>Слайд 11</vt:lpstr>
      <vt:lpstr>Слайд 12</vt:lpstr>
      <vt:lpstr>Слайд 13</vt:lpstr>
      <vt:lpstr>Слайд 14</vt:lpstr>
      <vt:lpstr>МОЛОДЦЫ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грамоте. 1 класс. («Перспективная начальная школа». Обучение грамоте. «Азбука», авторы Н.Г.Агаркова и Ю.А.Агарков.)</dc:title>
  <dc:creator>Алексей</dc:creator>
  <cp:lastModifiedBy>Tata</cp:lastModifiedBy>
  <cp:revision>8</cp:revision>
  <dcterms:created xsi:type="dcterms:W3CDTF">2012-11-26T11:56:08Z</dcterms:created>
  <dcterms:modified xsi:type="dcterms:W3CDTF">2013-02-18T20:01:36Z</dcterms:modified>
</cp:coreProperties>
</file>