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74" r:id="rId2"/>
    <p:sldId id="266" r:id="rId3"/>
    <p:sldId id="263" r:id="rId4"/>
    <p:sldId id="264" r:id="rId5"/>
    <p:sldId id="273" r:id="rId6"/>
    <p:sldId id="259" r:id="rId7"/>
    <p:sldId id="260" r:id="rId8"/>
    <p:sldId id="265" r:id="rId9"/>
    <p:sldId id="269" r:id="rId10"/>
    <p:sldId id="267" r:id="rId11"/>
    <p:sldId id="268" r:id="rId12"/>
    <p:sldId id="275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3" autoAdjust="0"/>
    <p:restoredTop sz="94585" autoAdjust="0"/>
  </p:normalViewPr>
  <p:slideViewPr>
    <p:cSldViewPr>
      <p:cViewPr varScale="1">
        <p:scale>
          <a:sx n="69" d="100"/>
          <a:sy n="69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5CD44-CB60-46CD-A65D-55C4AC0658B4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10880-D25E-421B-AA23-9E7CC973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10880-D25E-421B-AA23-9E7CC973A5C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10880-D25E-421B-AA23-9E7CC973A5C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B66D5E-BA9C-483C-80F7-BFADF05782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73BA24-7678-4D3E-A575-57889A970827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82DB1A-B17E-4FDC-8273-8330B3C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7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Решение уравнений и систем уравнений второй степени.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5357826"/>
            <a:ext cx="5214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Овчинникова</a:t>
            </a:r>
            <a:r>
              <a:rPr lang="ru-RU" sz="2800" dirty="0" smtClean="0"/>
              <a:t> Л.П.</a:t>
            </a:r>
          </a:p>
          <a:p>
            <a:r>
              <a:rPr lang="ru-RU" sz="2800" dirty="0" smtClean="0"/>
              <a:t>МБОУ </a:t>
            </a:r>
            <a:r>
              <a:rPr lang="ru-RU" sz="2800" dirty="0" err="1" smtClean="0"/>
              <a:t>Увельская</a:t>
            </a:r>
            <a:r>
              <a:rPr lang="ru-RU" sz="2800" dirty="0" smtClean="0"/>
              <a:t> СОШ№2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Рассмотрим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уравнение</a:t>
            </a:r>
          </a:p>
        </p:txBody>
      </p:sp>
      <p:graphicFrame>
        <p:nvGraphicFramePr>
          <p:cNvPr id="4100" name="Rectangle 4"/>
          <p:cNvGraphicFramePr>
            <a:graphicFrameLocks/>
          </p:cNvGraphicFramePr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p:oleObj spid="_x0000_s34818" name="Формула" r:id="rId3" imgW="0" imgH="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643188" y="1428750"/>
          <a:ext cx="2447925" cy="1404938"/>
        </p:xfrm>
        <a:graphic>
          <a:graphicData uri="http://schemas.openxmlformats.org/presentationml/2006/ole">
            <p:oleObj spid="_x0000_s34819" name="Формула" r:id="rId4" imgW="685800" imgH="393480" progId="Equation.3">
              <p:embed/>
            </p:oleObj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76375" y="3490913"/>
            <a:ext cx="5903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У Хайяма это уравнение формируется  так:  «Доля квадрата равна половине доли корня»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06563" y="5002213"/>
            <a:ext cx="5026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Автор указывает, что  «это то же, как если бы сказали: квадрат равен половине корня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предложенное Хайямом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3786188" y="2000250"/>
          <a:ext cx="792162" cy="792163"/>
        </p:xfrm>
        <a:graphic>
          <a:graphicData uri="http://schemas.openxmlformats.org/presentationml/2006/ole">
            <p:oleObj spid="_x0000_s35842" name="Формула" r:id="rId3" imgW="393480" imgH="39348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2051050" y="2852738"/>
          <a:ext cx="1511300" cy="1065212"/>
        </p:xfrm>
        <a:graphic>
          <a:graphicData uri="http://schemas.openxmlformats.org/presentationml/2006/ole">
            <p:oleObj spid="_x0000_s35843" name="Формула" r:id="rId4" imgW="558720" imgH="393480" progId="Equation.3">
              <p:embed/>
            </p:oleObj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95375" y="1865313"/>
            <a:ext cx="24874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подстановке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92725" y="2060575"/>
            <a:ext cx="27352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получим равносильное уравнение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987675" y="4005263"/>
            <a:ext cx="2808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Корнем которого является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51275" y="5229225"/>
            <a:ext cx="180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Х=2</a:t>
            </a:r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5857884" y="4000504"/>
          <a:ext cx="1016000" cy="1016000"/>
        </p:xfrm>
        <a:graphic>
          <a:graphicData uri="http://schemas.openxmlformats.org/presentationml/2006/ole">
            <p:oleObj spid="_x0000_s35845" name="Формула" r:id="rId5" imgW="393480" imgH="39348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357290" y="1071547"/>
          <a:ext cx="2214578" cy="1071570"/>
        </p:xfrm>
        <a:graphic>
          <a:graphicData uri="http://schemas.openxmlformats.org/presentationml/2006/ole">
            <p:oleObj spid="_x0000_s35846" name="Формула" r:id="rId6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80" grpId="0"/>
      <p:bldP spid="71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«Я школяр в этом лучшем из лучших миров</a:t>
            </a:r>
            <a:br>
              <a:rPr lang="ru-RU" sz="3200" dirty="0" smtClean="0"/>
            </a:br>
            <a:r>
              <a:rPr lang="ru-RU" sz="3200" dirty="0" smtClean="0"/>
              <a:t>Труд мой тяжек, учитель уж больно суров,</a:t>
            </a:r>
            <a:br>
              <a:rPr lang="ru-RU" sz="3200" dirty="0" smtClean="0"/>
            </a:br>
            <a:r>
              <a:rPr lang="ru-RU" sz="3200" dirty="0" smtClean="0"/>
              <a:t>До седин я у жизни хожу в подмастерьях,</a:t>
            </a:r>
            <a:br>
              <a:rPr lang="ru-RU" sz="3200" dirty="0" smtClean="0"/>
            </a:br>
            <a:r>
              <a:rPr lang="ru-RU" sz="3200" dirty="0" smtClean="0"/>
              <a:t>Все ещё не зачислен в разряд мастеров.»</a:t>
            </a:r>
          </a:p>
          <a:p>
            <a:endParaRPr lang="ru-RU" dirty="0"/>
          </a:p>
        </p:txBody>
      </p:sp>
      <p:pic>
        <p:nvPicPr>
          <p:cNvPr id="11" name="Picture 2" descr="Хайям Ом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3"/>
            <a:ext cx="2071702" cy="266134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6000768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Д/</a:t>
            </a:r>
            <a:r>
              <a:rPr lang="ru-RU" sz="2800" dirty="0" err="1" smtClean="0"/>
              <a:t>з</a:t>
            </a:r>
            <a:r>
              <a:rPr lang="ru-RU" sz="2800" smtClean="0"/>
              <a:t>  №</a:t>
            </a:r>
            <a:r>
              <a:rPr lang="ru-RU" sz="2800" dirty="0" smtClean="0"/>
              <a:t>3.2.3 №5.1.27 №5.1.34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Проверим себя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6082" name="Picture 2" descr="C:\Documents and Settings\User\Мои документы\Мои рисунки\Часы\clock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86124"/>
            <a:ext cx="2764409" cy="29289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714744" y="2786058"/>
            <a:ext cx="35004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Берегите время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50017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Тесты, тесты…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Подумайте…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792958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«Если низменной похоти станешь рабом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Будешь в старости пуст, как покинутый дом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Оглянись на себя и подумай о том,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 ты есть, где ты есть и куда же потом?»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                                                Омар Хайям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Цифровой диктант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285860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Решением системы называется пара значений переменных, обращающая каждое уравнение системы  с двумя переменными в верное равенство.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428868"/>
            <a:ext cx="78581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Общий вид биквадратного уравнения </a:t>
            </a:r>
            <a:r>
              <a:rPr lang="en-US" sz="2400" dirty="0" smtClean="0"/>
              <a:t>ax</a:t>
            </a:r>
            <a:r>
              <a:rPr lang="ru-RU" sz="2400" dirty="0" smtClean="0"/>
              <a:t>⁴+</a:t>
            </a:r>
            <a:r>
              <a:rPr lang="en-US" sz="2400" dirty="0" err="1" smtClean="0"/>
              <a:t>bx</a:t>
            </a:r>
            <a:r>
              <a:rPr lang="ru-RU" sz="2400" dirty="0" smtClean="0"/>
              <a:t>²+</a:t>
            </a:r>
            <a:r>
              <a:rPr lang="en-US" sz="2400" dirty="0" smtClean="0"/>
              <a:t>c</a:t>
            </a:r>
            <a:r>
              <a:rPr lang="ru-RU" sz="2400" dirty="0" smtClean="0"/>
              <a:t>=0, где а не равно нулю</a:t>
            </a:r>
          </a:p>
          <a:p>
            <a:endParaRPr lang="ru-RU" sz="28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285720" y="3143248"/>
            <a:ext cx="885828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Системы равносильны, если имеют одни и те же решения, или не имеют их.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 rot="10800000" flipV="1">
            <a:off x="357158" y="3929066"/>
            <a:ext cx="8786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Если дискриминант квадратного уравнения больше нуля, то уравнение имеет один корень.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0" y="4714884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5. График  функции  </a:t>
            </a:r>
            <a:r>
              <a:rPr lang="en-US" sz="2400" dirty="0" smtClean="0"/>
              <a:t>y</a:t>
            </a:r>
            <a:r>
              <a:rPr lang="ru-RU" sz="2400" dirty="0" smtClean="0"/>
              <a:t>=-8/</a:t>
            </a:r>
            <a:r>
              <a:rPr lang="en-US" sz="2400" dirty="0" smtClean="0"/>
              <a:t>x</a:t>
            </a:r>
            <a:r>
              <a:rPr lang="ru-RU" sz="2400" dirty="0" smtClean="0"/>
              <a:t>      расположен  в  1 и 3 координатной четверти</a:t>
            </a:r>
            <a:endParaRPr lang="ru-RU" sz="2400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 rot="10800000" flipV="1">
            <a:off x="0" y="5709510"/>
            <a:ext cx="8929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Абсцисса вершины параболы находиться по формуле  –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/2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-1" y="6352770"/>
            <a:ext cx="8143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7 . Ветви параболы у=2х²-3х +5 направлены вниз </a:t>
            </a:r>
            <a:endParaRPr lang="ru-RU" sz="2400" dirty="0"/>
          </a:p>
        </p:txBody>
      </p:sp>
      <p:sp>
        <p:nvSpPr>
          <p:cNvPr id="14" name="8-конечная звезда 13"/>
          <p:cNvSpPr/>
          <p:nvPr/>
        </p:nvSpPr>
        <p:spPr>
          <a:xfrm>
            <a:off x="7715272" y="1000108"/>
            <a:ext cx="1071570" cy="928694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8-конечная звезда 14"/>
          <p:cNvSpPr/>
          <p:nvPr/>
        </p:nvSpPr>
        <p:spPr>
          <a:xfrm>
            <a:off x="7929586" y="1928802"/>
            <a:ext cx="1214414" cy="100013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8-конечная звезда 15"/>
          <p:cNvSpPr/>
          <p:nvPr/>
        </p:nvSpPr>
        <p:spPr>
          <a:xfrm>
            <a:off x="7858148" y="2786058"/>
            <a:ext cx="1000100" cy="100013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7786710" y="3714752"/>
            <a:ext cx="1000132" cy="100013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0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7143768" y="4714884"/>
            <a:ext cx="1143008" cy="785818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0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8215338" y="5357826"/>
            <a:ext cx="928662" cy="1000132"/>
          </a:xfrm>
          <a:prstGeom prst="star8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" name="8-конечная звезда 19"/>
          <p:cNvSpPr/>
          <p:nvPr/>
        </p:nvSpPr>
        <p:spPr>
          <a:xfrm>
            <a:off x="6786578" y="5929330"/>
            <a:ext cx="1214446" cy="1285884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0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Дана функция </a:t>
            </a:r>
            <a:r>
              <a:rPr lang="en-US" sz="3100" dirty="0" smtClean="0">
                <a:solidFill>
                  <a:schemeClr val="tx1"/>
                </a:solidFill>
              </a:rPr>
              <a:t>y=ax²+bx+c</a:t>
            </a:r>
            <a:r>
              <a:rPr lang="ru-RU" sz="3100" dirty="0" smtClean="0">
                <a:solidFill>
                  <a:schemeClr val="tx1"/>
                </a:solidFill>
              </a:rPr>
              <a:t> на каком из рисунков изображен график этой функции, если известно, что а&gt;0 квадратный трехчлен имеет два отрицательных корня</a:t>
            </a:r>
            <a:r>
              <a:rPr lang="ru-RU" sz="2700" dirty="0" smtClean="0">
                <a:solidFill>
                  <a:schemeClr val="tx1"/>
                </a:solidFill>
              </a:rPr>
              <a:t>?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pic>
        <p:nvPicPr>
          <p:cNvPr id="1028" name="Рисунок 2" descr="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2479257" cy="2571768"/>
          </a:xfrm>
          <a:prstGeom prst="rect">
            <a:avLst/>
          </a:prstGeom>
          <a:noFill/>
        </p:spPr>
      </p:pic>
      <p:pic>
        <p:nvPicPr>
          <p:cNvPr id="1027" name="Рисунок 4" descr="9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256"/>
            <a:ext cx="2357454" cy="2357454"/>
          </a:xfrm>
          <a:prstGeom prst="rect">
            <a:avLst/>
          </a:prstGeom>
          <a:noFill/>
        </p:spPr>
      </p:pic>
      <p:pic>
        <p:nvPicPr>
          <p:cNvPr id="1026" name="Рисунок 1" descr="9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357694"/>
            <a:ext cx="2714644" cy="2714644"/>
          </a:xfrm>
          <a:prstGeom prst="rect">
            <a:avLst/>
          </a:prstGeom>
          <a:noFill/>
        </p:spPr>
      </p:pic>
      <p:pic>
        <p:nvPicPr>
          <p:cNvPr id="1025" name="Рисунок 3" descr="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1714488"/>
            <a:ext cx="2571768" cy="257176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00430" y="29289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514351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929586" y="2714620"/>
            <a:ext cx="7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215338" y="5643578"/>
            <a:ext cx="684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4" name="Стрелка влево 13"/>
          <p:cNvSpPr/>
          <p:nvPr/>
        </p:nvSpPr>
        <p:spPr>
          <a:xfrm>
            <a:off x="7858148" y="4643446"/>
            <a:ext cx="1000132" cy="107157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Укажите какой график соответствует формуле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8436" name="Рисунок 1" descr="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2428892" cy="2428892"/>
          </a:xfrm>
          <a:prstGeom prst="rect">
            <a:avLst/>
          </a:prstGeom>
          <a:noFill/>
        </p:spPr>
      </p:pic>
      <p:pic>
        <p:nvPicPr>
          <p:cNvPr id="18435" name="Рисунок 2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000504"/>
            <a:ext cx="2428892" cy="2428892"/>
          </a:xfrm>
          <a:prstGeom prst="rect">
            <a:avLst/>
          </a:prstGeom>
          <a:noFill/>
        </p:spPr>
      </p:pic>
      <p:pic>
        <p:nvPicPr>
          <p:cNvPr id="18434" name="Рисунок 4" descr="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643050"/>
            <a:ext cx="2357454" cy="2357454"/>
          </a:xfrm>
          <a:prstGeom prst="rect">
            <a:avLst/>
          </a:prstGeom>
          <a:noFill/>
        </p:spPr>
      </p:pic>
      <p:pic>
        <p:nvPicPr>
          <p:cNvPr id="18433" name="Рисунок 5" descr="4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4071942"/>
            <a:ext cx="2357454" cy="2357454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868" y="300037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521495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8148" y="3214686"/>
            <a:ext cx="128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528638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graphicFrame>
        <p:nvGraphicFramePr>
          <p:cNvPr id="18438" name="Object 1"/>
          <p:cNvGraphicFramePr>
            <a:graphicFrameLocks noChangeAspect="1"/>
          </p:cNvGraphicFramePr>
          <p:nvPr/>
        </p:nvGraphicFramePr>
        <p:xfrm>
          <a:off x="3500430" y="1357298"/>
          <a:ext cx="1670050" cy="835025"/>
        </p:xfrm>
        <a:graphic>
          <a:graphicData uri="http://schemas.openxmlformats.org/presentationml/2006/ole">
            <p:oleObj spid="_x0000_s18438" name="Формула" r:id="rId7" imgW="482400" imgH="241200" progId="Equation.3">
              <p:embed/>
            </p:oleObj>
          </a:graphicData>
        </a:graphic>
      </p:graphicFrame>
      <p:sp>
        <p:nvSpPr>
          <p:cNvPr id="19" name="Стрелка влево 18"/>
          <p:cNvSpPr/>
          <p:nvPr/>
        </p:nvSpPr>
        <p:spPr>
          <a:xfrm>
            <a:off x="3714744" y="2643182"/>
            <a:ext cx="1214446" cy="107157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571868" y="1500174"/>
          <a:ext cx="1633856" cy="1071570"/>
        </p:xfrm>
        <a:graphic>
          <a:graphicData uri="http://schemas.openxmlformats.org/presentationml/2006/ole">
            <p:oleObj spid="_x0000_s18439" name="Формула" r:id="rId8" imgW="495000" imgH="393480" progId="Equation.3">
              <p:embed/>
            </p:oleObj>
          </a:graphicData>
        </a:graphic>
      </p:graphicFrame>
      <p:sp>
        <p:nvSpPr>
          <p:cNvPr id="21" name="Стрелка влево 20"/>
          <p:cNvSpPr/>
          <p:nvPr/>
        </p:nvSpPr>
        <p:spPr>
          <a:xfrm>
            <a:off x="3786182" y="4857760"/>
            <a:ext cx="1143008" cy="11430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Укажите рисунок на котором приведена графическая иллюстрация решения системы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J:\14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357298"/>
            <a:ext cx="2400300" cy="2400300"/>
          </a:xfrm>
          <a:prstGeom prst="rect">
            <a:avLst/>
          </a:prstGeom>
          <a:noFill/>
        </p:spPr>
      </p:pic>
      <p:pic>
        <p:nvPicPr>
          <p:cNvPr id="45058" name="Picture 2" descr="J:\15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428736"/>
            <a:ext cx="2428875" cy="2427287"/>
          </a:xfrm>
          <a:prstGeom prst="rect">
            <a:avLst/>
          </a:prstGeom>
          <a:noFill/>
        </p:spPr>
      </p:pic>
      <p:pic>
        <p:nvPicPr>
          <p:cNvPr id="10" name="Picture 2" descr="J:\1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42910" y="3929066"/>
            <a:ext cx="2442375" cy="2442375"/>
          </a:xfrm>
          <a:prstGeom prst="rect">
            <a:avLst/>
          </a:prstGeom>
          <a:noFill/>
        </p:spPr>
      </p:pic>
      <p:pic>
        <p:nvPicPr>
          <p:cNvPr id="13" name="Picture 3" descr="J:\13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214942" y="4000504"/>
            <a:ext cx="2585251" cy="258525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428992" y="1643050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у=х</a:t>
            </a:r>
            <a:r>
              <a:rPr lang="ru-RU" sz="2800" dirty="0" smtClean="0"/>
              <a:t>²</a:t>
            </a:r>
          </a:p>
          <a:p>
            <a:r>
              <a:rPr lang="ru-RU" sz="2800" dirty="0" smtClean="0"/>
              <a:t>у=2-х</a:t>
            </a:r>
            <a:endParaRPr lang="ru-RU" sz="2800" dirty="0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357554" y="1571612"/>
            <a:ext cx="214314" cy="114300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7158" y="15716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407194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1500174"/>
            <a:ext cx="6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714876" y="414338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20" name="Стрелка влево 19"/>
          <p:cNvSpPr/>
          <p:nvPr/>
        </p:nvSpPr>
        <p:spPr>
          <a:xfrm>
            <a:off x="3428992" y="5214950"/>
            <a:ext cx="1071570" cy="71438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График какой функции изображен на рисунке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User\Мои документы\графики\квадрат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1714488"/>
            <a:ext cx="4038600" cy="4038600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   у=-х²-3</a:t>
            </a:r>
          </a:p>
          <a:p>
            <a:endParaRPr lang="ru-RU" dirty="0" smtClean="0"/>
          </a:p>
          <a:p>
            <a:r>
              <a:rPr lang="ru-RU" dirty="0" smtClean="0"/>
              <a:t>2)   у=х²+3</a:t>
            </a:r>
          </a:p>
          <a:p>
            <a:endParaRPr lang="ru-RU" dirty="0" smtClean="0"/>
          </a:p>
          <a:p>
            <a:r>
              <a:rPr lang="ru-RU" dirty="0" smtClean="0"/>
              <a:t>3 )   у=-х²+3</a:t>
            </a:r>
          </a:p>
          <a:p>
            <a:endParaRPr lang="ru-RU" dirty="0" smtClean="0"/>
          </a:p>
          <a:p>
            <a:r>
              <a:rPr lang="ru-RU" dirty="0" smtClean="0"/>
              <a:t>4)   у=х²-3</a:t>
            </a:r>
            <a:endParaRPr lang="ru-RU" dirty="0"/>
          </a:p>
        </p:txBody>
      </p:sp>
      <p:sp>
        <p:nvSpPr>
          <p:cNvPr id="10" name="Стрелка влево 9"/>
          <p:cNvSpPr/>
          <p:nvPr/>
        </p:nvSpPr>
        <p:spPr>
          <a:xfrm>
            <a:off x="7000892" y="3286124"/>
            <a:ext cx="1214446" cy="10001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 графикам функций назовите ответ решения системы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7412" name="Picture 4" descr="C:\Documents and Settings\User\Мои документы\графики\34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err="1" smtClean="0"/>
              <a:t>у=х</a:t>
            </a:r>
            <a:r>
              <a:rPr lang="ru-RU" sz="2800" dirty="0" smtClean="0"/>
              <a:t>²</a:t>
            </a:r>
          </a:p>
          <a:p>
            <a:pPr>
              <a:buNone/>
            </a:pPr>
            <a:r>
              <a:rPr lang="ru-RU" sz="2800" dirty="0" smtClean="0"/>
              <a:t>    у=-х+2</a:t>
            </a:r>
            <a:endParaRPr lang="ru-RU" sz="2800" dirty="0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4786314" y="1571612"/>
            <a:ext cx="357190" cy="107157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57818" y="3571876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Ответ:(-2;4)(1:1)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Спешите узнать</a:t>
            </a:r>
            <a:endParaRPr lang="ru-RU" sz="4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Решив данные уравнения и системы </a:t>
            </a:r>
            <a:r>
              <a:rPr lang="ru-RU" smtClean="0"/>
              <a:t>вы узнаете </a:t>
            </a:r>
            <a:r>
              <a:rPr lang="ru-RU" dirty="0" smtClean="0"/>
              <a:t>фамилию известного  математика, философа</a:t>
            </a:r>
            <a:r>
              <a:rPr lang="ru-RU" smtClean="0"/>
              <a:t>, поэта.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Таблица  ответов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370" y="3357562"/>
          <a:ext cx="907263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263"/>
                <a:gridCol w="907263"/>
                <a:gridCol w="907263"/>
                <a:gridCol w="907263"/>
                <a:gridCol w="907263"/>
                <a:gridCol w="892977"/>
                <a:gridCol w="921549"/>
                <a:gridCol w="907263"/>
                <a:gridCol w="907263"/>
                <a:gridCol w="907263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Задания   А</a:t>
                      </a:r>
                      <a:endParaRPr lang="ru-RU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Задания  Б</a:t>
                      </a:r>
                      <a:endParaRPr lang="ru-RU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(1)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-конечная звезда 10"/>
          <p:cNvSpPr/>
          <p:nvPr/>
        </p:nvSpPr>
        <p:spPr>
          <a:xfrm>
            <a:off x="1142976" y="4929198"/>
            <a:ext cx="714380" cy="1143008"/>
          </a:xfrm>
          <a:prstGeom prst="star10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2" name="10-конечная звезда 11"/>
          <p:cNvSpPr/>
          <p:nvPr/>
        </p:nvSpPr>
        <p:spPr>
          <a:xfrm>
            <a:off x="1928794" y="4929198"/>
            <a:ext cx="714380" cy="1071570"/>
          </a:xfrm>
          <a:prstGeom prst="star10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5" name="10-конечная звезда 14"/>
          <p:cNvSpPr/>
          <p:nvPr/>
        </p:nvSpPr>
        <p:spPr>
          <a:xfrm>
            <a:off x="2786050" y="5000636"/>
            <a:ext cx="1000132" cy="1143008"/>
          </a:xfrm>
          <a:prstGeom prst="star10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6" name="10-конечная звезда 15"/>
          <p:cNvSpPr/>
          <p:nvPr/>
        </p:nvSpPr>
        <p:spPr>
          <a:xfrm>
            <a:off x="3786182" y="5143512"/>
            <a:ext cx="785818" cy="857256"/>
          </a:xfrm>
          <a:prstGeom prst="star10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р</a:t>
            </a:r>
            <a:endParaRPr lang="ru-RU" sz="3600" dirty="0"/>
          </a:p>
        </p:txBody>
      </p:sp>
      <p:sp>
        <p:nvSpPr>
          <p:cNvPr id="17" name="10-конечная звезда 16"/>
          <p:cNvSpPr/>
          <p:nvPr/>
        </p:nvSpPr>
        <p:spPr>
          <a:xfrm>
            <a:off x="4572000" y="5072074"/>
            <a:ext cx="928694" cy="928694"/>
          </a:xfrm>
          <a:prstGeom prst="star10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Х</a:t>
            </a:r>
            <a:endParaRPr lang="ru-RU" sz="3600" dirty="0"/>
          </a:p>
        </p:txBody>
      </p:sp>
      <p:sp>
        <p:nvSpPr>
          <p:cNvPr id="18" name="10-конечная звезда 17"/>
          <p:cNvSpPr/>
          <p:nvPr/>
        </p:nvSpPr>
        <p:spPr>
          <a:xfrm>
            <a:off x="5572132" y="5072074"/>
            <a:ext cx="1071570" cy="928694"/>
          </a:xfrm>
          <a:prstGeom prst="star10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4" name="8-конечная звезда 13"/>
          <p:cNvSpPr/>
          <p:nvPr/>
        </p:nvSpPr>
        <p:spPr>
          <a:xfrm>
            <a:off x="6572264" y="5143512"/>
            <a:ext cx="928694" cy="100013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й</a:t>
            </a:r>
            <a:endParaRPr lang="ru-RU" sz="3600" dirty="0"/>
          </a:p>
        </p:txBody>
      </p:sp>
      <p:sp>
        <p:nvSpPr>
          <p:cNvPr id="19" name="8-конечная звезда 18"/>
          <p:cNvSpPr/>
          <p:nvPr/>
        </p:nvSpPr>
        <p:spPr>
          <a:xfrm>
            <a:off x="7358082" y="5000636"/>
            <a:ext cx="1000132" cy="1071570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я</a:t>
            </a:r>
            <a:endParaRPr lang="ru-RU" sz="3600" dirty="0"/>
          </a:p>
        </p:txBody>
      </p:sp>
      <p:sp>
        <p:nvSpPr>
          <p:cNvPr id="20" name="8-конечная звезда 19"/>
          <p:cNvSpPr/>
          <p:nvPr/>
        </p:nvSpPr>
        <p:spPr>
          <a:xfrm>
            <a:off x="8215338" y="5143512"/>
            <a:ext cx="1143008" cy="1071570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4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Омар Хайям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716463" y="1773238"/>
            <a:ext cx="4038600" cy="4530725"/>
          </a:xfrm>
        </p:spPr>
        <p:txBody>
          <a:bodyPr/>
          <a:lstStyle/>
          <a:p>
            <a:r>
              <a:rPr lang="ru-RU" dirty="0"/>
              <a:t>В математическом трактате «О доказательствах задач алгебры и </a:t>
            </a:r>
            <a:r>
              <a:rPr lang="ru-RU" dirty="0" err="1"/>
              <a:t>алмукабалы</a:t>
            </a:r>
            <a:r>
              <a:rPr lang="ru-RU" dirty="0"/>
              <a:t>» изложил решение уравнений до 3 степени включительно.</a:t>
            </a:r>
          </a:p>
        </p:txBody>
      </p:sp>
      <p:pic>
        <p:nvPicPr>
          <p:cNvPr id="116743" name="Picture 7" descr="Изображени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0071" t="7954" r="47719" b="48326"/>
          <a:stretch>
            <a:fillRect/>
          </a:stretch>
        </p:blipFill>
        <p:spPr>
          <a:xfrm>
            <a:off x="539750" y="1700213"/>
            <a:ext cx="3154363" cy="4608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442</TotalTime>
  <Words>413</Words>
  <Application>Microsoft Office PowerPoint</Application>
  <PresentationFormat>Экран (4:3)</PresentationFormat>
  <Paragraphs>122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Апекс</vt:lpstr>
      <vt:lpstr>Формула</vt:lpstr>
      <vt:lpstr>Решение уравнений и систем уравнений второй степени.</vt:lpstr>
      <vt:lpstr>Цифровой диктант</vt:lpstr>
      <vt:lpstr>Дана функция y=ax²+bx+c на каком из рисунков изображен график этой функции, если известно, что а&gt;0 квадратный трехчлен имеет два отрицательных корня?</vt:lpstr>
      <vt:lpstr>Укажите какой график соответствует формуле </vt:lpstr>
      <vt:lpstr>Укажите рисунок на котором приведена графическая иллюстрация решения системы</vt:lpstr>
      <vt:lpstr>График какой функции изображен на рисунке</vt:lpstr>
      <vt:lpstr>По графикам функций назовите ответ решения системы</vt:lpstr>
      <vt:lpstr>Спешите узнать</vt:lpstr>
      <vt:lpstr>Омар Хайям</vt:lpstr>
      <vt:lpstr>Рассмотрим  уравнение</vt:lpstr>
      <vt:lpstr>Решение предложенное Хайямом</vt:lpstr>
      <vt:lpstr>Слайд 12</vt:lpstr>
      <vt:lpstr>Проверим себя</vt:lpstr>
      <vt:lpstr>Подумайте…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57</cp:revision>
  <dcterms:created xsi:type="dcterms:W3CDTF">2012-11-01T14:45:49Z</dcterms:created>
  <dcterms:modified xsi:type="dcterms:W3CDTF">2012-12-09T16:06:07Z</dcterms:modified>
</cp:coreProperties>
</file>