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9" r:id="rId2"/>
    <p:sldId id="270" r:id="rId3"/>
    <p:sldId id="271" r:id="rId4"/>
    <p:sldId id="263" r:id="rId5"/>
    <p:sldId id="272" r:id="rId6"/>
    <p:sldId id="265" r:id="rId7"/>
    <p:sldId id="257" r:id="rId8"/>
    <p:sldId id="266" r:id="rId9"/>
    <p:sldId id="267" r:id="rId10"/>
    <p:sldId id="268" r:id="rId11"/>
    <p:sldId id="256" r:id="rId12"/>
    <p:sldId id="258" r:id="rId13"/>
    <p:sldId id="260" r:id="rId14"/>
    <p:sldId id="259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>
      <p:cViewPr varScale="1">
        <p:scale>
          <a:sx n="78" d="100"/>
          <a:sy n="78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A88EC-3643-400E-A504-9FB3364DA7D9}" type="datetimeFigureOut">
              <a:rPr lang="ru-RU" smtClean="0"/>
              <a:t>04.12.2012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5945C-C825-4ECA-802B-DE1A326F92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99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5945C-C825-4ECA-802B-DE1A326F92F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204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5945C-C825-4ECA-802B-DE1A326F92F5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C8C7-D3FD-40BC-8889-1DB6A47F57F8}" type="datetime1">
              <a:rPr lang="ru-RU" smtClean="0"/>
              <a:t>04.12.2012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168-D74C-4D41-8D91-90B14AFEC32A}" type="datetime1">
              <a:rPr lang="ru-RU" smtClean="0"/>
              <a:t>04.12.2012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CFDE-A57F-4469-86E7-D88E7A0089EA}" type="datetime1">
              <a:rPr lang="ru-RU" smtClean="0"/>
              <a:t>04.12.2012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7EB7-0541-4379-A6C9-C3127055750E}" type="datetime1">
              <a:rPr lang="ru-RU" smtClean="0"/>
              <a:t>04.12.2012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1FF8-0D6E-4250-B7DB-CED908108E3F}" type="datetime1">
              <a:rPr lang="ru-RU" smtClean="0"/>
              <a:t>04.12.2012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4158-23E7-4152-9AC8-48849334FB32}" type="datetime1">
              <a:rPr lang="ru-RU" smtClean="0"/>
              <a:t>04.12.2012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9A56-251F-46D4-AC2B-734649A3655E}" type="datetime1">
              <a:rPr lang="ru-RU" smtClean="0"/>
              <a:t>04.12.2012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7188-B497-42F7-B5A6-1CDC316A494C}" type="datetime1">
              <a:rPr lang="ru-RU" smtClean="0"/>
              <a:t>04.12.2012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C535-3F29-480A-84B5-2DB5A1DD760A}" type="datetime1">
              <a:rPr lang="ru-RU" smtClean="0"/>
              <a:t>04.12.2012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D391-4DA5-4695-879B-817D2912111E}" type="datetime1">
              <a:rPr lang="ru-RU" smtClean="0"/>
              <a:t>04.12.2012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A3CA-6C3C-4C05-88F2-A47EAFBF9A05}" type="datetime1">
              <a:rPr lang="ru-RU" smtClean="0"/>
              <a:t>04.12.2012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0FA7F0-9A12-4BAF-B6E5-C318E26F3E17}" type="datetime1">
              <a:rPr lang="ru-RU" smtClean="0"/>
              <a:t>04.12.2012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tromeridian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24541" y="740753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Б. О. У. Д. О. Д. Д Д Т «СОВРЕМЕННИК» 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ОБЪЕДИНЕНИЕ» НАРОДНОЕ ТВОРЧЕЧТВО»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0059" y="2542389"/>
            <a:ext cx="71256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РАБОТА</a:t>
            </a: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</a:rPr>
              <a:t>«НОВОГОДНЯЯ ЕЛОЧКА»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4589" y="4941168"/>
            <a:ext cx="62974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ВЫСШЕЙ КАТЕГОРИИ</a:t>
            </a: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АЛЕКСЕЕВА  МАРГАРИТА  АЛЕКСЕЕВНА</a:t>
            </a:r>
            <a:endParaRPr lang="ru-RU" sz="2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7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782" y="737432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Пётр Первый специальным указом определил, как отмечать этот день. Вот что говорилось в этом указе: </a:t>
            </a:r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 в знак того доброго начинания и нового столетнего века в веселии друг друга поздравлять с Новым годом. По знатным и проезжим улицам у ворот и домов учинить некоторое украшение из древ и ветвей сосновых, еловых и можжевеловых, чинить стрельбу из небольших пушек и ружей, пускать ракеты, сколько у кого случится, и зажигать огни»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Со временем еловые и сосновые ветки переместились в городские квартиры.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0979" y="37899"/>
            <a:ext cx="1346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тезис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5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" y="4905"/>
            <a:ext cx="4494165" cy="3370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4933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56176" y="1181743"/>
            <a:ext cx="1759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1 этап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095" y="4053127"/>
            <a:ext cx="4318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Вырезание новогодней </a:t>
            </a:r>
          </a:p>
          <a:p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6239" y="4617441"/>
            <a:ext cx="124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елочки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86" y="3166703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436096" y="908720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0070C0"/>
                </a:solidFill>
              </a:rPr>
              <a:t>2</a:t>
            </a:r>
            <a:r>
              <a:rPr lang="ru-RU" sz="4800" dirty="0" smtClean="0">
                <a:solidFill>
                  <a:srgbClr val="0070C0"/>
                </a:solidFill>
              </a:rPr>
              <a:t> этап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043" y="4509564"/>
            <a:ext cx="3818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Сборка деталей ёлочки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клей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п.в.а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3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45" y="3303337"/>
            <a:ext cx="4553525" cy="341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36096" y="908720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0070C0"/>
                </a:solidFill>
              </a:rPr>
              <a:t>3</a:t>
            </a:r>
            <a:r>
              <a:rPr lang="ru-RU" sz="4800" dirty="0" smtClean="0">
                <a:solidFill>
                  <a:srgbClr val="0070C0"/>
                </a:solidFill>
              </a:rPr>
              <a:t> этап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800" y="4106447"/>
            <a:ext cx="4163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Вырезание  отверстий  для  шаров, работа с декоративным дыроколом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963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43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" y="57277"/>
            <a:ext cx="60959" cy="45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167088" y="7116317"/>
            <a:ext cx="60959" cy="45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889559" y="6861914"/>
            <a:ext cx="60958" cy="45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3502" y="980728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0070C0"/>
                </a:solidFill>
              </a:rPr>
              <a:t>4</a:t>
            </a:r>
            <a:r>
              <a:rPr lang="ru-RU" sz="4800" dirty="0" smtClean="0">
                <a:solidFill>
                  <a:srgbClr val="0070C0"/>
                </a:solidFill>
              </a:rPr>
              <a:t> этап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24544" y="6706335"/>
            <a:ext cx="60959" cy="45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" y="57277"/>
            <a:ext cx="4371787" cy="327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800" y="3194897"/>
            <a:ext cx="4742876" cy="3557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67322" y="4069830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Подготовка ёлочек к украшению шарами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3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96239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326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410822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Наши подарки для друзей готовы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1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991" y="-3837"/>
            <a:ext cx="871296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История праздника Новый </a:t>
            </a:r>
            <a:r>
              <a:rPr lang="ru-RU" sz="3200" b="1" dirty="0" smtClean="0">
                <a:solidFill>
                  <a:srgbClr val="FF0000"/>
                </a:solidFill>
              </a:rPr>
              <a:t>Год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Никто не может дать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точный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 на вопрос: когда люди стали праздновать Новый год? Ясно, что история праздника Новый Год уходит в глубь веков.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уверенностью сказать, что его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праздновали еще до возникновения первых календарей (а это более 6 тысяч лет назад!). Правда, в то время это был исключительно языческий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праздник. Люди поклонялись солнцу, как главному божеству от милости, которого зависит жизнь на земле.</a:t>
            </a:r>
          </a:p>
          <a:p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574" y="585261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2400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0-tub-ru.yandex.net/i?id=31562630-50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25798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3-tub-ru.yandex.net/i?id=149810614-60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19264"/>
            <a:ext cx="3678998" cy="29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15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1"/>
            <a:ext cx="82809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Древние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люди считали, что новый год начинается с обновления природы — с наступлением весны. Именно поэтому в Древнем Риме его наступление праздновали 1 марта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2445" y="3140968"/>
            <a:ext cx="3554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Давным-давно...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483152" y="3894168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Начало года надобно искать в глубокой древности. Все языческие народы ознаменовывали его разными богослужебными обрядами — торжественными приношениями 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3152" y="5486073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забавами</a:t>
            </a:r>
            <a:r>
              <a:rPr lang="ru-RU" sz="3200" dirty="0">
                <a:solidFill>
                  <a:srgbClr val="00B050"/>
                </a:solidFill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712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гарита\Documents\рисование\снеговики и ёлки из бумаги\DSC_05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4529"/>
            <a:ext cx="8460432" cy="56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93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4008" y="3231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7524" y="61377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Греки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римляне ознаменовывали радостными и всенародными играми. Не было народа, который не встречал бы новый год особенным празднеством. Пляска и пиршества следовали за таинственными обрядами</a:t>
            </a:r>
            <a:r>
              <a:rPr lang="ru-RU" sz="3200" dirty="0">
                <a:solidFill>
                  <a:srgbClr val="00B050"/>
                </a:solidFill>
              </a:rPr>
              <a:t>. </a:t>
            </a:r>
            <a:endParaRPr lang="ru-RU" sz="32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231314"/>
            <a:ext cx="82089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Традиция проводить новогодний праздник с шумными застольями, ночными гуляньями, танцами у елки и фейерверками прижилась в России довольно быстро, чему в немалой степени способствовал Петр I.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8-tub-ru.yandex.net/i?id=113543785-71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354698"/>
            <a:ext cx="1692188" cy="223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9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41536"/>
            <a:ext cx="593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Готовимся к новому году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5074" y="5021886"/>
            <a:ext cx="7307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Подарок сделанный своими руками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0" y="1556792"/>
            <a:ext cx="5472609" cy="30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014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828" y="695651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Слывший большим затейником, Петр ввел в обычай проведение веселых зимних ассамблей с выпивкой, шутихами, «медведями-скоморохами» , катанием на санях по замерзшей реке. При нем в стране впервые появились карнавальные маски: в 1722 году царь устроил пышный маскарад по случаю заключения мира со Швецией.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790" y="3865750"/>
            <a:ext cx="85369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Справедливости ради заметим, что ряженые на Руси появилось давно: историки указывают, что еще Иван Грозный со своими опричниками переодевался подобно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скоморохам</a:t>
            </a:r>
            <a:r>
              <a:rPr lang="ru-RU" sz="3200" dirty="0" smtClean="0">
                <a:solidFill>
                  <a:srgbClr val="00B050"/>
                </a:solidFill>
              </a:rPr>
              <a:t>. 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6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285" y="-387424"/>
            <a:ext cx="871296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 </a:t>
            </a:r>
            <a:endParaRPr lang="ru-RU" sz="2400" dirty="0">
              <a:solidFill>
                <a:srgbClr val="00B050"/>
              </a:solidFill>
            </a:endParaRPr>
          </a:p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вот новогодняя елка пробивала себе дорогу с трудом. В допетровские времена она считалась у русских символом смерти: еловыми ветками выстилался путь, по которому двигалась похоронная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процессия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 введения указа Петра I Новый год наши предки встречали либо с березкой, либо с цветущим вишневым деревом, в зависимости от того, когда отмечали праздник — осенью или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весной. Украшать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дома елками в массовом порядке стали спустя целое столетие после знаменитого указа от 20 декабря 1699 года.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© Олег Абросимов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www.astromeridian.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</a:t>
            </a:r>
            <a:endParaRPr lang="ru-RU" sz="2400" dirty="0"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6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578</TotalTime>
  <Words>540</Words>
  <Application>Microsoft Office PowerPoint</Application>
  <PresentationFormat>Экран (4:3)</PresentationFormat>
  <Paragraphs>43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</dc:creator>
  <cp:lastModifiedBy>Маргарита</cp:lastModifiedBy>
  <cp:revision>62</cp:revision>
  <dcterms:created xsi:type="dcterms:W3CDTF">2012-02-12T08:20:45Z</dcterms:created>
  <dcterms:modified xsi:type="dcterms:W3CDTF">2012-12-04T17:28:38Z</dcterms:modified>
</cp:coreProperties>
</file>