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58" r:id="rId15"/>
    <p:sldId id="261" r:id="rId16"/>
    <p:sldId id="274" r:id="rId17"/>
    <p:sldId id="275" r:id="rId18"/>
    <p:sldId id="276" r:id="rId19"/>
    <p:sldId id="278" r:id="rId20"/>
    <p:sldId id="280" r:id="rId21"/>
    <p:sldId id="281" r:id="rId22"/>
    <p:sldId id="282" r:id="rId23"/>
    <p:sldId id="277" r:id="rId24"/>
    <p:sldId id="26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36703-00D6-40D7-ADEC-3420FBCB0D18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F89C7-89E0-4E66-89BC-A218C240B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AD542-371F-403E-9B14-A31EC3DF3536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F3DA0-3DA3-4BE9-968A-506176D40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0A1D-468F-4F64-9512-EFD86DA4C947}" type="datetime1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76DE1-AFAA-4E04-AA6D-F10BE216B7D0}" type="datetime1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B990-2FB0-48E7-B2A6-E3418C97FB91}" type="datetime1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8F35-F44A-4887-9F2F-0CBF4822B401}" type="datetime1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E41D-3F62-4778-B42D-B7F4D1115C32}" type="datetime1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3D21-01E2-4DC6-A205-5AFC8C03A62B}" type="datetime1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5ADC-6A4A-4830-8623-06A1E13B390E}" type="datetime1">
              <a:rPr lang="ru-RU" smtClean="0"/>
              <a:pPr/>
              <a:t>20.11.2012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6A0B-64EE-4923-8807-7377E8E27157}" type="datetime1">
              <a:rPr lang="ru-RU" smtClean="0"/>
              <a:pPr/>
              <a:t>20.11.2012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00514-F656-4E1C-B18A-FAD24325087A}" type="datetime1">
              <a:rPr lang="ru-RU" smtClean="0"/>
              <a:pPr/>
              <a:t>20.11.2012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46E29-EA7E-4296-A254-FE98CF5F5D39}" type="datetime1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3252-6165-4216-8799-3281F04E67A2}" type="datetime1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D381-E649-477B-AEA9-6704C4693C17}" type="datetime1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gif"/><Relationship Id="rId9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&#1084;&#1086;&#1083;&#1077;&#1082;%20&#1084;&#1072;&#1089;&#1089;&#1072;%20&#1090;&#1077;&#1086;&#1088;&#1080;&#1103;.oms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&#1090;&#1088;&#1077;&#1085;&#1072;&#1078;&#1105;&#1088;%20&#1084;&#1086;&#1083;&#1077;&#1082;%20&#1084;&#1072;&#1089;&#1089;&#1072;.oms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mirhim.ucoz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file:///E:\%20&#1092;&#1083;&#1077;&#1096;&#1082;&#1072;%20apacer\&#1072;&#1090;&#1090;&#1077;&#1089;&#1090;&#1072;&#1094;&#1080;&#1103;%202012\&#1086;&#1090;&#1082;&#1088;&#1099;&#1090;&#1099;&#1081;%20&#1091;&#1088;&#1086;&#1082;\8%20&#1082;&#1083;&#1072;&#1089;&#1089;\ind-DZ.docx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jmdubai.com/images/gallery/2.jpg" TargetMode="External"/><Relationship Id="rId13" Type="http://schemas.openxmlformats.org/officeDocument/2006/relationships/hyperlink" Target="http://www.stihi.ru/pics/2010/05/13/7783.jpg" TargetMode="External"/><Relationship Id="rId3" Type="http://schemas.openxmlformats.org/officeDocument/2006/relationships/hyperlink" Target="http://www.kotelniki.info/wp-content/uploads/2009/07/ChISTAYa-VODA-ETO-JIZN.gif" TargetMode="External"/><Relationship Id="rId7" Type="http://schemas.openxmlformats.org/officeDocument/2006/relationships/hyperlink" Target="http://www.novosel.ru/i/741828.jpg" TargetMode="External"/><Relationship Id="rId12" Type="http://schemas.openxmlformats.org/officeDocument/2006/relationships/hyperlink" Target="http://static.ngs.ru/news/preview/1517628d974a6083b4a75d921678dacc0ac7c2d3_400.jpg" TargetMode="External"/><Relationship Id="rId2" Type="http://schemas.openxmlformats.org/officeDocument/2006/relationships/hyperlink" Target="http://www.cs.cmu.edu/afs/cs.cmu.edu/project/pvteye/.www/Hinduism_Ablock_files/slide0001_image002.png" TargetMode="External"/><Relationship Id="rId16" Type="http://schemas.openxmlformats.org/officeDocument/2006/relationships/hyperlink" Target="http://fcior.edu.ru/card/12971/trenazher-vychislenie-otnositelnoy-molekulyarnoy-massy-veshestv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krbiznes.com/ist/?action=3&amp;f=metid/750_tovbal.jpg&amp;w=500" TargetMode="External"/><Relationship Id="rId11" Type="http://schemas.openxmlformats.org/officeDocument/2006/relationships/hyperlink" Target="http://www.wallpaperseek.com/bubbles_wallpapers_4787_1280x1024.jpg" TargetMode="External"/><Relationship Id="rId5" Type="http://schemas.openxmlformats.org/officeDocument/2006/relationships/hyperlink" Target="http://stier.ucoz.ru/_ph/1/72651393.jpg" TargetMode="External"/><Relationship Id="rId15" Type="http://schemas.openxmlformats.org/officeDocument/2006/relationships/hyperlink" Target="http://fcior.edu.ru/card/13775/otnositelnaya-molekulyarnaya-massa-veshestva.html" TargetMode="External"/><Relationship Id="rId10" Type="http://schemas.openxmlformats.org/officeDocument/2006/relationships/hyperlink" Target="http://www.magov.net/uploads/images/2/4/c/1/3770/500ff57e2b.jpg" TargetMode="External"/><Relationship Id="rId4" Type="http://schemas.openxmlformats.org/officeDocument/2006/relationships/hyperlink" Target="http://dic.academic.ru/pictures/wiki/files/68/Dusi&#269;nan_st&#345;&#237;brn&#253;.JPG" TargetMode="External"/><Relationship Id="rId9" Type="http://schemas.openxmlformats.org/officeDocument/2006/relationships/hyperlink" Target="http://img1.liveinternet.ru/images/attach/c/1/58/371/58371286_308467001.jpg" TargetMode="External"/><Relationship Id="rId14" Type="http://schemas.openxmlformats.org/officeDocument/2006/relationships/hyperlink" Target="http://www.it-n.ru/attachment.aspx?id=10273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rot="5400000">
            <a:off x="-2500338" y="3429000"/>
            <a:ext cx="6858000" cy="1588"/>
          </a:xfrm>
          <a:prstGeom prst="line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275" endPos="40000" dist="101600" dir="5400000" sy="-100000" algn="bl" rotWithShape="0"/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71613"/>
            <a:ext cx="7772400" cy="2028838"/>
          </a:xfrm>
          <a:ln w="3175"/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latin typeface="Georgia" pitchFamily="18" charset="0"/>
              </a:rPr>
              <a:t>Химические формулы. Относительная молекулярная масса. 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8 класс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0" y="142853"/>
            <a:ext cx="1142976" cy="285751"/>
          </a:xfrm>
        </p:spPr>
        <p:txBody>
          <a:bodyPr/>
          <a:lstStyle/>
          <a:p>
            <a:fld id="{73A23F7E-C056-46D7-B955-03F9F7A0F3E4}" type="datetime1">
              <a:rPr lang="ru-RU" b="1" smtClean="0">
                <a:latin typeface="Georgia" pitchFamily="18" charset="0"/>
              </a:rPr>
              <a:pPr/>
              <a:t>20.11.2012</a:t>
            </a:fld>
            <a:endParaRPr lang="ru-RU" b="1" dirty="0">
              <a:latin typeface="Georgia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571480"/>
            <a:ext cx="9144000" cy="1588"/>
          </a:xfrm>
          <a:prstGeom prst="line">
            <a:avLst/>
          </a:prstGeom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142876" y="6072206"/>
            <a:ext cx="642910" cy="214314"/>
            <a:chOff x="71438" y="6357958"/>
            <a:chExt cx="642910" cy="214314"/>
          </a:xfrm>
        </p:grpSpPr>
        <p:sp>
          <p:nvSpPr>
            <p:cNvPr id="9" name="Пятиугольник 8">
              <a:hlinkClick r:id="" action="ppaction://hlinkshowjump?jump=nextslide"/>
            </p:cNvPr>
            <p:cNvSpPr/>
            <p:nvPr/>
          </p:nvSpPr>
          <p:spPr>
            <a:xfrm>
              <a:off x="71438" y="6357958"/>
              <a:ext cx="500034" cy="214314"/>
            </a:xfrm>
            <a:prstGeom prst="homePlate">
              <a:avLst/>
            </a:prstGeom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Нашивка 9"/>
            <p:cNvSpPr/>
            <p:nvPr/>
          </p:nvSpPr>
          <p:spPr>
            <a:xfrm>
              <a:off x="500034" y="6357958"/>
              <a:ext cx="214314" cy="214314"/>
            </a:xfrm>
            <a:prstGeom prst="chevron">
              <a:avLst/>
            </a:prstGeom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071802" y="5643578"/>
            <a:ext cx="4344988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latin typeface="Georgia" pitchFamily="18" charset="0"/>
              </a:rPr>
              <a:t>Проверка: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571480"/>
            <a:ext cx="9144000" cy="1588"/>
          </a:xfrm>
          <a:prstGeom prst="line">
            <a:avLst/>
          </a:prstGeom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214414" y="203200"/>
            <a:ext cx="7472386" cy="796908"/>
          </a:xfrm>
          <a:prstGeom prst="rect">
            <a:avLst/>
          </a:prstGeom>
          <a:ln/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ХИМИЧЕСКАЯ</a:t>
            </a:r>
            <a:r>
              <a:rPr kumimoji="0" lang="ru-RU" sz="360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 ФОРМУЛА</a:t>
            </a:r>
            <a:endParaRPr kumimoji="0" lang="ru-RU" sz="360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034" y="1500174"/>
            <a:ext cx="8072494" cy="1928826"/>
          </a:xfrm>
          <a:prstGeom prst="roundRect">
            <a:avLst>
              <a:gd name="adj" fmla="val 11188"/>
            </a:avLst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CO</a:t>
            </a:r>
            <a:endParaRPr lang="ru-RU" sz="4800" dirty="0" smtClean="0"/>
          </a:p>
        </p:txBody>
      </p:sp>
      <p:pic>
        <p:nvPicPr>
          <p:cNvPr id="15" name="Рисунок 14" descr="slide0001_image002.png">
            <a:hlinkClick r:id="" action="ppaction://noaction">
              <a:snd r:embed="rId2" name="угарный+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5643578"/>
            <a:ext cx="714380" cy="71438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42876" y="6072206"/>
            <a:ext cx="642910" cy="214314"/>
            <a:chOff x="71438" y="6357958"/>
            <a:chExt cx="642910" cy="214314"/>
          </a:xfrm>
        </p:grpSpPr>
        <p:sp>
          <p:nvSpPr>
            <p:cNvPr id="10" name="Пятиугольник 9">
              <a:hlinkClick r:id="" action="ppaction://hlinkshowjump?jump=nextslide"/>
            </p:cNvPr>
            <p:cNvSpPr/>
            <p:nvPr/>
          </p:nvSpPr>
          <p:spPr>
            <a:xfrm>
              <a:off x="71438" y="6357958"/>
              <a:ext cx="500034" cy="214314"/>
            </a:xfrm>
            <a:prstGeom prst="homePlate">
              <a:avLst/>
            </a:prstGeom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Нашивка 15"/>
            <p:cNvSpPr/>
            <p:nvPr/>
          </p:nvSpPr>
          <p:spPr>
            <a:xfrm>
              <a:off x="500034" y="6357958"/>
              <a:ext cx="214314" cy="214314"/>
            </a:xfrm>
            <a:prstGeom prst="chevron">
              <a:avLst/>
            </a:prstGeom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4800" y="3429000"/>
            <a:ext cx="87217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600" dirty="0">
                <a:latin typeface="Georgia" pitchFamily="18" charset="0"/>
              </a:rPr>
              <a:t>Порядок действий: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720" y="4000504"/>
            <a:ext cx="857255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FontTx/>
              <a:buAutoNum type="arabicPeriod"/>
              <a:defRPr/>
            </a:pPr>
            <a:r>
              <a:rPr lang="ru-RU" sz="2800" dirty="0">
                <a:latin typeface="Georgia" pitchFamily="18" charset="0"/>
              </a:rPr>
              <a:t>Прочитать химическую формулу.</a:t>
            </a:r>
          </a:p>
          <a:p>
            <a:pPr marL="514350" indent="-514350" algn="just">
              <a:buFontTx/>
              <a:buAutoNum type="arabicPeriod"/>
              <a:defRPr/>
            </a:pPr>
            <a:r>
              <a:rPr lang="ru-RU" sz="2800" dirty="0">
                <a:latin typeface="Georgia" pitchFamily="18" charset="0"/>
              </a:rPr>
              <a:t>Дать характеристику </a:t>
            </a:r>
            <a:r>
              <a:rPr lang="ru-RU" sz="2800" dirty="0" smtClean="0">
                <a:latin typeface="Georgia" pitchFamily="18" charset="0"/>
              </a:rPr>
              <a:t>состава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ru-RU" sz="2800" dirty="0" smtClean="0">
                <a:latin typeface="Georgia" pitchFamily="18" charset="0"/>
              </a:rPr>
              <a:t>сложного вещества</a:t>
            </a:r>
            <a:r>
              <a:rPr lang="en-US" sz="2800" dirty="0" smtClean="0">
                <a:latin typeface="Georgia" pitchFamily="18" charset="0"/>
              </a:rPr>
              <a:t> (</a:t>
            </a:r>
            <a:r>
              <a:rPr lang="ru-RU" sz="2800" dirty="0" smtClean="0">
                <a:latin typeface="Georgia" pitchFamily="18" charset="0"/>
              </a:rPr>
              <a:t>качественный и количественный состав). 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12" name="Дата 5"/>
          <p:cNvSpPr>
            <a:spLocks noGrp="1"/>
          </p:cNvSpPr>
          <p:nvPr>
            <p:ph type="dt" sz="half" idx="10"/>
          </p:nvPr>
        </p:nvSpPr>
        <p:spPr>
          <a:xfrm>
            <a:off x="0" y="142853"/>
            <a:ext cx="1142976" cy="285751"/>
          </a:xfrm>
        </p:spPr>
        <p:txBody>
          <a:bodyPr/>
          <a:lstStyle/>
          <a:p>
            <a:fld id="{73A23F7E-C056-46D7-B955-03F9F7A0F3E4}" type="datetime1">
              <a:rPr lang="ru-RU" b="1" smtClean="0">
                <a:latin typeface="Georgia" pitchFamily="18" charset="0"/>
              </a:rPr>
              <a:pPr/>
              <a:t>20.11.2012</a:t>
            </a:fld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071802" y="5643578"/>
            <a:ext cx="4344988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latin typeface="Georgia" pitchFamily="18" charset="0"/>
              </a:rPr>
              <a:t>Проверка: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571480"/>
            <a:ext cx="9144000" cy="1588"/>
          </a:xfrm>
          <a:prstGeom prst="line">
            <a:avLst/>
          </a:prstGeom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214414" y="203200"/>
            <a:ext cx="7472386" cy="796908"/>
          </a:xfrm>
          <a:prstGeom prst="rect">
            <a:avLst/>
          </a:prstGeom>
          <a:ln/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ХИМИЧЕСКАЯ</a:t>
            </a:r>
            <a:r>
              <a:rPr kumimoji="0" lang="ru-RU" sz="360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 ФОРМУЛА</a:t>
            </a:r>
            <a:endParaRPr kumimoji="0" lang="ru-RU" sz="360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034" y="1500174"/>
            <a:ext cx="8072494" cy="1928826"/>
          </a:xfrm>
          <a:prstGeom prst="roundRect">
            <a:avLst>
              <a:gd name="adj" fmla="val 11188"/>
            </a:avLst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Mg</a:t>
            </a:r>
            <a:endParaRPr lang="ru-RU" sz="4800" dirty="0" smtClean="0"/>
          </a:p>
        </p:txBody>
      </p:sp>
      <p:pic>
        <p:nvPicPr>
          <p:cNvPr id="15" name="Рисунок 14" descr="slide0001_image002.png">
            <a:hlinkClick r:id="" action="ppaction://noaction">
              <a:snd r:embed="rId2" name="магний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5643578"/>
            <a:ext cx="714380" cy="71438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42876" y="6072206"/>
            <a:ext cx="642910" cy="214314"/>
            <a:chOff x="71438" y="6357958"/>
            <a:chExt cx="642910" cy="214314"/>
          </a:xfrm>
        </p:grpSpPr>
        <p:sp>
          <p:nvSpPr>
            <p:cNvPr id="10" name="Пятиугольник 9">
              <a:hlinkClick r:id="" action="ppaction://hlinkshowjump?jump=nextslide"/>
            </p:cNvPr>
            <p:cNvSpPr/>
            <p:nvPr/>
          </p:nvSpPr>
          <p:spPr>
            <a:xfrm>
              <a:off x="71438" y="6357958"/>
              <a:ext cx="500034" cy="214314"/>
            </a:xfrm>
            <a:prstGeom prst="homePlate">
              <a:avLst/>
            </a:prstGeom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Нашивка 15"/>
            <p:cNvSpPr/>
            <p:nvPr/>
          </p:nvSpPr>
          <p:spPr>
            <a:xfrm>
              <a:off x="500034" y="6357958"/>
              <a:ext cx="214314" cy="214314"/>
            </a:xfrm>
            <a:prstGeom prst="chevron">
              <a:avLst/>
            </a:prstGeom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4800" y="3429000"/>
            <a:ext cx="87217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600" dirty="0">
                <a:latin typeface="Georgia" pitchFamily="18" charset="0"/>
              </a:rPr>
              <a:t>Порядок действий: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720" y="4000504"/>
            <a:ext cx="857255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FontTx/>
              <a:buAutoNum type="arabicPeriod"/>
              <a:defRPr/>
            </a:pPr>
            <a:r>
              <a:rPr lang="ru-RU" sz="2800" dirty="0">
                <a:latin typeface="Georgia" pitchFamily="18" charset="0"/>
              </a:rPr>
              <a:t>Прочитать химическую формулу.</a:t>
            </a:r>
          </a:p>
          <a:p>
            <a:pPr marL="514350" indent="-514350" algn="just">
              <a:buFontTx/>
              <a:buAutoNum type="arabicPeriod"/>
              <a:defRPr/>
            </a:pPr>
            <a:r>
              <a:rPr lang="ru-RU" sz="2800" dirty="0">
                <a:latin typeface="Georgia" pitchFamily="18" charset="0"/>
              </a:rPr>
              <a:t>Дать характеристику </a:t>
            </a:r>
            <a:r>
              <a:rPr lang="ru-RU" sz="2800" dirty="0" smtClean="0">
                <a:latin typeface="Georgia" pitchFamily="18" charset="0"/>
              </a:rPr>
              <a:t>состава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ru-RU" sz="2800" dirty="0" smtClean="0">
                <a:latin typeface="Georgia" pitchFamily="18" charset="0"/>
              </a:rPr>
              <a:t>сложного вещества</a:t>
            </a:r>
            <a:r>
              <a:rPr lang="en-US" sz="2800" dirty="0" smtClean="0">
                <a:latin typeface="Georgia" pitchFamily="18" charset="0"/>
              </a:rPr>
              <a:t> (</a:t>
            </a:r>
            <a:r>
              <a:rPr lang="ru-RU" sz="2800" dirty="0" smtClean="0">
                <a:latin typeface="Georgia" pitchFamily="18" charset="0"/>
              </a:rPr>
              <a:t>качественный и количественный состав). 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12" name="Дата 5"/>
          <p:cNvSpPr>
            <a:spLocks noGrp="1"/>
          </p:cNvSpPr>
          <p:nvPr>
            <p:ph type="dt" sz="half" idx="10"/>
          </p:nvPr>
        </p:nvSpPr>
        <p:spPr>
          <a:xfrm>
            <a:off x="0" y="142853"/>
            <a:ext cx="1142976" cy="285751"/>
          </a:xfrm>
        </p:spPr>
        <p:txBody>
          <a:bodyPr/>
          <a:lstStyle/>
          <a:p>
            <a:fld id="{73A23F7E-C056-46D7-B955-03F9F7A0F3E4}" type="datetime1">
              <a:rPr lang="ru-RU" b="1" smtClean="0">
                <a:latin typeface="Georgia" pitchFamily="18" charset="0"/>
              </a:rPr>
              <a:pPr/>
              <a:t>20.11.2012</a:t>
            </a:fld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071802" y="5643578"/>
            <a:ext cx="4344988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latin typeface="Georgia" pitchFamily="18" charset="0"/>
              </a:rPr>
              <a:t>Проверка: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571480"/>
            <a:ext cx="9144000" cy="1588"/>
          </a:xfrm>
          <a:prstGeom prst="line">
            <a:avLst/>
          </a:prstGeom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214414" y="203200"/>
            <a:ext cx="7472386" cy="796908"/>
          </a:xfrm>
          <a:prstGeom prst="rect">
            <a:avLst/>
          </a:prstGeom>
          <a:ln/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ХИМИЧЕСКАЯ</a:t>
            </a:r>
            <a:r>
              <a:rPr kumimoji="0" lang="ru-RU" sz="360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 ФОРМУЛА</a:t>
            </a:r>
            <a:endParaRPr kumimoji="0" lang="ru-RU" sz="360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034" y="1500174"/>
            <a:ext cx="8072494" cy="1928826"/>
          </a:xfrm>
          <a:prstGeom prst="roundRect">
            <a:avLst>
              <a:gd name="adj" fmla="val 11188"/>
            </a:avLst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O</a:t>
            </a:r>
            <a:r>
              <a:rPr lang="en-US" sz="115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2</a:t>
            </a:r>
            <a:endParaRPr lang="ru-RU" sz="4800" baseline="-25000" dirty="0" smtClean="0"/>
          </a:p>
        </p:txBody>
      </p:sp>
      <p:pic>
        <p:nvPicPr>
          <p:cNvPr id="15" name="Рисунок 14" descr="slide0001_image002.png">
            <a:hlinkClick r:id="" action="ppaction://noaction">
              <a:snd r:embed="rId2" name="кислород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5643578"/>
            <a:ext cx="714380" cy="71438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42876" y="6072206"/>
            <a:ext cx="642910" cy="214314"/>
            <a:chOff x="71438" y="6357958"/>
            <a:chExt cx="642910" cy="214314"/>
          </a:xfrm>
        </p:grpSpPr>
        <p:sp>
          <p:nvSpPr>
            <p:cNvPr id="10" name="Пятиугольник 9">
              <a:hlinkClick r:id="" action="ppaction://hlinkshowjump?jump=nextslide"/>
            </p:cNvPr>
            <p:cNvSpPr/>
            <p:nvPr/>
          </p:nvSpPr>
          <p:spPr>
            <a:xfrm>
              <a:off x="71438" y="6357958"/>
              <a:ext cx="500034" cy="214314"/>
            </a:xfrm>
            <a:prstGeom prst="homePlate">
              <a:avLst/>
            </a:prstGeom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Нашивка 15"/>
            <p:cNvSpPr/>
            <p:nvPr/>
          </p:nvSpPr>
          <p:spPr>
            <a:xfrm>
              <a:off x="500034" y="6357958"/>
              <a:ext cx="214314" cy="214314"/>
            </a:xfrm>
            <a:prstGeom prst="chevron">
              <a:avLst/>
            </a:prstGeom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4800" y="3429000"/>
            <a:ext cx="87217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600" dirty="0">
                <a:latin typeface="Georgia" pitchFamily="18" charset="0"/>
              </a:rPr>
              <a:t>Порядок действий: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720" y="4000504"/>
            <a:ext cx="857255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FontTx/>
              <a:buAutoNum type="arabicPeriod"/>
              <a:defRPr/>
            </a:pPr>
            <a:r>
              <a:rPr lang="ru-RU" sz="2800" dirty="0">
                <a:latin typeface="Georgia" pitchFamily="18" charset="0"/>
              </a:rPr>
              <a:t>Прочитать химическую формулу.</a:t>
            </a:r>
          </a:p>
          <a:p>
            <a:pPr marL="514350" indent="-514350" algn="just">
              <a:buFontTx/>
              <a:buAutoNum type="arabicPeriod"/>
              <a:defRPr/>
            </a:pPr>
            <a:r>
              <a:rPr lang="ru-RU" sz="2800" dirty="0">
                <a:latin typeface="Georgia" pitchFamily="18" charset="0"/>
              </a:rPr>
              <a:t>Дать характеристику </a:t>
            </a:r>
            <a:r>
              <a:rPr lang="ru-RU" sz="2800" dirty="0" smtClean="0">
                <a:latin typeface="Georgia" pitchFamily="18" charset="0"/>
              </a:rPr>
              <a:t>состава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ru-RU" sz="2800" dirty="0" smtClean="0">
                <a:latin typeface="Georgia" pitchFamily="18" charset="0"/>
              </a:rPr>
              <a:t>сложного вещества</a:t>
            </a:r>
            <a:r>
              <a:rPr lang="en-US" sz="2800" dirty="0" smtClean="0">
                <a:latin typeface="Georgia" pitchFamily="18" charset="0"/>
              </a:rPr>
              <a:t> (</a:t>
            </a:r>
            <a:r>
              <a:rPr lang="ru-RU" sz="2800" dirty="0" smtClean="0">
                <a:latin typeface="Georgia" pitchFamily="18" charset="0"/>
              </a:rPr>
              <a:t>качественный и количественный состав). 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12" name="Дата 5"/>
          <p:cNvSpPr>
            <a:spLocks noGrp="1"/>
          </p:cNvSpPr>
          <p:nvPr>
            <p:ph type="dt" sz="half" idx="10"/>
          </p:nvPr>
        </p:nvSpPr>
        <p:spPr>
          <a:xfrm>
            <a:off x="0" y="142853"/>
            <a:ext cx="1142976" cy="285751"/>
          </a:xfrm>
        </p:spPr>
        <p:txBody>
          <a:bodyPr/>
          <a:lstStyle/>
          <a:p>
            <a:fld id="{73A23F7E-C056-46D7-B955-03F9F7A0F3E4}" type="datetime1">
              <a:rPr lang="ru-RU" b="1" smtClean="0">
                <a:latin typeface="Georgia" pitchFamily="18" charset="0"/>
              </a:rPr>
              <a:pPr/>
              <a:t>20.11.2012</a:t>
            </a:fld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071802" y="5643578"/>
            <a:ext cx="4344988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latin typeface="Georgia" pitchFamily="18" charset="0"/>
              </a:rPr>
              <a:t>Проверка: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571480"/>
            <a:ext cx="9144000" cy="1588"/>
          </a:xfrm>
          <a:prstGeom prst="line">
            <a:avLst/>
          </a:prstGeom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214414" y="203200"/>
            <a:ext cx="7472386" cy="796908"/>
          </a:xfrm>
          <a:prstGeom prst="rect">
            <a:avLst/>
          </a:prstGeom>
          <a:ln/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ХИМИЧЕСКАЯ</a:t>
            </a:r>
            <a:r>
              <a:rPr kumimoji="0" lang="ru-RU" sz="360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 ФОРМУЛА</a:t>
            </a:r>
            <a:endParaRPr kumimoji="0" lang="ru-RU" sz="360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034" y="1500174"/>
            <a:ext cx="8072494" cy="1928826"/>
          </a:xfrm>
          <a:prstGeom prst="roundRect">
            <a:avLst>
              <a:gd name="adj" fmla="val 11188"/>
            </a:avLst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CaCO</a:t>
            </a:r>
            <a:r>
              <a:rPr lang="en-US" sz="88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3</a:t>
            </a:r>
            <a:endParaRPr lang="ru-RU" sz="4800" baseline="-25000" dirty="0" smtClean="0"/>
          </a:p>
        </p:txBody>
      </p:sp>
      <p:pic>
        <p:nvPicPr>
          <p:cNvPr id="15" name="Рисунок 14" descr="slide0001_image002.png">
            <a:hlinkClick r:id="" action="ppaction://noaction">
              <a:snd r:embed="rId2" name="мел+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5643578"/>
            <a:ext cx="714380" cy="71438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42876" y="6072206"/>
            <a:ext cx="642910" cy="214314"/>
            <a:chOff x="71438" y="6357958"/>
            <a:chExt cx="642910" cy="214314"/>
          </a:xfrm>
        </p:grpSpPr>
        <p:sp>
          <p:nvSpPr>
            <p:cNvPr id="10" name="Пятиугольник 9">
              <a:hlinkClick r:id="" action="ppaction://hlinkshowjump?jump=nextslide"/>
            </p:cNvPr>
            <p:cNvSpPr/>
            <p:nvPr/>
          </p:nvSpPr>
          <p:spPr>
            <a:xfrm>
              <a:off x="71438" y="6357958"/>
              <a:ext cx="500034" cy="214314"/>
            </a:xfrm>
            <a:prstGeom prst="homePlate">
              <a:avLst/>
            </a:prstGeom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Нашивка 15"/>
            <p:cNvSpPr/>
            <p:nvPr/>
          </p:nvSpPr>
          <p:spPr>
            <a:xfrm>
              <a:off x="500034" y="6357958"/>
              <a:ext cx="214314" cy="214314"/>
            </a:xfrm>
            <a:prstGeom prst="chevron">
              <a:avLst/>
            </a:prstGeom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4800" y="3429000"/>
            <a:ext cx="87217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600" dirty="0">
                <a:latin typeface="Georgia" pitchFamily="18" charset="0"/>
              </a:rPr>
              <a:t>Порядок действий: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720" y="4000504"/>
            <a:ext cx="857255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FontTx/>
              <a:buAutoNum type="arabicPeriod"/>
              <a:defRPr/>
            </a:pPr>
            <a:r>
              <a:rPr lang="ru-RU" sz="2800" dirty="0">
                <a:latin typeface="Georgia" pitchFamily="18" charset="0"/>
              </a:rPr>
              <a:t>Прочитать химическую формулу.</a:t>
            </a:r>
          </a:p>
          <a:p>
            <a:pPr marL="514350" indent="-514350" algn="just">
              <a:buFontTx/>
              <a:buAutoNum type="arabicPeriod"/>
              <a:defRPr/>
            </a:pPr>
            <a:r>
              <a:rPr lang="ru-RU" sz="2800" dirty="0">
                <a:latin typeface="Georgia" pitchFamily="18" charset="0"/>
              </a:rPr>
              <a:t>Дать характеристику </a:t>
            </a:r>
            <a:r>
              <a:rPr lang="ru-RU" sz="2800" dirty="0" smtClean="0">
                <a:latin typeface="Georgia" pitchFamily="18" charset="0"/>
              </a:rPr>
              <a:t>состава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ru-RU" sz="2800" dirty="0" smtClean="0">
                <a:latin typeface="Georgia" pitchFamily="18" charset="0"/>
              </a:rPr>
              <a:t>сложного вещества</a:t>
            </a:r>
            <a:r>
              <a:rPr lang="en-US" sz="2800" dirty="0" smtClean="0">
                <a:latin typeface="Georgia" pitchFamily="18" charset="0"/>
              </a:rPr>
              <a:t> (</a:t>
            </a:r>
            <a:r>
              <a:rPr lang="ru-RU" sz="2800" dirty="0" smtClean="0">
                <a:latin typeface="Georgia" pitchFamily="18" charset="0"/>
              </a:rPr>
              <a:t>качественный и количественный состав). 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12" name="Дата 5"/>
          <p:cNvSpPr>
            <a:spLocks noGrp="1"/>
          </p:cNvSpPr>
          <p:nvPr>
            <p:ph type="dt" sz="half" idx="10"/>
          </p:nvPr>
        </p:nvSpPr>
        <p:spPr>
          <a:xfrm>
            <a:off x="0" y="142853"/>
            <a:ext cx="1142976" cy="285751"/>
          </a:xfrm>
        </p:spPr>
        <p:txBody>
          <a:bodyPr/>
          <a:lstStyle/>
          <a:p>
            <a:fld id="{73A23F7E-C056-46D7-B955-03F9F7A0F3E4}" type="datetime1">
              <a:rPr lang="ru-RU" b="1" smtClean="0">
                <a:latin typeface="Georgia" pitchFamily="18" charset="0"/>
              </a:rPr>
              <a:pPr/>
              <a:t>20.11.2012</a:t>
            </a:fld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Дата 5"/>
          <p:cNvSpPr>
            <a:spLocks noGrp="1"/>
          </p:cNvSpPr>
          <p:nvPr>
            <p:ph type="dt" sz="half" idx="10"/>
          </p:nvPr>
        </p:nvSpPr>
        <p:spPr>
          <a:xfrm>
            <a:off x="0" y="142853"/>
            <a:ext cx="1142976" cy="285751"/>
          </a:xfrm>
        </p:spPr>
        <p:txBody>
          <a:bodyPr/>
          <a:lstStyle/>
          <a:p>
            <a:fld id="{73A23F7E-C056-46D7-B955-03F9F7A0F3E4}" type="datetime1">
              <a:rPr lang="ru-RU" b="1" smtClean="0">
                <a:latin typeface="Georgia" pitchFamily="18" charset="0"/>
              </a:rPr>
              <a:pPr/>
              <a:t>20.11.2012</a:t>
            </a:fld>
            <a:endParaRPr lang="ru-RU" b="1" dirty="0">
              <a:latin typeface="Georgia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4348" y="1285860"/>
            <a:ext cx="1571636" cy="928800"/>
          </a:xfrm>
          <a:prstGeom prst="roundRect">
            <a:avLst>
              <a:gd name="adj" fmla="val 11188"/>
            </a:avLst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Н</a:t>
            </a:r>
            <a:r>
              <a:rPr lang="ru-RU" sz="40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2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О</a:t>
            </a:r>
            <a:endParaRPr lang="ru-RU" sz="4000" dirty="0" smtClean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428860" y="1285860"/>
            <a:ext cx="2000264" cy="928694"/>
          </a:xfrm>
          <a:prstGeom prst="roundRect">
            <a:avLst>
              <a:gd name="adj" fmla="val 11188"/>
            </a:avLst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AgNO</a:t>
            </a:r>
            <a:r>
              <a:rPr lang="en-US" sz="40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3</a:t>
            </a:r>
            <a:endParaRPr lang="ru-RU" sz="4000" dirty="0" smtClean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572000" y="1285860"/>
            <a:ext cx="1573200" cy="928800"/>
          </a:xfrm>
          <a:prstGeom prst="roundRect">
            <a:avLst>
              <a:gd name="adj" fmla="val 11188"/>
            </a:avLst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Al</a:t>
            </a:r>
            <a:endParaRPr lang="ru-RU" sz="4800" dirty="0" smtClean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286512" y="1285754"/>
            <a:ext cx="2000264" cy="928800"/>
          </a:xfrm>
          <a:prstGeom prst="roundRect">
            <a:avLst>
              <a:gd name="adj" fmla="val 11188"/>
            </a:avLst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Н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Cl</a:t>
            </a:r>
            <a:endParaRPr lang="ru-RU" sz="4800" dirty="0" smtClean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855924" y="2500200"/>
            <a:ext cx="1573200" cy="928800"/>
          </a:xfrm>
          <a:prstGeom prst="roundRect">
            <a:avLst>
              <a:gd name="adj" fmla="val 11188"/>
            </a:avLst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Cu</a:t>
            </a:r>
            <a:endParaRPr lang="ru-RU" sz="4800" dirty="0" smtClean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572000" y="2500306"/>
            <a:ext cx="1573200" cy="928800"/>
          </a:xfrm>
          <a:prstGeom prst="roundRect">
            <a:avLst>
              <a:gd name="adj" fmla="val 11188"/>
            </a:avLst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C</a:t>
            </a:r>
            <a:endParaRPr lang="ru-RU" sz="4800" dirty="0" smtClean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286512" y="2500306"/>
            <a:ext cx="2000264" cy="928800"/>
          </a:xfrm>
          <a:prstGeom prst="roundRect">
            <a:avLst>
              <a:gd name="adj" fmla="val 11188"/>
            </a:avLst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NaCl</a:t>
            </a:r>
            <a:endParaRPr lang="ru-RU" sz="4800" dirty="0" smtClean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712916" y="3643208"/>
            <a:ext cx="1573200" cy="928800"/>
          </a:xfrm>
          <a:prstGeom prst="roundRect">
            <a:avLst>
              <a:gd name="adj" fmla="val 11188"/>
            </a:avLst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Mg</a:t>
            </a:r>
            <a:endParaRPr lang="ru-RU" sz="4800" dirty="0" smtClean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857884" y="3643208"/>
            <a:ext cx="1573200" cy="928800"/>
          </a:xfrm>
          <a:prstGeom prst="roundRect">
            <a:avLst>
              <a:gd name="adj" fmla="val 11188"/>
            </a:avLst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O</a:t>
            </a:r>
            <a:r>
              <a:rPr lang="en-US" sz="48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2</a:t>
            </a:r>
            <a:endParaRPr lang="ru-RU" sz="4800" baseline="-25000" dirty="0" smtClean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14348" y="2500200"/>
            <a:ext cx="2001600" cy="928800"/>
          </a:xfrm>
          <a:prstGeom prst="roundRect">
            <a:avLst>
              <a:gd name="adj" fmla="val 11188"/>
            </a:avLst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CO</a:t>
            </a:r>
            <a:endParaRPr lang="ru-RU" sz="4800" dirty="0" smtClean="0"/>
          </a:p>
        </p:txBody>
      </p:sp>
      <p:sp>
        <p:nvSpPr>
          <p:cNvPr id="39" name="Скругленный прямоугольник 38">
            <a:hlinkClick r:id="rId2" action="ppaction://hlinksldjump"/>
          </p:cNvPr>
          <p:cNvSpPr/>
          <p:nvPr/>
        </p:nvSpPr>
        <p:spPr>
          <a:xfrm>
            <a:off x="3446851" y="3643208"/>
            <a:ext cx="2250298" cy="928694"/>
          </a:xfrm>
          <a:prstGeom prst="roundRect">
            <a:avLst>
              <a:gd name="adj" fmla="val 11188"/>
            </a:avLst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CaCO</a:t>
            </a:r>
            <a:r>
              <a:rPr lang="en-US" sz="48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3</a:t>
            </a:r>
            <a:endParaRPr lang="ru-RU" sz="4800" baseline="-25000" dirty="0" smtClean="0"/>
          </a:p>
        </p:txBody>
      </p:sp>
      <p:grpSp>
        <p:nvGrpSpPr>
          <p:cNvPr id="14" name="Группа 13"/>
          <p:cNvGrpSpPr/>
          <p:nvPr/>
        </p:nvGrpSpPr>
        <p:grpSpPr>
          <a:xfrm>
            <a:off x="142876" y="6072206"/>
            <a:ext cx="642910" cy="214314"/>
            <a:chOff x="71438" y="6357958"/>
            <a:chExt cx="642910" cy="214314"/>
          </a:xfrm>
        </p:grpSpPr>
        <p:sp>
          <p:nvSpPr>
            <p:cNvPr id="15" name="Пятиугольник 14">
              <a:hlinkClick r:id="" action="ppaction://hlinkshowjump?jump=nextslide"/>
            </p:cNvPr>
            <p:cNvSpPr/>
            <p:nvPr/>
          </p:nvSpPr>
          <p:spPr>
            <a:xfrm>
              <a:off x="71438" y="6357958"/>
              <a:ext cx="500034" cy="214314"/>
            </a:xfrm>
            <a:prstGeom prst="homePlate">
              <a:avLst/>
            </a:prstGeom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Нашивка 15"/>
            <p:cNvSpPr/>
            <p:nvPr/>
          </p:nvSpPr>
          <p:spPr>
            <a:xfrm>
              <a:off x="500034" y="6357958"/>
              <a:ext cx="214314" cy="214314"/>
            </a:xfrm>
            <a:prstGeom prst="chevron">
              <a:avLst/>
            </a:prstGeom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500034" y="1142984"/>
            <a:ext cx="8072494" cy="4572032"/>
          </a:xfrm>
          <a:prstGeom prst="roundRect">
            <a:avLst>
              <a:gd name="adj" fmla="val 11188"/>
            </a:avLst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Н</a:t>
            </a:r>
            <a:r>
              <a:rPr lang="ru-RU" sz="199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2</a:t>
            </a:r>
            <a:r>
              <a:rPr lang="ru-RU" sz="19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О</a:t>
            </a:r>
            <a:endParaRPr lang="ru-RU" sz="6600" dirty="0" smtClean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0034" y="1142984"/>
            <a:ext cx="8072494" cy="4572032"/>
          </a:xfrm>
          <a:prstGeom prst="roundRect">
            <a:avLst>
              <a:gd name="adj" fmla="val 11188"/>
            </a:avLst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AgNO</a:t>
            </a:r>
            <a:r>
              <a:rPr lang="en-US" sz="166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3</a:t>
            </a:r>
            <a:endParaRPr lang="ru-RU" sz="16600" dirty="0" smtClean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0034" y="1143000"/>
            <a:ext cx="8071200" cy="4572000"/>
          </a:xfrm>
          <a:prstGeom prst="roundRect">
            <a:avLst>
              <a:gd name="adj" fmla="val 11188"/>
            </a:avLst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9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СО</a:t>
            </a:r>
            <a:endParaRPr lang="ru-RU" sz="19900" dirty="0" smtClean="0"/>
          </a:p>
        </p:txBody>
      </p:sp>
      <p:grpSp>
        <p:nvGrpSpPr>
          <p:cNvPr id="5" name="Группа 13"/>
          <p:cNvGrpSpPr/>
          <p:nvPr/>
        </p:nvGrpSpPr>
        <p:grpSpPr>
          <a:xfrm>
            <a:off x="142876" y="6072206"/>
            <a:ext cx="642910" cy="214314"/>
            <a:chOff x="71438" y="6357958"/>
            <a:chExt cx="642910" cy="214314"/>
          </a:xfrm>
        </p:grpSpPr>
        <p:sp>
          <p:nvSpPr>
            <p:cNvPr id="6" name="Пятиугольник 5">
              <a:hlinkClick r:id="" action="ppaction://hlinkshowjump?jump=nextslide"/>
            </p:cNvPr>
            <p:cNvSpPr/>
            <p:nvPr/>
          </p:nvSpPr>
          <p:spPr>
            <a:xfrm>
              <a:off x="71438" y="6357958"/>
              <a:ext cx="500034" cy="214314"/>
            </a:xfrm>
            <a:prstGeom prst="homePlate">
              <a:avLst/>
            </a:prstGeom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Нашивка 6"/>
            <p:cNvSpPr/>
            <p:nvPr/>
          </p:nvSpPr>
          <p:spPr>
            <a:xfrm>
              <a:off x="500034" y="6357958"/>
              <a:ext cx="214314" cy="214314"/>
            </a:xfrm>
            <a:prstGeom prst="chevron">
              <a:avLst/>
            </a:prstGeom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500034" y="1142984"/>
            <a:ext cx="8071200" cy="4572000"/>
          </a:xfrm>
          <a:prstGeom prst="roundRect">
            <a:avLst>
              <a:gd name="adj" fmla="val 11188"/>
            </a:avLst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Al</a:t>
            </a:r>
            <a:endParaRPr lang="ru-RU" sz="19900" dirty="0" smtClean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034" y="1142984"/>
            <a:ext cx="8071200" cy="4572000"/>
          </a:xfrm>
          <a:prstGeom prst="roundRect">
            <a:avLst>
              <a:gd name="adj" fmla="val 11188"/>
            </a:avLst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9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С</a:t>
            </a:r>
            <a:endParaRPr lang="ru-RU" sz="19900" dirty="0" smtClean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34" y="1142984"/>
            <a:ext cx="8071200" cy="4572000"/>
          </a:xfrm>
          <a:prstGeom prst="roundRect">
            <a:avLst>
              <a:gd name="adj" fmla="val 11188"/>
            </a:avLst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HCl</a:t>
            </a:r>
            <a:endParaRPr lang="ru-RU" sz="19900" dirty="0" smtClean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34" y="1142984"/>
            <a:ext cx="8071200" cy="4572000"/>
          </a:xfrm>
          <a:prstGeom prst="roundRect">
            <a:avLst>
              <a:gd name="adj" fmla="val 11188"/>
            </a:avLst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С</a:t>
            </a:r>
            <a:r>
              <a:rPr lang="en-US" sz="1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aC</a:t>
            </a:r>
            <a:r>
              <a:rPr lang="ru-RU" sz="1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О</a:t>
            </a:r>
            <a:r>
              <a:rPr lang="en-US" sz="166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3</a:t>
            </a:r>
            <a:endParaRPr lang="ru-RU" sz="16600" baseline="-25000" dirty="0" smtClean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034" y="1142984"/>
            <a:ext cx="8071200" cy="4572000"/>
          </a:xfrm>
          <a:prstGeom prst="roundRect">
            <a:avLst>
              <a:gd name="adj" fmla="val 11188"/>
            </a:avLst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9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С</a:t>
            </a:r>
            <a:r>
              <a:rPr lang="en-US" sz="19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u</a:t>
            </a:r>
            <a:endParaRPr lang="ru-RU" sz="19900" dirty="0" smtClean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034" y="1142984"/>
            <a:ext cx="8071200" cy="4572000"/>
          </a:xfrm>
          <a:prstGeom prst="roundRect">
            <a:avLst>
              <a:gd name="adj" fmla="val 11188"/>
            </a:avLst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NaCl</a:t>
            </a:r>
            <a:endParaRPr lang="ru-RU" sz="19900" dirty="0" smtClean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034" y="1142984"/>
            <a:ext cx="8071200" cy="4572000"/>
          </a:xfrm>
          <a:prstGeom prst="roundRect">
            <a:avLst>
              <a:gd name="adj" fmla="val 11188"/>
            </a:avLst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Mg</a:t>
            </a:r>
            <a:endParaRPr lang="ru-RU" sz="19900" dirty="0" smtClean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034" y="1142984"/>
            <a:ext cx="8071200" cy="4572000"/>
          </a:xfrm>
          <a:prstGeom prst="roundRect">
            <a:avLst>
              <a:gd name="adj" fmla="val 11188"/>
            </a:avLst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9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О</a:t>
            </a:r>
            <a:r>
              <a:rPr lang="en-US" sz="199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2</a:t>
            </a:r>
            <a:endParaRPr lang="ru-RU" sz="19900" baseline="-25000" dirty="0" smtClean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571480"/>
            <a:ext cx="9144000" cy="1588"/>
          </a:xfrm>
          <a:prstGeom prst="line">
            <a:avLst/>
          </a:prstGeom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Заголовок 4"/>
          <p:cNvSpPr txBox="1">
            <a:spLocks/>
          </p:cNvSpPr>
          <p:nvPr/>
        </p:nvSpPr>
        <p:spPr>
          <a:xfrm>
            <a:off x="1214414" y="203200"/>
            <a:ext cx="7472386" cy="796908"/>
          </a:xfrm>
          <a:prstGeom prst="rect">
            <a:avLst/>
          </a:prstGeom>
          <a:ln/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БУДЬ ВНИМАТЕЛЕН</a:t>
            </a:r>
            <a:endParaRPr kumimoji="0" lang="ru-RU" sz="360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21" name="Дата 5"/>
          <p:cNvSpPr>
            <a:spLocks noGrp="1"/>
          </p:cNvSpPr>
          <p:nvPr>
            <p:ph type="dt" sz="half" idx="10"/>
          </p:nvPr>
        </p:nvSpPr>
        <p:spPr>
          <a:xfrm>
            <a:off x="0" y="142853"/>
            <a:ext cx="1142976" cy="285751"/>
          </a:xfrm>
        </p:spPr>
        <p:txBody>
          <a:bodyPr/>
          <a:lstStyle/>
          <a:p>
            <a:fld id="{73A23F7E-C056-46D7-B955-03F9F7A0F3E4}" type="datetime1">
              <a:rPr lang="ru-RU" b="1" smtClean="0">
                <a:latin typeface="Georgia" pitchFamily="18" charset="0"/>
              </a:rPr>
              <a:pPr/>
              <a:t>20.11.2012</a:t>
            </a:fld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5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5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35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6000"/>
                            </p:stCondLst>
                            <p:childTnLst>
                              <p:par>
                                <p:cTn id="89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1" animBg="1"/>
      <p:bldP spid="18" grpId="2" animBg="1"/>
      <p:bldP spid="19" grpId="1" animBg="1"/>
      <p:bldP spid="19" grpId="2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 descr="кислоро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2214554"/>
            <a:ext cx="2095483" cy="1571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Рисунок 33" descr="уголь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4214818"/>
            <a:ext cx="1690691" cy="2475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Группа 13"/>
          <p:cNvGrpSpPr/>
          <p:nvPr/>
        </p:nvGrpSpPr>
        <p:grpSpPr>
          <a:xfrm>
            <a:off x="142876" y="6072206"/>
            <a:ext cx="642910" cy="214314"/>
            <a:chOff x="71438" y="6357958"/>
            <a:chExt cx="642910" cy="214314"/>
          </a:xfrm>
        </p:grpSpPr>
        <p:sp>
          <p:nvSpPr>
            <p:cNvPr id="6" name="Пятиугольник 5">
              <a:hlinkClick r:id="" action="ppaction://hlinkshowjump?jump=nextslide"/>
            </p:cNvPr>
            <p:cNvSpPr/>
            <p:nvPr/>
          </p:nvSpPr>
          <p:spPr>
            <a:xfrm>
              <a:off x="71438" y="6357958"/>
              <a:ext cx="500034" cy="214314"/>
            </a:xfrm>
            <a:prstGeom prst="homePlate">
              <a:avLst/>
            </a:prstGeom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Нашивка 6"/>
            <p:cNvSpPr/>
            <p:nvPr/>
          </p:nvSpPr>
          <p:spPr>
            <a:xfrm>
              <a:off x="500034" y="6357958"/>
              <a:ext cx="214314" cy="214314"/>
            </a:xfrm>
            <a:prstGeom prst="chevron">
              <a:avLst/>
            </a:prstGeom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cxnSp>
        <p:nvCxnSpPr>
          <p:cNvPr id="17" name="Прямая соединительная линия 16"/>
          <p:cNvCxnSpPr/>
          <p:nvPr/>
        </p:nvCxnSpPr>
        <p:spPr>
          <a:xfrm>
            <a:off x="0" y="571480"/>
            <a:ext cx="9144000" cy="1588"/>
          </a:xfrm>
          <a:prstGeom prst="line">
            <a:avLst/>
          </a:prstGeom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Рисунок 19" descr="вода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142984"/>
            <a:ext cx="2144904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Заголовок 4"/>
          <p:cNvSpPr txBox="1">
            <a:spLocks/>
          </p:cNvSpPr>
          <p:nvPr/>
        </p:nvSpPr>
        <p:spPr>
          <a:xfrm>
            <a:off x="1214414" y="203200"/>
            <a:ext cx="7472386" cy="796908"/>
          </a:xfrm>
          <a:prstGeom prst="rect">
            <a:avLst/>
          </a:prstGeom>
          <a:ln/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ХИМИЧЕСКИЕ</a:t>
            </a:r>
            <a:r>
              <a:rPr kumimoji="0" lang="ru-RU" sz="280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 ВЕЩЕСТВА ВОКРУГ НАС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22" name="Рисунок 21" descr="нитрат серебр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1142984"/>
            <a:ext cx="1787539" cy="1114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 descr="лапис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7620" y="2000240"/>
            <a:ext cx="1056029" cy="1103314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  <p:pic>
        <p:nvPicPr>
          <p:cNvPr id="30" name="Рисунок 29" descr="огни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38655" y="4786346"/>
            <a:ext cx="1904981" cy="1428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Рисунок 31" descr="солянка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309" y="4000504"/>
            <a:ext cx="721667" cy="1776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Рисунок 32" descr="медь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0800000">
            <a:off x="6572264" y="4572008"/>
            <a:ext cx="2286016" cy="1714512"/>
          </a:xfrm>
          <a:prstGeom prst="rect">
            <a:avLst/>
          </a:prstGeom>
        </p:spPr>
      </p:pic>
      <p:pic>
        <p:nvPicPr>
          <p:cNvPr id="35" name="Рисунок 34" descr="соль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7396" y="1285860"/>
            <a:ext cx="2190752" cy="1905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Рисунок 30" descr="посуда.jpe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86512" y="2786058"/>
            <a:ext cx="2214578" cy="1652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Рисунок 36" descr="угарный газ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428728" y="4000504"/>
            <a:ext cx="1404934" cy="1404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Рисунок 37" descr="мел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429124" y="3356663"/>
            <a:ext cx="1714512" cy="1286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Дата 5"/>
          <p:cNvSpPr>
            <a:spLocks noGrp="1"/>
          </p:cNvSpPr>
          <p:nvPr>
            <p:ph type="dt" sz="half" idx="10"/>
          </p:nvPr>
        </p:nvSpPr>
        <p:spPr>
          <a:xfrm>
            <a:off x="0" y="142853"/>
            <a:ext cx="1142976" cy="285751"/>
          </a:xfrm>
        </p:spPr>
        <p:txBody>
          <a:bodyPr/>
          <a:lstStyle/>
          <a:p>
            <a:fld id="{73A23F7E-C056-46D7-B955-03F9F7A0F3E4}" type="datetime1">
              <a:rPr lang="ru-RU" b="1" smtClean="0">
                <a:latin typeface="Georgia" pitchFamily="18" charset="0"/>
              </a:rPr>
              <a:pPr/>
              <a:t>20.11.2012</a:t>
            </a:fld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>
            <a:off x="0" y="571480"/>
            <a:ext cx="9144000" cy="1588"/>
          </a:xfrm>
          <a:prstGeom prst="line">
            <a:avLst/>
          </a:prstGeom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Группа 13"/>
          <p:cNvGrpSpPr/>
          <p:nvPr/>
        </p:nvGrpSpPr>
        <p:grpSpPr>
          <a:xfrm>
            <a:off x="142876" y="6072206"/>
            <a:ext cx="642910" cy="214314"/>
            <a:chOff x="71438" y="6357958"/>
            <a:chExt cx="642910" cy="214314"/>
          </a:xfrm>
        </p:grpSpPr>
        <p:sp>
          <p:nvSpPr>
            <p:cNvPr id="6" name="Пятиугольник 5">
              <a:hlinkClick r:id="" action="ppaction://hlinkshowjump?jump=nextslide"/>
            </p:cNvPr>
            <p:cNvSpPr/>
            <p:nvPr/>
          </p:nvSpPr>
          <p:spPr>
            <a:xfrm>
              <a:off x="71438" y="6357958"/>
              <a:ext cx="500034" cy="214314"/>
            </a:xfrm>
            <a:prstGeom prst="homePlate">
              <a:avLst/>
            </a:prstGeom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Нашивка 6"/>
            <p:cNvSpPr/>
            <p:nvPr/>
          </p:nvSpPr>
          <p:spPr>
            <a:xfrm>
              <a:off x="500034" y="6357958"/>
              <a:ext cx="214314" cy="214314"/>
            </a:xfrm>
            <a:prstGeom prst="chevron">
              <a:avLst/>
            </a:prstGeom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25" name="Рисунок 24" descr="Безымянный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298392"/>
            <a:ext cx="7588082" cy="5702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572528" y="5929330"/>
            <a:ext cx="428628" cy="357190"/>
          </a:xfrm>
          <a:prstGeom prst="actionButtonHom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>
            <a:off x="0" y="571480"/>
            <a:ext cx="9144000" cy="1588"/>
          </a:xfrm>
          <a:prstGeom prst="line">
            <a:avLst/>
          </a:prstGeom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Группа 13"/>
          <p:cNvGrpSpPr/>
          <p:nvPr/>
        </p:nvGrpSpPr>
        <p:grpSpPr>
          <a:xfrm>
            <a:off x="142876" y="6072206"/>
            <a:ext cx="642910" cy="214314"/>
            <a:chOff x="71438" y="6357958"/>
            <a:chExt cx="642910" cy="214314"/>
          </a:xfrm>
        </p:grpSpPr>
        <p:sp>
          <p:nvSpPr>
            <p:cNvPr id="6" name="Пятиугольник 5">
              <a:hlinkClick r:id="" action="ppaction://hlinkshowjump?jump=nextslide"/>
            </p:cNvPr>
            <p:cNvSpPr/>
            <p:nvPr/>
          </p:nvSpPr>
          <p:spPr>
            <a:xfrm>
              <a:off x="71438" y="6357958"/>
              <a:ext cx="500034" cy="214314"/>
            </a:xfrm>
            <a:prstGeom prst="homePlate">
              <a:avLst/>
            </a:prstGeom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Нашивка 6"/>
            <p:cNvSpPr/>
            <p:nvPr/>
          </p:nvSpPr>
          <p:spPr>
            <a:xfrm>
              <a:off x="500034" y="6357958"/>
              <a:ext cx="214314" cy="214314"/>
            </a:xfrm>
            <a:prstGeom prst="chevron">
              <a:avLst/>
            </a:prstGeom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33794" name="Picture 2" descr="C:\Documents and Settings\Коля\Рабочий стол\1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414" y="214290"/>
            <a:ext cx="7588800" cy="5784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572528" y="5929330"/>
            <a:ext cx="428628" cy="357190"/>
          </a:xfrm>
          <a:prstGeom prst="actionButtonHom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>
            <a:off x="0" y="571480"/>
            <a:ext cx="9144000" cy="1588"/>
          </a:xfrm>
          <a:prstGeom prst="line">
            <a:avLst/>
          </a:prstGeom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Группа 13"/>
          <p:cNvGrpSpPr/>
          <p:nvPr/>
        </p:nvGrpSpPr>
        <p:grpSpPr>
          <a:xfrm>
            <a:off x="142876" y="6072206"/>
            <a:ext cx="642910" cy="214314"/>
            <a:chOff x="71438" y="6357958"/>
            <a:chExt cx="642910" cy="214314"/>
          </a:xfrm>
        </p:grpSpPr>
        <p:sp>
          <p:nvSpPr>
            <p:cNvPr id="6" name="Пятиугольник 5">
              <a:hlinkClick r:id="" action="ppaction://hlinkshowjump?jump=nextslide"/>
            </p:cNvPr>
            <p:cNvSpPr/>
            <p:nvPr/>
          </p:nvSpPr>
          <p:spPr>
            <a:xfrm>
              <a:off x="71438" y="6357958"/>
              <a:ext cx="500034" cy="214314"/>
            </a:xfrm>
            <a:prstGeom prst="homePlate">
              <a:avLst/>
            </a:prstGeom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Нашивка 6"/>
            <p:cNvSpPr/>
            <p:nvPr/>
          </p:nvSpPr>
          <p:spPr>
            <a:xfrm>
              <a:off x="500034" y="6357958"/>
              <a:ext cx="214314" cy="214314"/>
            </a:xfrm>
            <a:prstGeom prst="chevron">
              <a:avLst/>
            </a:prstGeom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57223" y="1214422"/>
          <a:ext cx="7572429" cy="525833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24143"/>
                <a:gridCol w="2405080"/>
                <a:gridCol w="2643206"/>
              </a:tblGrid>
              <a:tr h="1198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Mr</a:t>
                      </a: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 (</a:t>
                      </a: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Н</a:t>
                      </a:r>
                      <a:r>
                        <a:rPr lang="ru-RU" sz="2800" b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2</a:t>
                      </a: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SO</a:t>
                      </a:r>
                      <a:r>
                        <a:rPr lang="en-US" sz="2800" b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4</a:t>
                      </a: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) 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871" marR="618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871" marR="618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Mr</a:t>
                      </a: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 (</a:t>
                      </a: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Н</a:t>
                      </a:r>
                      <a:r>
                        <a:rPr lang="ru-RU" sz="2800" b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3</a:t>
                      </a: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Р</a:t>
                      </a: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O</a:t>
                      </a:r>
                      <a:r>
                        <a:rPr lang="en-US" sz="2800" b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4</a:t>
                      </a: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)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871" marR="61871" marT="0" marB="0"/>
                </a:tc>
              </a:tr>
              <a:tr h="917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Mr</a:t>
                      </a: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 (SO</a:t>
                      </a:r>
                      <a:r>
                        <a:rPr lang="en-US" sz="2800" b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3</a:t>
                      </a: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) </a:t>
                      </a:r>
                      <a:endParaRPr lang="ru-RU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871" marR="618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871" marR="618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Mr</a:t>
                      </a:r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 </a:t>
                      </a: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(MgO)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871" marR="61871" marT="0" marB="0"/>
                </a:tc>
              </a:tr>
              <a:tr h="1395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5 </a:t>
                      </a:r>
                      <a:r>
                        <a:rPr lang="en-US" sz="2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Mr</a:t>
                      </a: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 (</a:t>
                      </a: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CH</a:t>
                      </a:r>
                      <a:r>
                        <a:rPr lang="en-US" sz="2800" b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4</a:t>
                      </a: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)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871" marR="618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871" marR="618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2 </a:t>
                      </a:r>
                      <a:r>
                        <a:rPr lang="en-US" sz="2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Mr</a:t>
                      </a: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 (</a:t>
                      </a: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NaOH</a:t>
                      </a: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)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871" marR="61871" marT="0" marB="0"/>
                </a:tc>
              </a:tr>
              <a:tr h="917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Mr</a:t>
                      </a: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 (NH</a:t>
                      </a:r>
                      <a:r>
                        <a:rPr lang="en-US" sz="2800" b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3</a:t>
                      </a: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) 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871" marR="618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871" marR="618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Mr</a:t>
                      </a: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 (PH</a:t>
                      </a:r>
                      <a:r>
                        <a:rPr lang="en-US" sz="2800" b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3</a:t>
                      </a: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) </a:t>
                      </a:r>
                      <a:endParaRPr lang="ru-RU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1871" marR="61871" marT="0" marB="0"/>
                </a:tc>
              </a:tr>
            </a:tbl>
          </a:graphicData>
        </a:graphic>
      </p:graphicFrame>
      <p:sp>
        <p:nvSpPr>
          <p:cNvPr id="12" name="Заголовок 4"/>
          <p:cNvSpPr txBox="1">
            <a:spLocks/>
          </p:cNvSpPr>
          <p:nvPr/>
        </p:nvSpPr>
        <p:spPr>
          <a:xfrm>
            <a:off x="1214414" y="203200"/>
            <a:ext cx="7472386" cy="796908"/>
          </a:xfrm>
          <a:prstGeom prst="rect">
            <a:avLst/>
          </a:prstGeom>
          <a:ln w="317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САМОСТОЯТЕЛЬНАЯ РАБОТА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4" name="Управляющая кнопка: домой 13">
            <a:hlinkClick r:id="rId2" action="ppaction://hlinksldjump" highlightClick="1"/>
          </p:cNvPr>
          <p:cNvSpPr/>
          <p:nvPr/>
        </p:nvSpPr>
        <p:spPr>
          <a:xfrm>
            <a:off x="8572528" y="5929330"/>
            <a:ext cx="428628" cy="357190"/>
          </a:xfrm>
          <a:prstGeom prst="actionButtonHom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000496" y="1428736"/>
            <a:ext cx="1214446" cy="7858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000496" y="2643182"/>
            <a:ext cx="1214446" cy="7858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000496" y="4000504"/>
            <a:ext cx="1214446" cy="7858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00496" y="5357826"/>
            <a:ext cx="1214446" cy="7858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 18"/>
          <p:cNvSpPr/>
          <p:nvPr/>
        </p:nvSpPr>
        <p:spPr>
          <a:xfrm>
            <a:off x="4143372" y="1643050"/>
            <a:ext cx="1000132" cy="428628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Равно 20"/>
          <p:cNvSpPr/>
          <p:nvPr/>
        </p:nvSpPr>
        <p:spPr>
          <a:xfrm>
            <a:off x="4143372" y="4214818"/>
            <a:ext cx="1000132" cy="428628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4108584" y="2714620"/>
            <a:ext cx="1034920" cy="631498"/>
            <a:chOff x="4429124" y="2714620"/>
            <a:chExt cx="1034920" cy="631498"/>
          </a:xfrm>
        </p:grpSpPr>
        <p:sp>
          <p:nvSpPr>
            <p:cNvPr id="22" name="Минус 21"/>
            <p:cNvSpPr/>
            <p:nvPr/>
          </p:nvSpPr>
          <p:spPr>
            <a:xfrm rot="816169">
              <a:off x="4429124" y="2714620"/>
              <a:ext cx="1000132" cy="428628"/>
            </a:xfrm>
            <a:prstGeom prst="mathMin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Минус 22"/>
            <p:cNvSpPr/>
            <p:nvPr/>
          </p:nvSpPr>
          <p:spPr>
            <a:xfrm rot="20432696">
              <a:off x="4463912" y="2917490"/>
              <a:ext cx="1000132" cy="428628"/>
            </a:xfrm>
            <a:prstGeom prst="mathMin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 rot="10800000">
            <a:off x="4108584" y="5440707"/>
            <a:ext cx="1034920" cy="631498"/>
            <a:chOff x="4429124" y="2714620"/>
            <a:chExt cx="1034920" cy="631498"/>
          </a:xfrm>
        </p:grpSpPr>
        <p:sp>
          <p:nvSpPr>
            <p:cNvPr id="27" name="Минус 26"/>
            <p:cNvSpPr/>
            <p:nvPr/>
          </p:nvSpPr>
          <p:spPr>
            <a:xfrm rot="816169">
              <a:off x="4429124" y="2714620"/>
              <a:ext cx="1000132" cy="428628"/>
            </a:xfrm>
            <a:prstGeom prst="mathMin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Минус 27"/>
            <p:cNvSpPr/>
            <p:nvPr/>
          </p:nvSpPr>
          <p:spPr>
            <a:xfrm rot="20432696">
              <a:off x="4463912" y="2917490"/>
              <a:ext cx="1000132" cy="428628"/>
            </a:xfrm>
            <a:prstGeom prst="mathMin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928662" y="1285860"/>
            <a:ext cx="2357454" cy="10001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Georgia" pitchFamily="18" charset="0"/>
              </a:rPr>
              <a:t>98</a:t>
            </a:r>
            <a:endParaRPr lang="ru-RU" sz="6000" b="1" dirty="0">
              <a:latin typeface="Georgia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929322" y="1285860"/>
            <a:ext cx="2357454" cy="10001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Georgia" pitchFamily="18" charset="0"/>
              </a:rPr>
              <a:t>98</a:t>
            </a:r>
            <a:endParaRPr lang="ru-RU" sz="6000" b="1" dirty="0">
              <a:latin typeface="Georgia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28662" y="2571744"/>
            <a:ext cx="2357454" cy="10001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Georgia" pitchFamily="18" charset="0"/>
              </a:rPr>
              <a:t>80</a:t>
            </a:r>
            <a:endParaRPr lang="ru-RU" sz="6000" b="1" dirty="0">
              <a:latin typeface="Georgia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929322" y="2571744"/>
            <a:ext cx="2357454" cy="10001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Georgia" pitchFamily="18" charset="0"/>
              </a:rPr>
              <a:t>40</a:t>
            </a:r>
            <a:endParaRPr lang="ru-RU" sz="6000" b="1" dirty="0">
              <a:latin typeface="Georgia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28662" y="3929066"/>
            <a:ext cx="2357454" cy="9886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Georgia" pitchFamily="18" charset="0"/>
              </a:rPr>
              <a:t>80</a:t>
            </a:r>
            <a:endParaRPr lang="ru-RU" sz="6000" b="1" dirty="0">
              <a:latin typeface="Georgia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929322" y="3929066"/>
            <a:ext cx="2357454" cy="10001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Georgia" pitchFamily="18" charset="0"/>
              </a:rPr>
              <a:t>80</a:t>
            </a:r>
            <a:endParaRPr lang="ru-RU" sz="6000" b="1" dirty="0">
              <a:latin typeface="Georgia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28662" y="5297910"/>
            <a:ext cx="2357454" cy="9886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Georgia" pitchFamily="18" charset="0"/>
              </a:rPr>
              <a:t>17</a:t>
            </a:r>
            <a:endParaRPr lang="ru-RU" sz="6000" b="1" dirty="0">
              <a:latin typeface="Georgia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929322" y="5297910"/>
            <a:ext cx="2357454" cy="9886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Georgia" pitchFamily="18" charset="0"/>
              </a:rPr>
              <a:t>34</a:t>
            </a:r>
            <a:endParaRPr lang="ru-RU" sz="6000" b="1" dirty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0" y="571480"/>
            <a:ext cx="9144000" cy="1588"/>
          </a:xfrm>
          <a:prstGeom prst="line">
            <a:avLst/>
          </a:prstGeom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14414" y="203200"/>
            <a:ext cx="7472386" cy="796908"/>
          </a:xfrm>
          <a:ln w="3175"/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ХИМИЧЕСКОЕ ЛОТО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2" name="Дата 5"/>
          <p:cNvSpPr>
            <a:spLocks noGrp="1"/>
          </p:cNvSpPr>
          <p:nvPr>
            <p:ph type="dt" sz="half" idx="10"/>
          </p:nvPr>
        </p:nvSpPr>
        <p:spPr>
          <a:xfrm>
            <a:off x="0" y="142853"/>
            <a:ext cx="1142976" cy="285751"/>
          </a:xfrm>
        </p:spPr>
        <p:txBody>
          <a:bodyPr/>
          <a:lstStyle/>
          <a:p>
            <a:fld id="{73A23F7E-C056-46D7-B955-03F9F7A0F3E4}" type="datetime1">
              <a:rPr lang="ru-RU" b="1" smtClean="0">
                <a:latin typeface="Georgia" pitchFamily="18" charset="0"/>
              </a:rPr>
              <a:pPr/>
              <a:t>20.11.2012</a:t>
            </a:fld>
            <a:endParaRPr lang="ru-RU" b="1" dirty="0">
              <a:latin typeface="Georgia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229600" cy="438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 smtClean="0">
                          <a:effectLst/>
                          <a:latin typeface="Georgia" pitchFamily="18" charset="0"/>
                        </a:rPr>
                        <a:t>Na</a:t>
                      </a:r>
                      <a:endParaRPr lang="ru-RU" sz="6600" b="1" dirty="0">
                        <a:effectLst/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 smtClean="0">
                          <a:effectLst/>
                          <a:latin typeface="Georgia" pitchFamily="18" charset="0"/>
                        </a:rPr>
                        <a:t>H</a:t>
                      </a:r>
                      <a:endParaRPr lang="ru-RU" sz="6600" b="1" dirty="0">
                        <a:effectLst/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 smtClean="0">
                          <a:effectLst/>
                          <a:latin typeface="Georgia" pitchFamily="18" charset="0"/>
                        </a:rPr>
                        <a:t>K</a:t>
                      </a:r>
                      <a:endParaRPr lang="ru-RU" sz="6600" b="1" dirty="0">
                        <a:effectLst/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 smtClean="0">
                          <a:effectLst/>
                          <a:latin typeface="Georgia" pitchFamily="18" charset="0"/>
                        </a:rPr>
                        <a:t>Mg</a:t>
                      </a:r>
                      <a:endParaRPr lang="ru-RU" sz="6600" b="1" dirty="0">
                        <a:effectLst/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 smtClean="0">
                          <a:effectLst/>
                          <a:latin typeface="Georgia" pitchFamily="18" charset="0"/>
                        </a:rPr>
                        <a:t>O</a:t>
                      </a:r>
                      <a:endParaRPr lang="ru-RU" sz="6600" b="1" dirty="0">
                        <a:effectLst/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 smtClean="0">
                          <a:effectLst/>
                          <a:latin typeface="Georgia" pitchFamily="18" charset="0"/>
                        </a:rPr>
                        <a:t>Cu</a:t>
                      </a:r>
                      <a:endParaRPr lang="ru-RU" sz="6600" b="1" dirty="0">
                        <a:effectLst/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 smtClean="0">
                          <a:effectLst/>
                          <a:latin typeface="Georgia" pitchFamily="18" charset="0"/>
                        </a:rPr>
                        <a:t>Ag</a:t>
                      </a:r>
                      <a:endParaRPr lang="ru-RU" sz="6600" b="1" dirty="0">
                        <a:effectLst/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 smtClean="0">
                          <a:effectLst/>
                          <a:latin typeface="Georgia" pitchFamily="18" charset="0"/>
                        </a:rPr>
                        <a:t>P</a:t>
                      </a:r>
                      <a:endParaRPr lang="ru-RU" sz="6600" b="1" dirty="0">
                        <a:effectLst/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 smtClean="0">
                          <a:effectLst/>
                          <a:latin typeface="Georgia" pitchFamily="18" charset="0"/>
                        </a:rPr>
                        <a:t>N</a:t>
                      </a:r>
                      <a:endParaRPr lang="ru-RU" sz="6600" b="1" dirty="0">
                        <a:effectLst/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 smtClean="0">
                          <a:effectLst/>
                          <a:latin typeface="Georgia" pitchFamily="18" charset="0"/>
                        </a:rPr>
                        <a:t>Fe</a:t>
                      </a:r>
                      <a:endParaRPr lang="ru-RU" sz="6600" b="1" dirty="0">
                        <a:effectLst/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 smtClean="0">
                          <a:effectLst/>
                          <a:latin typeface="Georgia" pitchFamily="18" charset="0"/>
                        </a:rPr>
                        <a:t>Au</a:t>
                      </a:r>
                      <a:endParaRPr lang="ru-RU" sz="6600" b="1" dirty="0">
                        <a:effectLst/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 smtClean="0">
                          <a:effectLst/>
                          <a:latin typeface="Georgia" pitchFamily="18" charset="0"/>
                        </a:rPr>
                        <a:t>Cl</a:t>
                      </a:r>
                      <a:endParaRPr lang="ru-RU" sz="6600" b="1" dirty="0">
                        <a:effectLst/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 smtClean="0">
                          <a:effectLst/>
                          <a:latin typeface="Georgia" pitchFamily="18" charset="0"/>
                        </a:rPr>
                        <a:t>Hg</a:t>
                      </a:r>
                      <a:endParaRPr lang="ru-RU" sz="6600" b="1" dirty="0">
                        <a:effectLst/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 smtClean="0">
                          <a:effectLst/>
                          <a:latin typeface="Georgia" pitchFamily="18" charset="0"/>
                        </a:rPr>
                        <a:t>Ca</a:t>
                      </a:r>
                      <a:endParaRPr lang="ru-RU" sz="6600" b="1" dirty="0">
                        <a:effectLst/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 smtClean="0">
                          <a:effectLst/>
                          <a:latin typeface="Georgia" pitchFamily="18" charset="0"/>
                        </a:rPr>
                        <a:t>C</a:t>
                      </a:r>
                      <a:endParaRPr lang="ru-RU" sz="6600" b="1" dirty="0">
                        <a:effectLst/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 smtClean="0">
                          <a:effectLst/>
                          <a:latin typeface="Georgia" pitchFamily="18" charset="0"/>
                        </a:rPr>
                        <a:t>S</a:t>
                      </a:r>
                      <a:endParaRPr lang="ru-RU" sz="6600" b="1" dirty="0">
                        <a:effectLst/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Заголовок 4"/>
          <p:cNvSpPr txBox="1">
            <a:spLocks/>
          </p:cNvSpPr>
          <p:nvPr/>
        </p:nvSpPr>
        <p:spPr>
          <a:xfrm>
            <a:off x="1357290" y="5929330"/>
            <a:ext cx="7473600" cy="796908"/>
          </a:xfrm>
          <a:prstGeom prst="rect">
            <a:avLst/>
          </a:prstGeom>
          <a:ln w="3175"/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16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– «5»    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12 - 15 – «4»     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9 – 11 – «3»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42876" y="6072206"/>
            <a:ext cx="642910" cy="214314"/>
            <a:chOff x="71438" y="6357958"/>
            <a:chExt cx="642910" cy="214314"/>
          </a:xfrm>
        </p:grpSpPr>
        <p:sp>
          <p:nvSpPr>
            <p:cNvPr id="10" name="Пятиугольник 9">
              <a:hlinkClick r:id="" action="ppaction://hlinkshowjump?jump=nextslide"/>
            </p:cNvPr>
            <p:cNvSpPr/>
            <p:nvPr/>
          </p:nvSpPr>
          <p:spPr>
            <a:xfrm>
              <a:off x="71438" y="6357958"/>
              <a:ext cx="500034" cy="214314"/>
            </a:xfrm>
            <a:prstGeom prst="homePlate">
              <a:avLst/>
            </a:prstGeom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Нашивка 13"/>
            <p:cNvSpPr/>
            <p:nvPr/>
          </p:nvSpPr>
          <p:spPr>
            <a:xfrm>
              <a:off x="500034" y="6357958"/>
              <a:ext cx="214314" cy="214314"/>
            </a:xfrm>
            <a:prstGeom prst="chevron">
              <a:avLst/>
            </a:prstGeom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>
            <a:off x="0" y="571480"/>
            <a:ext cx="9144000" cy="1588"/>
          </a:xfrm>
          <a:prstGeom prst="line">
            <a:avLst/>
          </a:prstGeom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Группа 13"/>
          <p:cNvGrpSpPr/>
          <p:nvPr/>
        </p:nvGrpSpPr>
        <p:grpSpPr>
          <a:xfrm>
            <a:off x="142876" y="6072206"/>
            <a:ext cx="642910" cy="214314"/>
            <a:chOff x="71438" y="6357958"/>
            <a:chExt cx="642910" cy="214314"/>
          </a:xfrm>
        </p:grpSpPr>
        <p:sp>
          <p:nvSpPr>
            <p:cNvPr id="6" name="Пятиугольник 5">
              <a:hlinkClick r:id="" action="ppaction://hlinkshowjump?jump=nextslide"/>
            </p:cNvPr>
            <p:cNvSpPr/>
            <p:nvPr/>
          </p:nvSpPr>
          <p:spPr>
            <a:xfrm>
              <a:off x="71438" y="6357958"/>
              <a:ext cx="500034" cy="214314"/>
            </a:xfrm>
            <a:prstGeom prst="homePlate">
              <a:avLst/>
            </a:prstGeom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Нашивка 6"/>
            <p:cNvSpPr/>
            <p:nvPr/>
          </p:nvSpPr>
          <p:spPr>
            <a:xfrm>
              <a:off x="500034" y="6357958"/>
              <a:ext cx="214314" cy="214314"/>
            </a:xfrm>
            <a:prstGeom prst="chevron">
              <a:avLst/>
            </a:prstGeom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2" name="Заголовок 4"/>
          <p:cNvSpPr txBox="1">
            <a:spLocks/>
          </p:cNvSpPr>
          <p:nvPr/>
        </p:nvSpPr>
        <p:spPr>
          <a:xfrm>
            <a:off x="1214414" y="203200"/>
            <a:ext cx="7472386" cy="796908"/>
          </a:xfrm>
          <a:prstGeom prst="rect">
            <a:avLst/>
          </a:prstGeom>
          <a:ln w="317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САМОСТОЯТЕЛЬНАЯ РАБОТА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4" name="Управляющая кнопка: домой 13">
            <a:hlinkClick r:id="rId2" action="ppaction://hlinksldjump" highlightClick="1"/>
          </p:cNvPr>
          <p:cNvSpPr/>
          <p:nvPr/>
        </p:nvSpPr>
        <p:spPr>
          <a:xfrm>
            <a:off x="8572528" y="5929330"/>
            <a:ext cx="428628" cy="357190"/>
          </a:xfrm>
          <a:prstGeom prst="actionButtonHom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1500174"/>
            <a:ext cx="8072494" cy="1928826"/>
          </a:xfrm>
          <a:prstGeom prst="roundRect">
            <a:avLst>
              <a:gd name="adj" fmla="val 11188"/>
            </a:avLst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CuCl</a:t>
            </a:r>
            <a:r>
              <a:rPr lang="en-US" sz="115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2</a:t>
            </a:r>
            <a:endParaRPr lang="ru-RU" sz="4800" baseline="-250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4345552"/>
            <a:ext cx="81788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Georgia" pitchFamily="18" charset="0"/>
              </a:rPr>
              <a:t>М</a:t>
            </a:r>
            <a:r>
              <a:rPr lang="en-US" sz="4000" b="1" dirty="0" smtClean="0">
                <a:latin typeface="Georgia" pitchFamily="18" charset="0"/>
              </a:rPr>
              <a:t>r</a:t>
            </a:r>
            <a:r>
              <a:rPr lang="ru-RU" sz="4000" b="1" dirty="0" smtClean="0">
                <a:latin typeface="Georgia" pitchFamily="18" charset="0"/>
              </a:rPr>
              <a:t>(</a:t>
            </a:r>
            <a:r>
              <a:rPr lang="en-US" sz="4000" b="1" dirty="0" smtClean="0">
                <a:latin typeface="Georgia" pitchFamily="18" charset="0"/>
              </a:rPr>
              <a:t>CuCl</a:t>
            </a:r>
            <a:r>
              <a:rPr lang="en-US" sz="4000" b="1" baseline="-25000" dirty="0" smtClean="0">
                <a:latin typeface="Georgia" pitchFamily="18" charset="0"/>
              </a:rPr>
              <a:t>2</a:t>
            </a:r>
            <a:r>
              <a:rPr lang="ru-RU" sz="4000" b="1" dirty="0" smtClean="0">
                <a:latin typeface="Georgia" pitchFamily="18" charset="0"/>
              </a:rPr>
              <a:t>) =</a:t>
            </a:r>
            <a:r>
              <a:rPr lang="en-US" sz="4000" b="1" dirty="0" smtClean="0">
                <a:latin typeface="Georgia" pitchFamily="18" charset="0"/>
              </a:rPr>
              <a:t> 64 + 35,5</a:t>
            </a:r>
            <a:r>
              <a:rPr lang="ru-RU" sz="4000" b="1" dirty="0" smtClean="0">
                <a:latin typeface="Georgia" pitchFamily="18" charset="0"/>
              </a:rPr>
              <a:t> ∙</a:t>
            </a:r>
            <a:r>
              <a:rPr lang="en-US" sz="4000" b="1" dirty="0" smtClean="0">
                <a:latin typeface="Georgia" pitchFamily="18" charset="0"/>
              </a:rPr>
              <a:t> 2 = 135</a:t>
            </a:r>
            <a:endParaRPr lang="ru-RU" sz="4000" b="1" dirty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>
            <a:off x="0" y="571480"/>
            <a:ext cx="9144000" cy="1588"/>
          </a:xfrm>
          <a:prstGeom prst="line">
            <a:avLst/>
          </a:prstGeom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Группа 13"/>
          <p:cNvGrpSpPr/>
          <p:nvPr/>
        </p:nvGrpSpPr>
        <p:grpSpPr>
          <a:xfrm>
            <a:off x="142876" y="6072206"/>
            <a:ext cx="642910" cy="214314"/>
            <a:chOff x="71438" y="6357958"/>
            <a:chExt cx="642910" cy="214314"/>
          </a:xfrm>
        </p:grpSpPr>
        <p:sp>
          <p:nvSpPr>
            <p:cNvPr id="6" name="Пятиугольник 5">
              <a:hlinkClick r:id="" action="ppaction://hlinkshowjump?jump=nextslide"/>
            </p:cNvPr>
            <p:cNvSpPr/>
            <p:nvPr/>
          </p:nvSpPr>
          <p:spPr>
            <a:xfrm>
              <a:off x="71438" y="6357958"/>
              <a:ext cx="500034" cy="214314"/>
            </a:xfrm>
            <a:prstGeom prst="homePlate">
              <a:avLst/>
            </a:prstGeom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Нашивка 6"/>
            <p:cNvSpPr/>
            <p:nvPr/>
          </p:nvSpPr>
          <p:spPr>
            <a:xfrm>
              <a:off x="500034" y="6357958"/>
              <a:ext cx="214314" cy="214314"/>
            </a:xfrm>
            <a:prstGeom prst="chevron">
              <a:avLst/>
            </a:prstGeom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2" name="Заголовок 4"/>
          <p:cNvSpPr txBox="1">
            <a:spLocks/>
          </p:cNvSpPr>
          <p:nvPr/>
        </p:nvSpPr>
        <p:spPr>
          <a:xfrm>
            <a:off x="1214414" y="203200"/>
            <a:ext cx="7472386" cy="796908"/>
          </a:xfrm>
          <a:prstGeom prst="rect">
            <a:avLst/>
          </a:prstGeom>
          <a:ln w="317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САМОСТОЯТЕЛЬНАЯ РАБОТА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4" name="Управляющая кнопка: домой 13">
            <a:hlinkClick r:id="rId2" action="ppaction://hlinksldjump" highlightClick="1"/>
          </p:cNvPr>
          <p:cNvSpPr/>
          <p:nvPr/>
        </p:nvSpPr>
        <p:spPr>
          <a:xfrm>
            <a:off x="8572528" y="5929330"/>
            <a:ext cx="428628" cy="357190"/>
          </a:xfrm>
          <a:prstGeom prst="actionButtonHom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1500174"/>
            <a:ext cx="8072494" cy="1928826"/>
          </a:xfrm>
          <a:prstGeom prst="roundRect">
            <a:avLst>
              <a:gd name="adj" fmla="val 11188"/>
            </a:avLst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P</a:t>
            </a:r>
            <a:r>
              <a:rPr lang="en-US" sz="96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2</a:t>
            </a:r>
            <a:r>
              <a:rPr lang="en-U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O</a:t>
            </a:r>
            <a:r>
              <a:rPr lang="en-US" sz="88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5</a:t>
            </a:r>
            <a:endParaRPr lang="ru-RU" sz="4800" baseline="-250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521926" y="4345552"/>
            <a:ext cx="80506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Georgia" pitchFamily="18" charset="0"/>
              </a:rPr>
              <a:t>М</a:t>
            </a:r>
            <a:r>
              <a:rPr lang="en-US" sz="4000" b="1" dirty="0" smtClean="0">
                <a:latin typeface="Georgia" pitchFamily="18" charset="0"/>
              </a:rPr>
              <a:t>r</a:t>
            </a:r>
            <a:r>
              <a:rPr lang="ru-RU" sz="4000" b="1" dirty="0" smtClean="0">
                <a:latin typeface="Georgia" pitchFamily="18" charset="0"/>
              </a:rPr>
              <a:t>(</a:t>
            </a:r>
            <a:r>
              <a:rPr lang="en-US" sz="4000" b="1" dirty="0" smtClean="0">
                <a:latin typeface="Georgia" pitchFamily="18" charset="0"/>
              </a:rPr>
              <a:t>P</a:t>
            </a:r>
            <a:r>
              <a:rPr lang="en-US" sz="4000" b="1" baseline="-25000" dirty="0" smtClean="0">
                <a:latin typeface="Georgia" pitchFamily="18" charset="0"/>
              </a:rPr>
              <a:t>2</a:t>
            </a:r>
            <a:r>
              <a:rPr lang="en-US" sz="4000" b="1" dirty="0" smtClean="0">
                <a:latin typeface="Georgia" pitchFamily="18" charset="0"/>
              </a:rPr>
              <a:t>O</a:t>
            </a:r>
            <a:r>
              <a:rPr lang="en-US" sz="4000" b="1" baseline="-25000" dirty="0" smtClean="0">
                <a:latin typeface="Georgia" pitchFamily="18" charset="0"/>
              </a:rPr>
              <a:t>5</a:t>
            </a:r>
            <a:r>
              <a:rPr lang="ru-RU" sz="4000" b="1" dirty="0" smtClean="0">
                <a:latin typeface="Georgia" pitchFamily="18" charset="0"/>
              </a:rPr>
              <a:t>) =</a:t>
            </a:r>
            <a:r>
              <a:rPr lang="en-US" sz="4000" b="1" dirty="0" smtClean="0">
                <a:latin typeface="Georgia" pitchFamily="18" charset="0"/>
              </a:rPr>
              <a:t> 31</a:t>
            </a:r>
            <a:r>
              <a:rPr lang="ru-RU" sz="4000" b="1" dirty="0" smtClean="0">
                <a:latin typeface="Georgia"/>
              </a:rPr>
              <a:t> ∙ </a:t>
            </a:r>
            <a:r>
              <a:rPr lang="en-US" sz="4000" b="1" dirty="0" smtClean="0">
                <a:latin typeface="Georgia"/>
              </a:rPr>
              <a:t>2</a:t>
            </a:r>
            <a:r>
              <a:rPr lang="en-US" sz="4000" b="1" dirty="0" smtClean="0">
                <a:latin typeface="Georgia" pitchFamily="18" charset="0"/>
              </a:rPr>
              <a:t> + 16</a:t>
            </a:r>
            <a:r>
              <a:rPr lang="ru-RU" sz="4000" b="1" dirty="0" smtClean="0">
                <a:latin typeface="Georgia" pitchFamily="18" charset="0"/>
              </a:rPr>
              <a:t> ∙</a:t>
            </a:r>
            <a:r>
              <a:rPr lang="en-US" sz="4000" b="1" dirty="0" smtClean="0">
                <a:latin typeface="Georgia" pitchFamily="18" charset="0"/>
              </a:rPr>
              <a:t> 5 = 142</a:t>
            </a:r>
            <a:endParaRPr lang="ru-RU" sz="4000" b="1" dirty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>
            <a:off x="0" y="571480"/>
            <a:ext cx="9144000" cy="1588"/>
          </a:xfrm>
          <a:prstGeom prst="line">
            <a:avLst/>
          </a:prstGeom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Группа 13"/>
          <p:cNvGrpSpPr/>
          <p:nvPr/>
        </p:nvGrpSpPr>
        <p:grpSpPr>
          <a:xfrm>
            <a:off x="142876" y="6072206"/>
            <a:ext cx="642910" cy="214314"/>
            <a:chOff x="71438" y="6357958"/>
            <a:chExt cx="642910" cy="214314"/>
          </a:xfrm>
        </p:grpSpPr>
        <p:sp>
          <p:nvSpPr>
            <p:cNvPr id="6" name="Пятиугольник 5">
              <a:hlinkClick r:id="" action="ppaction://hlinkshowjump?jump=nextslide"/>
            </p:cNvPr>
            <p:cNvSpPr/>
            <p:nvPr/>
          </p:nvSpPr>
          <p:spPr>
            <a:xfrm>
              <a:off x="71438" y="6357958"/>
              <a:ext cx="500034" cy="214314"/>
            </a:xfrm>
            <a:prstGeom prst="homePlate">
              <a:avLst/>
            </a:prstGeom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Нашивка 6"/>
            <p:cNvSpPr/>
            <p:nvPr/>
          </p:nvSpPr>
          <p:spPr>
            <a:xfrm>
              <a:off x="500034" y="6357958"/>
              <a:ext cx="214314" cy="214314"/>
            </a:xfrm>
            <a:prstGeom prst="chevron">
              <a:avLst/>
            </a:prstGeom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2" name="Заголовок 4"/>
          <p:cNvSpPr txBox="1">
            <a:spLocks/>
          </p:cNvSpPr>
          <p:nvPr/>
        </p:nvSpPr>
        <p:spPr>
          <a:xfrm>
            <a:off x="1214414" y="203200"/>
            <a:ext cx="7472386" cy="796908"/>
          </a:xfrm>
          <a:prstGeom prst="rect">
            <a:avLst/>
          </a:prstGeom>
          <a:ln w="317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САМОСТОЯТЕЛЬНАЯ РАБОТА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4" name="Управляющая кнопка: домой 13">
            <a:hlinkClick r:id="rId2" action="ppaction://hlinksldjump" highlightClick="1"/>
          </p:cNvPr>
          <p:cNvSpPr/>
          <p:nvPr/>
        </p:nvSpPr>
        <p:spPr>
          <a:xfrm>
            <a:off x="8572528" y="5929330"/>
            <a:ext cx="428628" cy="357190"/>
          </a:xfrm>
          <a:prstGeom prst="actionButtonHom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1500174"/>
            <a:ext cx="8072494" cy="1928826"/>
          </a:xfrm>
          <a:prstGeom prst="roundRect">
            <a:avLst>
              <a:gd name="adj" fmla="val 11188"/>
            </a:avLst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Cl</a:t>
            </a:r>
            <a:r>
              <a:rPr lang="en-US" sz="115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2</a:t>
            </a:r>
            <a:endParaRPr lang="ru-RU" sz="4800" baseline="-250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1667310" y="4345552"/>
            <a:ext cx="58272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Georgia" pitchFamily="18" charset="0"/>
              </a:rPr>
              <a:t>М</a:t>
            </a:r>
            <a:r>
              <a:rPr lang="en-US" sz="4000" b="1" dirty="0" smtClean="0">
                <a:latin typeface="Georgia" pitchFamily="18" charset="0"/>
              </a:rPr>
              <a:t>r</a:t>
            </a:r>
            <a:r>
              <a:rPr lang="ru-RU" sz="4000" b="1" dirty="0" smtClean="0">
                <a:latin typeface="Georgia" pitchFamily="18" charset="0"/>
              </a:rPr>
              <a:t>(</a:t>
            </a:r>
            <a:r>
              <a:rPr lang="en-US" sz="4000" b="1" dirty="0" smtClean="0">
                <a:latin typeface="Georgia" pitchFamily="18" charset="0"/>
              </a:rPr>
              <a:t>Cl</a:t>
            </a:r>
            <a:r>
              <a:rPr lang="en-US" sz="4000" b="1" baseline="-25000" dirty="0" smtClean="0">
                <a:latin typeface="Georgia" pitchFamily="18" charset="0"/>
              </a:rPr>
              <a:t>2</a:t>
            </a:r>
            <a:r>
              <a:rPr lang="ru-RU" sz="4000" b="1" dirty="0" smtClean="0">
                <a:latin typeface="Georgia" pitchFamily="18" charset="0"/>
              </a:rPr>
              <a:t>) =</a:t>
            </a:r>
            <a:r>
              <a:rPr lang="en-US" sz="4000" b="1" dirty="0" smtClean="0">
                <a:latin typeface="Georgia" pitchFamily="18" charset="0"/>
              </a:rPr>
              <a:t> 35,5</a:t>
            </a:r>
            <a:r>
              <a:rPr lang="ru-RU" sz="4000" b="1" dirty="0" smtClean="0">
                <a:latin typeface="Georgia" pitchFamily="18" charset="0"/>
              </a:rPr>
              <a:t> </a:t>
            </a:r>
            <a:r>
              <a:rPr lang="en-US" sz="4000" b="1" dirty="0" smtClean="0">
                <a:latin typeface="Georgia" pitchFamily="18" charset="0"/>
              </a:rPr>
              <a:t>∙ 2 = 71</a:t>
            </a:r>
            <a:endParaRPr lang="ru-RU" sz="4000" b="1" dirty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rot="5400000">
            <a:off x="-2500338" y="3429000"/>
            <a:ext cx="6858000" cy="1588"/>
          </a:xfrm>
          <a:prstGeom prst="line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275" endPos="40000" dist="101600" dir="5400000" sy="-100000" algn="bl" rotWithShape="0"/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0" y="142853"/>
            <a:ext cx="1142976" cy="285751"/>
          </a:xfrm>
        </p:spPr>
        <p:txBody>
          <a:bodyPr/>
          <a:lstStyle/>
          <a:p>
            <a:fld id="{73A23F7E-C056-46D7-B955-03F9F7A0F3E4}" type="datetime1">
              <a:rPr lang="ru-RU" b="1" smtClean="0">
                <a:latin typeface="Georgia" pitchFamily="18" charset="0"/>
              </a:rPr>
              <a:pPr/>
              <a:t>20.11.2012</a:t>
            </a:fld>
            <a:endParaRPr lang="ru-RU" b="1" dirty="0">
              <a:latin typeface="Georgia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571480"/>
            <a:ext cx="9144000" cy="1588"/>
          </a:xfrm>
          <a:prstGeom prst="line">
            <a:avLst/>
          </a:prstGeom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" name="Группа 10"/>
          <p:cNvGrpSpPr/>
          <p:nvPr/>
        </p:nvGrpSpPr>
        <p:grpSpPr>
          <a:xfrm>
            <a:off x="142876" y="6072206"/>
            <a:ext cx="642910" cy="214314"/>
            <a:chOff x="71438" y="6357958"/>
            <a:chExt cx="642910" cy="214314"/>
          </a:xfrm>
        </p:grpSpPr>
        <p:sp>
          <p:nvSpPr>
            <p:cNvPr id="9" name="Пятиугольник 8">
              <a:hlinkClick r:id="" action="ppaction://hlinkshowjump?jump=endshow"/>
            </p:cNvPr>
            <p:cNvSpPr/>
            <p:nvPr/>
          </p:nvSpPr>
          <p:spPr>
            <a:xfrm>
              <a:off x="71438" y="6357958"/>
              <a:ext cx="500034" cy="214314"/>
            </a:xfrm>
            <a:prstGeom prst="homePlate">
              <a:avLst/>
            </a:prstGeom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Нашивка 9"/>
            <p:cNvSpPr/>
            <p:nvPr/>
          </p:nvSpPr>
          <p:spPr>
            <a:xfrm>
              <a:off x="500034" y="6357958"/>
              <a:ext cx="214314" cy="214314"/>
            </a:xfrm>
            <a:prstGeom prst="chevron">
              <a:avLst/>
            </a:prstGeom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71538" y="3429000"/>
            <a:ext cx="785818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Параграф </a:t>
            </a:r>
            <a:r>
              <a:rPr lang="ru-RU" sz="28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13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Индивидуальное задание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( вариант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– номер по списку в журнале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).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Сайт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  <a:hlinkClick r:id="rId3"/>
              </a:rPr>
              <a:t>«Мир ХИМИИ»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Раздел «Учащимся. 8 класс» Урок №14.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>
            <a:off x="1214414" y="203200"/>
            <a:ext cx="7472386" cy="796908"/>
          </a:xfrm>
          <a:prstGeom prst="rect">
            <a:avLst/>
          </a:prstGeom>
          <a:ln w="317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ДОМАШНЕЕ ЗАДАНИЕ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1" name="Управляющая кнопка: сведения 10">
            <a:hlinkClick r:id="rId4" action="ppaction://hlinkfile" highlightClick="1"/>
          </p:cNvPr>
          <p:cNvSpPr/>
          <p:nvPr/>
        </p:nvSpPr>
        <p:spPr>
          <a:xfrm>
            <a:off x="8571600" y="5929200"/>
            <a:ext cx="428400" cy="356400"/>
          </a:xfrm>
          <a:prstGeom prst="actionButtonInformat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200" dirty="0" smtClean="0">
                <a:latin typeface="Georgia" pitchFamily="18" charset="0"/>
                <a:hlinkClick r:id="rId2"/>
              </a:rPr>
              <a:t>http://www.cs.cmu.edu/afs/cs.cmu.edu/project/pvteye/.www/Hinduism_Ablock_files/slide0001_image002.png</a:t>
            </a:r>
            <a:endParaRPr lang="en-US" sz="1200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1200" dirty="0" smtClean="0">
                <a:latin typeface="Georgia" pitchFamily="18" charset="0"/>
                <a:hlinkClick r:id="rId3"/>
              </a:rPr>
              <a:t>http://www.kotelniki.info/wp-content/uploads/2009/07/ChISTAYa-VODA-ETO-JIZN.gif</a:t>
            </a:r>
            <a:endParaRPr lang="ru-RU" sz="1200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1200" dirty="0" smtClean="0">
                <a:latin typeface="Georgia" pitchFamily="18" charset="0"/>
                <a:hlinkClick r:id="rId4"/>
              </a:rPr>
              <a:t>http://</a:t>
            </a:r>
            <a:r>
              <a:rPr lang="en-US" sz="1200" dirty="0" err="1" smtClean="0">
                <a:latin typeface="Georgia" pitchFamily="18" charset="0"/>
                <a:hlinkClick r:id="rId4"/>
              </a:rPr>
              <a:t>dic.academic.ru</a:t>
            </a:r>
            <a:r>
              <a:rPr lang="en-US" sz="1200" dirty="0" smtClean="0">
                <a:latin typeface="Georgia" pitchFamily="18" charset="0"/>
                <a:hlinkClick r:id="rId4"/>
              </a:rPr>
              <a:t>/pictures/wiki/files/68/</a:t>
            </a:r>
            <a:r>
              <a:rPr lang="en-US" sz="1200" dirty="0" err="1" smtClean="0">
                <a:latin typeface="Georgia" pitchFamily="18" charset="0"/>
                <a:hlinkClick r:id="rId4"/>
              </a:rPr>
              <a:t>Dusičnan_stříbrný.JPG</a:t>
            </a:r>
            <a:endParaRPr lang="ru-RU" sz="1200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1200" dirty="0" smtClean="0">
                <a:latin typeface="Georgia" pitchFamily="18" charset="0"/>
                <a:hlinkClick r:id="rId5"/>
              </a:rPr>
              <a:t>http://stier.ucoz.ru/_ph/1/72651393.jpg</a:t>
            </a:r>
            <a:endParaRPr lang="ru-RU" sz="1200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1200" dirty="0" smtClean="0">
                <a:latin typeface="Georgia" pitchFamily="18" charset="0"/>
                <a:hlinkClick r:id="rId6"/>
              </a:rPr>
              <a:t>http://www.ukrbiznes.com/ist/?action=3&amp;f=metid/750_tovbal.jpg&amp;w=500</a:t>
            </a:r>
            <a:endParaRPr lang="ru-RU" sz="1200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1200" dirty="0" smtClean="0">
                <a:latin typeface="Georgia" pitchFamily="18" charset="0"/>
                <a:hlinkClick r:id="rId7"/>
              </a:rPr>
              <a:t>http://www.novosel.ru/i/741828.jpg</a:t>
            </a:r>
            <a:endParaRPr lang="ru-RU" sz="1200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1200" dirty="0" smtClean="0">
                <a:latin typeface="Georgia" pitchFamily="18" charset="0"/>
                <a:hlinkClick r:id="rId8"/>
              </a:rPr>
              <a:t>http://jmdubai.com/images/gallery/2.jpg</a:t>
            </a:r>
            <a:endParaRPr lang="ru-RU" sz="1200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1200" dirty="0" smtClean="0">
                <a:latin typeface="Georgia" pitchFamily="18" charset="0"/>
                <a:hlinkClick r:id="rId9"/>
              </a:rPr>
              <a:t>http://img1.liveinternet.ru/images/attach/c/1/58/371/58371286_308467001.jpg</a:t>
            </a:r>
            <a:endParaRPr lang="ru-RU" sz="1200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1200" dirty="0" smtClean="0">
                <a:latin typeface="Georgia" pitchFamily="18" charset="0"/>
                <a:hlinkClick r:id="rId10"/>
              </a:rPr>
              <a:t>http://www.magov.net/uploads/images/2/4/c/1/3770/500ff57e2b.jpg</a:t>
            </a:r>
            <a:endParaRPr lang="ru-RU" sz="1200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1200" dirty="0" smtClean="0">
                <a:latin typeface="Georgia" pitchFamily="18" charset="0"/>
                <a:hlinkClick r:id="rId11"/>
              </a:rPr>
              <a:t>http://www.wallpaperseek.com/bubbles_wallpapers_4787_1280x1024.jpg</a:t>
            </a:r>
            <a:endParaRPr lang="ru-RU" sz="1200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1200" dirty="0" smtClean="0">
                <a:latin typeface="Georgia" pitchFamily="18" charset="0"/>
                <a:hlinkClick r:id="rId12"/>
              </a:rPr>
              <a:t>http://static.ngs.ru/news/preview/1517628d974a6083b4a75d921678dacc0ac7c2d3_400.jpg</a:t>
            </a:r>
            <a:endParaRPr lang="ru-RU" sz="1200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1200" dirty="0" smtClean="0">
                <a:latin typeface="Georgia" pitchFamily="18" charset="0"/>
                <a:hlinkClick r:id="rId13"/>
              </a:rPr>
              <a:t>http://www.stihi.ru/pics/2010/05/13/7783.jpg</a:t>
            </a:r>
            <a:endParaRPr lang="ru-RU" sz="1200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Georgia" pitchFamily="18" charset="0"/>
                <a:hlinkClick r:id="rId14"/>
              </a:rPr>
              <a:t>Баженов А.А. Тренажер к уроку химии. 8 класс. «Чтение химических формул</a:t>
            </a:r>
            <a:r>
              <a:rPr lang="ru-RU" sz="1200" dirty="0" smtClean="0">
                <a:latin typeface="Georgia" pitchFamily="18" charset="0"/>
                <a:hlinkClick r:id="rId14"/>
              </a:rPr>
              <a:t>»</a:t>
            </a:r>
            <a:endParaRPr lang="ru-RU" sz="1200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1200" u="sng" dirty="0" smtClean="0">
                <a:latin typeface="Georgia" pitchFamily="18" charset="0"/>
                <a:hlinkClick r:id="rId15"/>
              </a:rPr>
              <a:t>http://fcior.edu.ru/card/13775/otnositelnaya-molekulyarnaya-massa-veshestva.html</a:t>
            </a:r>
            <a:r>
              <a:rPr lang="ru-RU" sz="1200" u="sng" dirty="0" smtClean="0">
                <a:latin typeface="Georgia" pitchFamily="18" charset="0"/>
                <a:hlinkClick r:id="rId15"/>
              </a:rPr>
              <a:t>#</a:t>
            </a:r>
            <a:endParaRPr lang="ru-RU" sz="1200" u="sng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1200" u="sng" dirty="0" smtClean="0">
                <a:latin typeface="Georgia" pitchFamily="18" charset="0"/>
                <a:hlinkClick r:id="rId16"/>
              </a:rPr>
              <a:t>http://fcior.edu.ru/card/12971/trenazher-vychislenie-otnositelnoy-molekulyarnoy-massy-veshestv.html#</a:t>
            </a:r>
            <a:endParaRPr lang="ru-RU" sz="1200" dirty="0" smtClean="0">
              <a:latin typeface="Georgia" pitchFamily="18" charset="0"/>
            </a:endParaRPr>
          </a:p>
          <a:p>
            <a:pPr>
              <a:buNone/>
            </a:pPr>
            <a:endParaRPr lang="ru-RU" sz="1200" dirty="0" smtClean="0">
              <a:latin typeface="Georgia" pitchFamily="18" charset="0"/>
            </a:endParaRPr>
          </a:p>
          <a:p>
            <a:pPr>
              <a:buNone/>
            </a:pPr>
            <a:endParaRPr lang="ru-RU" sz="1200" dirty="0" smtClean="0">
              <a:latin typeface="Georgia" pitchFamily="18" charset="0"/>
            </a:endParaRPr>
          </a:p>
          <a:p>
            <a:pPr>
              <a:buNone/>
            </a:pPr>
            <a:endParaRPr lang="ru-RU" sz="1200" dirty="0" smtClean="0">
              <a:latin typeface="Georgia" pitchFamily="18" charset="0"/>
            </a:endParaRPr>
          </a:p>
          <a:p>
            <a:pPr>
              <a:buNone/>
            </a:pPr>
            <a:endParaRPr lang="ru-RU" sz="1200" dirty="0" smtClean="0">
              <a:latin typeface="Georgia" pitchFamily="18" charset="0"/>
            </a:endParaRPr>
          </a:p>
          <a:p>
            <a:pPr>
              <a:buNone/>
            </a:pPr>
            <a:endParaRPr lang="ru-RU" sz="1200" dirty="0" smtClean="0">
              <a:latin typeface="Georgia" pitchFamily="18" charset="0"/>
            </a:endParaRPr>
          </a:p>
          <a:p>
            <a:pPr>
              <a:buNone/>
            </a:pPr>
            <a:endParaRPr lang="ru-RU" sz="1200" dirty="0" smtClean="0">
              <a:latin typeface="Georgia" pitchFamily="18" charset="0"/>
            </a:endParaRPr>
          </a:p>
          <a:p>
            <a:pPr>
              <a:buNone/>
            </a:pPr>
            <a:endParaRPr lang="ru-RU" sz="1200" dirty="0" smtClean="0">
              <a:latin typeface="Georgia" pitchFamily="18" charset="0"/>
            </a:endParaRPr>
          </a:p>
          <a:p>
            <a:pPr>
              <a:buNone/>
            </a:pPr>
            <a:endParaRPr lang="ru-RU" sz="1200" dirty="0" smtClean="0">
              <a:latin typeface="Georgia" pitchFamily="18" charset="0"/>
            </a:endParaRPr>
          </a:p>
          <a:p>
            <a:pPr>
              <a:buNone/>
            </a:pPr>
            <a:endParaRPr lang="ru-RU" sz="1200" dirty="0" smtClean="0">
              <a:latin typeface="Georgia" pitchFamily="18" charset="0"/>
            </a:endParaRPr>
          </a:p>
          <a:p>
            <a:pPr>
              <a:buNone/>
            </a:pPr>
            <a:endParaRPr lang="ru-RU" sz="1200" dirty="0" smtClean="0">
              <a:latin typeface="Georgia" pitchFamily="18" charset="0"/>
            </a:endParaRPr>
          </a:p>
          <a:p>
            <a:pPr>
              <a:buNone/>
            </a:pPr>
            <a:endParaRPr lang="ru-RU" sz="1200" dirty="0" smtClean="0">
              <a:latin typeface="Georgia" pitchFamily="18" charset="0"/>
            </a:endParaRPr>
          </a:p>
          <a:p>
            <a:pPr>
              <a:buNone/>
            </a:pPr>
            <a:endParaRPr lang="ru-RU" sz="1200" dirty="0" smtClean="0">
              <a:latin typeface="Georgia" pitchFamily="18" charset="0"/>
            </a:endParaRPr>
          </a:p>
          <a:p>
            <a:pPr>
              <a:buNone/>
            </a:pPr>
            <a:endParaRPr lang="ru-RU" sz="1200" dirty="0" smtClean="0">
              <a:latin typeface="Georgia" pitchFamily="18" charset="0"/>
            </a:endParaRPr>
          </a:p>
          <a:p>
            <a:pPr>
              <a:buNone/>
            </a:pPr>
            <a:endParaRPr lang="ru-RU" sz="1200" dirty="0" smtClean="0">
              <a:latin typeface="Georgia" pitchFamily="18" charset="0"/>
            </a:endParaRPr>
          </a:p>
          <a:p>
            <a:pPr>
              <a:buNone/>
            </a:pPr>
            <a:endParaRPr lang="ru-RU" sz="1200" dirty="0" smtClean="0">
              <a:latin typeface="Georgia" pitchFamily="18" charset="0"/>
            </a:endParaRPr>
          </a:p>
          <a:p>
            <a:pPr>
              <a:buNone/>
            </a:pPr>
            <a:endParaRPr lang="ru-RU" sz="1200" dirty="0" smtClean="0">
              <a:latin typeface="Georgia" pitchFamily="18" charset="0"/>
            </a:endParaRPr>
          </a:p>
          <a:p>
            <a:pPr>
              <a:buNone/>
            </a:pPr>
            <a:endParaRPr lang="ru-RU" sz="1200" dirty="0" smtClean="0">
              <a:latin typeface="Georgia" pitchFamily="18" charset="0"/>
            </a:endParaRPr>
          </a:p>
          <a:p>
            <a:pPr>
              <a:buNone/>
            </a:pPr>
            <a:endParaRPr lang="en-US" sz="1200" dirty="0" smtClean="0">
              <a:latin typeface="Georgia" pitchFamily="18" charset="0"/>
            </a:endParaRPr>
          </a:p>
          <a:p>
            <a:pPr>
              <a:buNone/>
            </a:pPr>
            <a:endParaRPr lang="ru-RU" sz="1200" dirty="0" smtClean="0">
              <a:latin typeface="Georgia" pitchFamily="18" charset="0"/>
            </a:endParaRP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071802" y="5643578"/>
            <a:ext cx="4344988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latin typeface="Georgia" pitchFamily="18" charset="0"/>
              </a:rPr>
              <a:t>Проверка: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571480"/>
            <a:ext cx="9144000" cy="1588"/>
          </a:xfrm>
          <a:prstGeom prst="line">
            <a:avLst/>
          </a:prstGeom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214414" y="203200"/>
            <a:ext cx="7472386" cy="796908"/>
          </a:xfrm>
          <a:prstGeom prst="rect">
            <a:avLst/>
          </a:prstGeom>
          <a:ln/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ХИМИЧЕСКАЯ</a:t>
            </a:r>
            <a:r>
              <a:rPr kumimoji="0" lang="ru-RU" sz="360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 ФОРМУЛА</a:t>
            </a:r>
            <a:endParaRPr kumimoji="0" lang="ru-RU" sz="360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034" y="1500174"/>
            <a:ext cx="8072494" cy="1928826"/>
          </a:xfrm>
          <a:prstGeom prst="roundRect">
            <a:avLst>
              <a:gd name="adj" fmla="val 11188"/>
            </a:avLst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Н</a:t>
            </a:r>
            <a:r>
              <a:rPr lang="ru-RU" sz="115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2</a:t>
            </a:r>
            <a:r>
              <a:rPr lang="ru-RU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О</a:t>
            </a:r>
            <a:endParaRPr lang="ru-RU" sz="4800" dirty="0" smtClean="0"/>
          </a:p>
        </p:txBody>
      </p:sp>
      <p:pic>
        <p:nvPicPr>
          <p:cNvPr id="15" name="Рисунок 14" descr="slide0001_image002.png">
            <a:hlinkClick r:id="" action="ppaction://noaction">
              <a:snd r:embed="rId2" name="вода+++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5643578"/>
            <a:ext cx="714380" cy="71438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142876" y="6072206"/>
            <a:ext cx="642910" cy="214314"/>
            <a:chOff x="71438" y="6357958"/>
            <a:chExt cx="642910" cy="214314"/>
          </a:xfrm>
        </p:grpSpPr>
        <p:sp>
          <p:nvSpPr>
            <p:cNvPr id="17" name="Пятиугольник 16">
              <a:hlinkClick r:id="" action="ppaction://hlinkshowjump?jump=nextslide"/>
            </p:cNvPr>
            <p:cNvSpPr/>
            <p:nvPr/>
          </p:nvSpPr>
          <p:spPr>
            <a:xfrm>
              <a:off x="71438" y="6357958"/>
              <a:ext cx="500034" cy="214314"/>
            </a:xfrm>
            <a:prstGeom prst="homePlate">
              <a:avLst/>
            </a:prstGeom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Нашивка 17"/>
            <p:cNvSpPr/>
            <p:nvPr/>
          </p:nvSpPr>
          <p:spPr>
            <a:xfrm>
              <a:off x="500034" y="6357958"/>
              <a:ext cx="214314" cy="214314"/>
            </a:xfrm>
            <a:prstGeom prst="chevron">
              <a:avLst/>
            </a:prstGeom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04800" y="3429000"/>
            <a:ext cx="87217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600" dirty="0">
                <a:latin typeface="Georgia" pitchFamily="18" charset="0"/>
              </a:rPr>
              <a:t>Порядок действий: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5720" y="4000504"/>
            <a:ext cx="857255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FontTx/>
              <a:buAutoNum type="arabicPeriod"/>
              <a:defRPr/>
            </a:pPr>
            <a:r>
              <a:rPr lang="ru-RU" sz="2800" dirty="0">
                <a:latin typeface="Georgia" pitchFamily="18" charset="0"/>
              </a:rPr>
              <a:t>Прочитать химическую формулу.</a:t>
            </a:r>
          </a:p>
          <a:p>
            <a:pPr marL="514350" indent="-514350" algn="just">
              <a:buFontTx/>
              <a:buAutoNum type="arabicPeriod"/>
              <a:defRPr/>
            </a:pPr>
            <a:r>
              <a:rPr lang="ru-RU" sz="2800" dirty="0">
                <a:latin typeface="Georgia" pitchFamily="18" charset="0"/>
              </a:rPr>
              <a:t>Дать характеристику </a:t>
            </a:r>
            <a:r>
              <a:rPr lang="ru-RU" sz="2800" dirty="0" smtClean="0">
                <a:latin typeface="Georgia" pitchFamily="18" charset="0"/>
              </a:rPr>
              <a:t>состава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ru-RU" sz="2800" dirty="0" smtClean="0">
                <a:latin typeface="Georgia" pitchFamily="18" charset="0"/>
              </a:rPr>
              <a:t>сложного вещества</a:t>
            </a:r>
            <a:r>
              <a:rPr lang="en-US" sz="2800" dirty="0" smtClean="0">
                <a:latin typeface="Georgia" pitchFamily="18" charset="0"/>
              </a:rPr>
              <a:t> (</a:t>
            </a:r>
            <a:r>
              <a:rPr lang="ru-RU" sz="2800" dirty="0" smtClean="0">
                <a:latin typeface="Georgia" pitchFamily="18" charset="0"/>
              </a:rPr>
              <a:t>качественный и количественный состав). 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12" name="Дата 5"/>
          <p:cNvSpPr>
            <a:spLocks noGrp="1"/>
          </p:cNvSpPr>
          <p:nvPr>
            <p:ph type="dt" sz="half" idx="10"/>
          </p:nvPr>
        </p:nvSpPr>
        <p:spPr>
          <a:xfrm>
            <a:off x="0" y="142853"/>
            <a:ext cx="1142976" cy="285751"/>
          </a:xfrm>
        </p:spPr>
        <p:txBody>
          <a:bodyPr/>
          <a:lstStyle/>
          <a:p>
            <a:fld id="{73A23F7E-C056-46D7-B955-03F9F7A0F3E4}" type="datetime1">
              <a:rPr lang="ru-RU" b="1" smtClean="0">
                <a:latin typeface="Georgia" pitchFamily="18" charset="0"/>
              </a:rPr>
              <a:pPr/>
              <a:t>20.11.2012</a:t>
            </a:fld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071802" y="5643578"/>
            <a:ext cx="4344988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latin typeface="Georgia" pitchFamily="18" charset="0"/>
              </a:rPr>
              <a:t>Проверка: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571480"/>
            <a:ext cx="9144000" cy="1588"/>
          </a:xfrm>
          <a:prstGeom prst="line">
            <a:avLst/>
          </a:prstGeom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214414" y="203200"/>
            <a:ext cx="7472386" cy="796908"/>
          </a:xfrm>
          <a:prstGeom prst="rect">
            <a:avLst/>
          </a:prstGeom>
          <a:ln/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ХИМИЧЕСКАЯ</a:t>
            </a:r>
            <a:r>
              <a:rPr kumimoji="0" lang="ru-RU" sz="360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 ФОРМУЛА</a:t>
            </a:r>
            <a:endParaRPr kumimoji="0" lang="ru-RU" sz="360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034" y="1500174"/>
            <a:ext cx="8072494" cy="1928826"/>
          </a:xfrm>
          <a:prstGeom prst="roundRect">
            <a:avLst>
              <a:gd name="adj" fmla="val 11188"/>
            </a:avLst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AgNO</a:t>
            </a:r>
            <a:r>
              <a:rPr lang="en-US" sz="88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3</a:t>
            </a:r>
            <a:endParaRPr lang="ru-RU" sz="4800" dirty="0" smtClean="0"/>
          </a:p>
        </p:txBody>
      </p:sp>
      <p:pic>
        <p:nvPicPr>
          <p:cNvPr id="15" name="Рисунок 14" descr="slide0001_image002.png">
            <a:hlinkClick r:id="" action="ppaction://noaction">
              <a:snd r:embed="rId2" name="ляпис+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5643578"/>
            <a:ext cx="714380" cy="71438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42876" y="6072206"/>
            <a:ext cx="642910" cy="214314"/>
            <a:chOff x="71438" y="6357958"/>
            <a:chExt cx="642910" cy="214314"/>
          </a:xfrm>
        </p:grpSpPr>
        <p:sp>
          <p:nvSpPr>
            <p:cNvPr id="10" name="Пятиугольник 9">
              <a:hlinkClick r:id="" action="ppaction://hlinkshowjump?jump=nextslide"/>
            </p:cNvPr>
            <p:cNvSpPr/>
            <p:nvPr/>
          </p:nvSpPr>
          <p:spPr>
            <a:xfrm>
              <a:off x="71438" y="6357958"/>
              <a:ext cx="500034" cy="214314"/>
            </a:xfrm>
            <a:prstGeom prst="homePlate">
              <a:avLst/>
            </a:prstGeom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Нашивка 15"/>
            <p:cNvSpPr/>
            <p:nvPr/>
          </p:nvSpPr>
          <p:spPr>
            <a:xfrm>
              <a:off x="500034" y="6357958"/>
              <a:ext cx="214314" cy="214314"/>
            </a:xfrm>
            <a:prstGeom prst="chevron">
              <a:avLst/>
            </a:prstGeom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4800" y="3429000"/>
            <a:ext cx="87217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600" dirty="0">
                <a:latin typeface="Georgia" pitchFamily="18" charset="0"/>
              </a:rPr>
              <a:t>Порядок действий: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720" y="4000504"/>
            <a:ext cx="857255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FontTx/>
              <a:buAutoNum type="arabicPeriod"/>
              <a:defRPr/>
            </a:pPr>
            <a:r>
              <a:rPr lang="ru-RU" sz="2800" dirty="0">
                <a:latin typeface="Georgia" pitchFamily="18" charset="0"/>
              </a:rPr>
              <a:t>Прочитать химическую формулу.</a:t>
            </a:r>
          </a:p>
          <a:p>
            <a:pPr marL="514350" indent="-514350" algn="just">
              <a:buFontTx/>
              <a:buAutoNum type="arabicPeriod"/>
              <a:defRPr/>
            </a:pPr>
            <a:r>
              <a:rPr lang="ru-RU" sz="2800" dirty="0">
                <a:latin typeface="Georgia" pitchFamily="18" charset="0"/>
              </a:rPr>
              <a:t>Дать характеристику </a:t>
            </a:r>
            <a:r>
              <a:rPr lang="ru-RU" sz="2800" dirty="0" smtClean="0">
                <a:latin typeface="Georgia" pitchFamily="18" charset="0"/>
              </a:rPr>
              <a:t>состава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ru-RU" sz="2800" dirty="0" smtClean="0">
                <a:latin typeface="Georgia" pitchFamily="18" charset="0"/>
              </a:rPr>
              <a:t>сложного вещества</a:t>
            </a:r>
            <a:r>
              <a:rPr lang="en-US" sz="2800" dirty="0" smtClean="0">
                <a:latin typeface="Georgia" pitchFamily="18" charset="0"/>
              </a:rPr>
              <a:t> (</a:t>
            </a:r>
            <a:r>
              <a:rPr lang="ru-RU" sz="2800" dirty="0" smtClean="0">
                <a:latin typeface="Georgia" pitchFamily="18" charset="0"/>
              </a:rPr>
              <a:t>качественный и количественный состав). 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12" name="Дата 5"/>
          <p:cNvSpPr>
            <a:spLocks noGrp="1"/>
          </p:cNvSpPr>
          <p:nvPr>
            <p:ph type="dt" sz="half" idx="10"/>
          </p:nvPr>
        </p:nvSpPr>
        <p:spPr>
          <a:xfrm>
            <a:off x="0" y="142853"/>
            <a:ext cx="1142976" cy="285751"/>
          </a:xfrm>
        </p:spPr>
        <p:txBody>
          <a:bodyPr/>
          <a:lstStyle/>
          <a:p>
            <a:fld id="{73A23F7E-C056-46D7-B955-03F9F7A0F3E4}" type="datetime1">
              <a:rPr lang="ru-RU" b="1" smtClean="0">
                <a:latin typeface="Georgia" pitchFamily="18" charset="0"/>
              </a:rPr>
              <a:pPr/>
              <a:t>20.11.2012</a:t>
            </a:fld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071802" y="5643578"/>
            <a:ext cx="4344988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latin typeface="Georgia" pitchFamily="18" charset="0"/>
              </a:rPr>
              <a:t>Проверка: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571480"/>
            <a:ext cx="9144000" cy="1588"/>
          </a:xfrm>
          <a:prstGeom prst="line">
            <a:avLst/>
          </a:prstGeom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214414" y="203200"/>
            <a:ext cx="7472386" cy="796908"/>
          </a:xfrm>
          <a:prstGeom prst="rect">
            <a:avLst/>
          </a:prstGeom>
          <a:ln/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ХИМИЧЕСКАЯ</a:t>
            </a:r>
            <a:r>
              <a:rPr kumimoji="0" lang="ru-RU" sz="360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 ФОРМУЛА</a:t>
            </a:r>
            <a:endParaRPr kumimoji="0" lang="ru-RU" sz="360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034" y="1500174"/>
            <a:ext cx="8072494" cy="1928826"/>
          </a:xfrm>
          <a:prstGeom prst="roundRect">
            <a:avLst>
              <a:gd name="adj" fmla="val 11188"/>
            </a:avLst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Al</a:t>
            </a:r>
            <a:endParaRPr lang="ru-RU" sz="4800" dirty="0" smtClean="0"/>
          </a:p>
        </p:txBody>
      </p:sp>
      <p:pic>
        <p:nvPicPr>
          <p:cNvPr id="15" name="Рисунок 14" descr="slide0001_image002.png">
            <a:hlinkClick r:id="" action="ppaction://noaction">
              <a:snd r:embed="rId2" name="алюминий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5643578"/>
            <a:ext cx="714380" cy="71438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42876" y="6072206"/>
            <a:ext cx="642910" cy="214314"/>
            <a:chOff x="71438" y="6357958"/>
            <a:chExt cx="642910" cy="214314"/>
          </a:xfrm>
        </p:grpSpPr>
        <p:sp>
          <p:nvSpPr>
            <p:cNvPr id="10" name="Пятиугольник 9">
              <a:hlinkClick r:id="" action="ppaction://hlinkshowjump?jump=nextslide"/>
            </p:cNvPr>
            <p:cNvSpPr/>
            <p:nvPr/>
          </p:nvSpPr>
          <p:spPr>
            <a:xfrm>
              <a:off x="71438" y="6357958"/>
              <a:ext cx="500034" cy="214314"/>
            </a:xfrm>
            <a:prstGeom prst="homePlate">
              <a:avLst/>
            </a:prstGeom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Нашивка 15"/>
            <p:cNvSpPr/>
            <p:nvPr/>
          </p:nvSpPr>
          <p:spPr>
            <a:xfrm>
              <a:off x="500034" y="6357958"/>
              <a:ext cx="214314" cy="214314"/>
            </a:xfrm>
            <a:prstGeom prst="chevron">
              <a:avLst/>
            </a:prstGeom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4800" y="3429000"/>
            <a:ext cx="87217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600" dirty="0">
                <a:latin typeface="Georgia" pitchFamily="18" charset="0"/>
              </a:rPr>
              <a:t>Порядок действий: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720" y="4000504"/>
            <a:ext cx="857255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FontTx/>
              <a:buAutoNum type="arabicPeriod"/>
              <a:defRPr/>
            </a:pPr>
            <a:r>
              <a:rPr lang="ru-RU" sz="2800" dirty="0">
                <a:latin typeface="Georgia" pitchFamily="18" charset="0"/>
              </a:rPr>
              <a:t>Прочитать химическую формулу.</a:t>
            </a:r>
          </a:p>
          <a:p>
            <a:pPr marL="514350" indent="-514350" algn="just">
              <a:buFontTx/>
              <a:buAutoNum type="arabicPeriod"/>
              <a:defRPr/>
            </a:pPr>
            <a:r>
              <a:rPr lang="ru-RU" sz="2800" dirty="0">
                <a:latin typeface="Georgia" pitchFamily="18" charset="0"/>
              </a:rPr>
              <a:t>Дать характеристику </a:t>
            </a:r>
            <a:r>
              <a:rPr lang="ru-RU" sz="2800" dirty="0" smtClean="0">
                <a:latin typeface="Georgia" pitchFamily="18" charset="0"/>
              </a:rPr>
              <a:t>состава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ru-RU" sz="2800" dirty="0" smtClean="0">
                <a:latin typeface="Georgia" pitchFamily="18" charset="0"/>
              </a:rPr>
              <a:t>сложного вещества</a:t>
            </a:r>
            <a:r>
              <a:rPr lang="en-US" sz="2800" dirty="0" smtClean="0">
                <a:latin typeface="Georgia" pitchFamily="18" charset="0"/>
              </a:rPr>
              <a:t> (</a:t>
            </a:r>
            <a:r>
              <a:rPr lang="ru-RU" sz="2800" dirty="0" smtClean="0">
                <a:latin typeface="Georgia" pitchFamily="18" charset="0"/>
              </a:rPr>
              <a:t>качественный и количественный состав). 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12" name="Дата 5"/>
          <p:cNvSpPr>
            <a:spLocks noGrp="1"/>
          </p:cNvSpPr>
          <p:nvPr>
            <p:ph type="dt" sz="half" idx="10"/>
          </p:nvPr>
        </p:nvSpPr>
        <p:spPr>
          <a:xfrm>
            <a:off x="0" y="142853"/>
            <a:ext cx="1142976" cy="285751"/>
          </a:xfrm>
        </p:spPr>
        <p:txBody>
          <a:bodyPr/>
          <a:lstStyle/>
          <a:p>
            <a:fld id="{73A23F7E-C056-46D7-B955-03F9F7A0F3E4}" type="datetime1">
              <a:rPr lang="ru-RU" b="1" smtClean="0">
                <a:latin typeface="Georgia" pitchFamily="18" charset="0"/>
              </a:rPr>
              <a:pPr/>
              <a:t>20.11.2012</a:t>
            </a:fld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071802" y="5643578"/>
            <a:ext cx="4344988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latin typeface="Georgia" pitchFamily="18" charset="0"/>
              </a:rPr>
              <a:t>Проверка: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571480"/>
            <a:ext cx="9144000" cy="1588"/>
          </a:xfrm>
          <a:prstGeom prst="line">
            <a:avLst/>
          </a:prstGeom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214414" y="203200"/>
            <a:ext cx="7472386" cy="796908"/>
          </a:xfrm>
          <a:prstGeom prst="rect">
            <a:avLst/>
          </a:prstGeom>
          <a:ln/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ХИМИЧЕСКАЯ</a:t>
            </a:r>
            <a:r>
              <a:rPr kumimoji="0" lang="ru-RU" sz="360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 ФОРМУЛА</a:t>
            </a:r>
            <a:endParaRPr kumimoji="0" lang="ru-RU" sz="360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034" y="1500174"/>
            <a:ext cx="8072494" cy="1928826"/>
          </a:xfrm>
          <a:prstGeom prst="roundRect">
            <a:avLst>
              <a:gd name="adj" fmla="val 11188"/>
            </a:avLst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HCl</a:t>
            </a:r>
            <a:endParaRPr lang="ru-RU" sz="4800" dirty="0" smtClean="0"/>
          </a:p>
        </p:txBody>
      </p:sp>
      <p:pic>
        <p:nvPicPr>
          <p:cNvPr id="15" name="Рисунок 14" descr="slide0001_image002.png">
            <a:hlinkClick r:id="" action="ppaction://noaction">
              <a:snd r:embed="rId2" name="соляная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5643578"/>
            <a:ext cx="714380" cy="71438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42876" y="6072206"/>
            <a:ext cx="642910" cy="214314"/>
            <a:chOff x="71438" y="6357958"/>
            <a:chExt cx="642910" cy="214314"/>
          </a:xfrm>
        </p:grpSpPr>
        <p:sp>
          <p:nvSpPr>
            <p:cNvPr id="10" name="Пятиугольник 9">
              <a:hlinkClick r:id="" action="ppaction://hlinkshowjump?jump=nextslide"/>
            </p:cNvPr>
            <p:cNvSpPr/>
            <p:nvPr/>
          </p:nvSpPr>
          <p:spPr>
            <a:xfrm>
              <a:off x="71438" y="6357958"/>
              <a:ext cx="500034" cy="214314"/>
            </a:xfrm>
            <a:prstGeom prst="homePlate">
              <a:avLst/>
            </a:prstGeom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Нашивка 15"/>
            <p:cNvSpPr/>
            <p:nvPr/>
          </p:nvSpPr>
          <p:spPr>
            <a:xfrm>
              <a:off x="500034" y="6357958"/>
              <a:ext cx="214314" cy="214314"/>
            </a:xfrm>
            <a:prstGeom prst="chevron">
              <a:avLst/>
            </a:prstGeom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4800" y="3429000"/>
            <a:ext cx="87217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600" dirty="0">
                <a:latin typeface="Georgia" pitchFamily="18" charset="0"/>
              </a:rPr>
              <a:t>Порядок действий: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720" y="4000504"/>
            <a:ext cx="857255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FontTx/>
              <a:buAutoNum type="arabicPeriod"/>
              <a:defRPr/>
            </a:pPr>
            <a:r>
              <a:rPr lang="ru-RU" sz="2800" dirty="0">
                <a:latin typeface="Georgia" pitchFamily="18" charset="0"/>
              </a:rPr>
              <a:t>Прочитать химическую формулу.</a:t>
            </a:r>
          </a:p>
          <a:p>
            <a:pPr marL="514350" indent="-514350" algn="just">
              <a:buFontTx/>
              <a:buAutoNum type="arabicPeriod"/>
              <a:defRPr/>
            </a:pPr>
            <a:r>
              <a:rPr lang="ru-RU" sz="2800" dirty="0">
                <a:latin typeface="Georgia" pitchFamily="18" charset="0"/>
              </a:rPr>
              <a:t>Дать характеристику </a:t>
            </a:r>
            <a:r>
              <a:rPr lang="ru-RU" sz="2800" dirty="0" smtClean="0">
                <a:latin typeface="Georgia" pitchFamily="18" charset="0"/>
              </a:rPr>
              <a:t>состава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ru-RU" sz="2800" dirty="0" smtClean="0">
                <a:latin typeface="Georgia" pitchFamily="18" charset="0"/>
              </a:rPr>
              <a:t>сложного вещества</a:t>
            </a:r>
            <a:r>
              <a:rPr lang="en-US" sz="2800" dirty="0" smtClean="0">
                <a:latin typeface="Georgia" pitchFamily="18" charset="0"/>
              </a:rPr>
              <a:t> (</a:t>
            </a:r>
            <a:r>
              <a:rPr lang="ru-RU" sz="2800" dirty="0" smtClean="0">
                <a:latin typeface="Georgia" pitchFamily="18" charset="0"/>
              </a:rPr>
              <a:t>качественный и количественный состав). 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12" name="Дата 5"/>
          <p:cNvSpPr>
            <a:spLocks noGrp="1"/>
          </p:cNvSpPr>
          <p:nvPr>
            <p:ph type="dt" sz="half" idx="10"/>
          </p:nvPr>
        </p:nvSpPr>
        <p:spPr>
          <a:xfrm>
            <a:off x="0" y="142853"/>
            <a:ext cx="1142976" cy="285751"/>
          </a:xfrm>
        </p:spPr>
        <p:txBody>
          <a:bodyPr/>
          <a:lstStyle/>
          <a:p>
            <a:fld id="{73A23F7E-C056-46D7-B955-03F9F7A0F3E4}" type="datetime1">
              <a:rPr lang="ru-RU" b="1" smtClean="0">
                <a:latin typeface="Georgia" pitchFamily="18" charset="0"/>
              </a:rPr>
              <a:pPr/>
              <a:t>20.11.2012</a:t>
            </a:fld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071802" y="5643578"/>
            <a:ext cx="4344988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latin typeface="Georgia" pitchFamily="18" charset="0"/>
              </a:rPr>
              <a:t>Проверка: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571480"/>
            <a:ext cx="9144000" cy="1588"/>
          </a:xfrm>
          <a:prstGeom prst="line">
            <a:avLst/>
          </a:prstGeom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214414" y="203200"/>
            <a:ext cx="7472386" cy="796908"/>
          </a:xfrm>
          <a:prstGeom prst="rect">
            <a:avLst/>
          </a:prstGeom>
          <a:ln/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ХИМИЧЕСКАЯ</a:t>
            </a:r>
            <a:r>
              <a:rPr kumimoji="0" lang="ru-RU" sz="360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 ФОРМУЛА</a:t>
            </a:r>
            <a:endParaRPr kumimoji="0" lang="ru-RU" sz="360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034" y="1500174"/>
            <a:ext cx="8072494" cy="1928826"/>
          </a:xfrm>
          <a:prstGeom prst="roundRect">
            <a:avLst>
              <a:gd name="adj" fmla="val 11188"/>
            </a:avLst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Cu</a:t>
            </a:r>
            <a:endParaRPr lang="ru-RU" sz="4800" dirty="0" smtClean="0"/>
          </a:p>
        </p:txBody>
      </p:sp>
      <p:pic>
        <p:nvPicPr>
          <p:cNvPr id="15" name="Рисунок 14" descr="slide0001_image002.png">
            <a:hlinkClick r:id="" action="ppaction://noaction">
              <a:snd r:embed="rId2" name="медь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5643578"/>
            <a:ext cx="714380" cy="71438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42876" y="6072206"/>
            <a:ext cx="642910" cy="214314"/>
            <a:chOff x="71438" y="6357958"/>
            <a:chExt cx="642910" cy="214314"/>
          </a:xfrm>
        </p:grpSpPr>
        <p:sp>
          <p:nvSpPr>
            <p:cNvPr id="10" name="Пятиугольник 9">
              <a:hlinkClick r:id="" action="ppaction://hlinkshowjump?jump=nextslide"/>
            </p:cNvPr>
            <p:cNvSpPr/>
            <p:nvPr/>
          </p:nvSpPr>
          <p:spPr>
            <a:xfrm>
              <a:off x="71438" y="6357958"/>
              <a:ext cx="500034" cy="214314"/>
            </a:xfrm>
            <a:prstGeom prst="homePlate">
              <a:avLst/>
            </a:prstGeom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Нашивка 15"/>
            <p:cNvSpPr/>
            <p:nvPr/>
          </p:nvSpPr>
          <p:spPr>
            <a:xfrm>
              <a:off x="500034" y="6357958"/>
              <a:ext cx="214314" cy="214314"/>
            </a:xfrm>
            <a:prstGeom prst="chevron">
              <a:avLst/>
            </a:prstGeom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4800" y="3429000"/>
            <a:ext cx="87217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600" dirty="0">
                <a:latin typeface="Georgia" pitchFamily="18" charset="0"/>
              </a:rPr>
              <a:t>Порядок действий: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720" y="4000504"/>
            <a:ext cx="857255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FontTx/>
              <a:buAutoNum type="arabicPeriod"/>
              <a:defRPr/>
            </a:pPr>
            <a:r>
              <a:rPr lang="ru-RU" sz="2800" dirty="0">
                <a:latin typeface="Georgia" pitchFamily="18" charset="0"/>
              </a:rPr>
              <a:t>Прочитать химическую формулу.</a:t>
            </a:r>
          </a:p>
          <a:p>
            <a:pPr marL="514350" indent="-514350" algn="just">
              <a:buFontTx/>
              <a:buAutoNum type="arabicPeriod"/>
              <a:defRPr/>
            </a:pPr>
            <a:r>
              <a:rPr lang="ru-RU" sz="2800" dirty="0">
                <a:latin typeface="Georgia" pitchFamily="18" charset="0"/>
              </a:rPr>
              <a:t>Дать характеристику </a:t>
            </a:r>
            <a:r>
              <a:rPr lang="ru-RU" sz="2800" dirty="0" smtClean="0">
                <a:latin typeface="Georgia" pitchFamily="18" charset="0"/>
              </a:rPr>
              <a:t>состава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ru-RU" sz="2800" dirty="0" smtClean="0">
                <a:latin typeface="Georgia" pitchFamily="18" charset="0"/>
              </a:rPr>
              <a:t>сложного вещества</a:t>
            </a:r>
            <a:r>
              <a:rPr lang="en-US" sz="2800" dirty="0" smtClean="0">
                <a:latin typeface="Georgia" pitchFamily="18" charset="0"/>
              </a:rPr>
              <a:t> (</a:t>
            </a:r>
            <a:r>
              <a:rPr lang="ru-RU" sz="2800" dirty="0" smtClean="0">
                <a:latin typeface="Georgia" pitchFamily="18" charset="0"/>
              </a:rPr>
              <a:t>качественный и количественный состав). 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12" name="Дата 5"/>
          <p:cNvSpPr>
            <a:spLocks noGrp="1"/>
          </p:cNvSpPr>
          <p:nvPr>
            <p:ph type="dt" sz="half" idx="10"/>
          </p:nvPr>
        </p:nvSpPr>
        <p:spPr>
          <a:xfrm>
            <a:off x="0" y="142853"/>
            <a:ext cx="1142976" cy="285751"/>
          </a:xfrm>
        </p:spPr>
        <p:txBody>
          <a:bodyPr/>
          <a:lstStyle/>
          <a:p>
            <a:fld id="{73A23F7E-C056-46D7-B955-03F9F7A0F3E4}" type="datetime1">
              <a:rPr lang="ru-RU" b="1" smtClean="0">
                <a:latin typeface="Georgia" pitchFamily="18" charset="0"/>
              </a:rPr>
              <a:pPr/>
              <a:t>20.11.2012</a:t>
            </a:fld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071802" y="5643578"/>
            <a:ext cx="4344988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latin typeface="Georgia" pitchFamily="18" charset="0"/>
              </a:rPr>
              <a:t>Проверка: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571480"/>
            <a:ext cx="9144000" cy="1588"/>
          </a:xfrm>
          <a:prstGeom prst="line">
            <a:avLst/>
          </a:prstGeom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214414" y="203200"/>
            <a:ext cx="7472386" cy="796908"/>
          </a:xfrm>
          <a:prstGeom prst="rect">
            <a:avLst/>
          </a:prstGeom>
          <a:ln/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ХИМИЧЕСКАЯ</a:t>
            </a:r>
            <a:r>
              <a:rPr kumimoji="0" lang="ru-RU" sz="360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 ФОРМУЛА</a:t>
            </a:r>
            <a:endParaRPr kumimoji="0" lang="ru-RU" sz="360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034" y="1500174"/>
            <a:ext cx="8072494" cy="1928826"/>
          </a:xfrm>
          <a:prstGeom prst="roundRect">
            <a:avLst>
              <a:gd name="adj" fmla="val 11188"/>
            </a:avLst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C</a:t>
            </a:r>
            <a:endParaRPr lang="ru-RU" sz="4800" dirty="0" smtClean="0"/>
          </a:p>
        </p:txBody>
      </p:sp>
      <p:pic>
        <p:nvPicPr>
          <p:cNvPr id="15" name="Рисунок 14" descr="slide0001_image002.png">
            <a:hlinkClick r:id="" action="ppaction://noaction">
              <a:snd r:embed="rId2" name="углерод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5643578"/>
            <a:ext cx="714380" cy="71438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42876" y="6072206"/>
            <a:ext cx="642910" cy="214314"/>
            <a:chOff x="71438" y="6357958"/>
            <a:chExt cx="642910" cy="214314"/>
          </a:xfrm>
        </p:grpSpPr>
        <p:sp>
          <p:nvSpPr>
            <p:cNvPr id="10" name="Пятиугольник 9">
              <a:hlinkClick r:id="" action="ppaction://hlinkshowjump?jump=nextslide"/>
            </p:cNvPr>
            <p:cNvSpPr/>
            <p:nvPr/>
          </p:nvSpPr>
          <p:spPr>
            <a:xfrm>
              <a:off x="71438" y="6357958"/>
              <a:ext cx="500034" cy="214314"/>
            </a:xfrm>
            <a:prstGeom prst="homePlate">
              <a:avLst/>
            </a:prstGeom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Нашивка 15"/>
            <p:cNvSpPr/>
            <p:nvPr/>
          </p:nvSpPr>
          <p:spPr>
            <a:xfrm>
              <a:off x="500034" y="6357958"/>
              <a:ext cx="214314" cy="214314"/>
            </a:xfrm>
            <a:prstGeom prst="chevron">
              <a:avLst/>
            </a:prstGeom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4800" y="3429000"/>
            <a:ext cx="87217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600" dirty="0">
                <a:latin typeface="Georgia" pitchFamily="18" charset="0"/>
              </a:rPr>
              <a:t>Порядок действий: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720" y="4000504"/>
            <a:ext cx="857255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FontTx/>
              <a:buAutoNum type="arabicPeriod"/>
              <a:defRPr/>
            </a:pPr>
            <a:r>
              <a:rPr lang="ru-RU" sz="2800" dirty="0">
                <a:latin typeface="Georgia" pitchFamily="18" charset="0"/>
              </a:rPr>
              <a:t>Прочитать химическую формулу.</a:t>
            </a:r>
          </a:p>
          <a:p>
            <a:pPr marL="514350" indent="-514350" algn="just">
              <a:buFontTx/>
              <a:buAutoNum type="arabicPeriod"/>
              <a:defRPr/>
            </a:pPr>
            <a:r>
              <a:rPr lang="ru-RU" sz="2800" dirty="0">
                <a:latin typeface="Georgia" pitchFamily="18" charset="0"/>
              </a:rPr>
              <a:t>Дать характеристику </a:t>
            </a:r>
            <a:r>
              <a:rPr lang="ru-RU" sz="2800" dirty="0" smtClean="0">
                <a:latin typeface="Georgia" pitchFamily="18" charset="0"/>
              </a:rPr>
              <a:t>состава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ru-RU" sz="2800" dirty="0" smtClean="0">
                <a:latin typeface="Georgia" pitchFamily="18" charset="0"/>
              </a:rPr>
              <a:t>сложного вещества</a:t>
            </a:r>
            <a:r>
              <a:rPr lang="en-US" sz="2800" dirty="0" smtClean="0">
                <a:latin typeface="Georgia" pitchFamily="18" charset="0"/>
              </a:rPr>
              <a:t> (</a:t>
            </a:r>
            <a:r>
              <a:rPr lang="ru-RU" sz="2800" dirty="0" smtClean="0">
                <a:latin typeface="Georgia" pitchFamily="18" charset="0"/>
              </a:rPr>
              <a:t>качественный и количественный состав). 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12" name="Дата 5"/>
          <p:cNvSpPr>
            <a:spLocks noGrp="1"/>
          </p:cNvSpPr>
          <p:nvPr>
            <p:ph type="dt" sz="half" idx="10"/>
          </p:nvPr>
        </p:nvSpPr>
        <p:spPr>
          <a:xfrm>
            <a:off x="0" y="142853"/>
            <a:ext cx="1142976" cy="285751"/>
          </a:xfrm>
        </p:spPr>
        <p:txBody>
          <a:bodyPr/>
          <a:lstStyle/>
          <a:p>
            <a:fld id="{73A23F7E-C056-46D7-B955-03F9F7A0F3E4}" type="datetime1">
              <a:rPr lang="ru-RU" b="1" smtClean="0">
                <a:latin typeface="Georgia" pitchFamily="18" charset="0"/>
              </a:rPr>
              <a:pPr/>
              <a:t>20.11.2012</a:t>
            </a:fld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071802" y="5643578"/>
            <a:ext cx="4344988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latin typeface="Georgia" pitchFamily="18" charset="0"/>
              </a:rPr>
              <a:t>Проверка: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571480"/>
            <a:ext cx="9144000" cy="1588"/>
          </a:xfrm>
          <a:prstGeom prst="line">
            <a:avLst/>
          </a:prstGeom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214414" y="203200"/>
            <a:ext cx="7472386" cy="796908"/>
          </a:xfrm>
          <a:prstGeom prst="rect">
            <a:avLst/>
          </a:prstGeom>
          <a:ln/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ХИМИЧЕСКАЯ</a:t>
            </a:r>
            <a:r>
              <a:rPr kumimoji="0" lang="ru-RU" sz="360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 ФОРМУЛА</a:t>
            </a:r>
            <a:endParaRPr kumimoji="0" lang="ru-RU" sz="360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034" y="1500174"/>
            <a:ext cx="8072494" cy="1928826"/>
          </a:xfrm>
          <a:prstGeom prst="roundRect">
            <a:avLst>
              <a:gd name="adj" fmla="val 11188"/>
            </a:avLst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NaCl</a:t>
            </a:r>
            <a:endParaRPr lang="ru-RU" sz="4800" dirty="0" smtClean="0"/>
          </a:p>
        </p:txBody>
      </p:sp>
      <p:pic>
        <p:nvPicPr>
          <p:cNvPr id="15" name="Рисунок 14" descr="slide0001_image002.png">
            <a:hlinkClick r:id="" action="ppaction://noaction">
              <a:snd r:embed="rId2" name="солянка+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5643578"/>
            <a:ext cx="714380" cy="71438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42876" y="6072206"/>
            <a:ext cx="642910" cy="214314"/>
            <a:chOff x="71438" y="6357958"/>
            <a:chExt cx="642910" cy="214314"/>
          </a:xfrm>
        </p:grpSpPr>
        <p:sp>
          <p:nvSpPr>
            <p:cNvPr id="10" name="Пятиугольник 9">
              <a:hlinkClick r:id="" action="ppaction://hlinkshowjump?jump=nextslide"/>
            </p:cNvPr>
            <p:cNvSpPr/>
            <p:nvPr/>
          </p:nvSpPr>
          <p:spPr>
            <a:xfrm>
              <a:off x="71438" y="6357958"/>
              <a:ext cx="500034" cy="214314"/>
            </a:xfrm>
            <a:prstGeom prst="homePlate">
              <a:avLst/>
            </a:prstGeom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Нашивка 15"/>
            <p:cNvSpPr/>
            <p:nvPr/>
          </p:nvSpPr>
          <p:spPr>
            <a:xfrm>
              <a:off x="500034" y="6357958"/>
              <a:ext cx="214314" cy="214314"/>
            </a:xfrm>
            <a:prstGeom prst="chevron">
              <a:avLst/>
            </a:prstGeom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4800" y="3429000"/>
            <a:ext cx="87217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600" dirty="0">
                <a:latin typeface="Georgia" pitchFamily="18" charset="0"/>
              </a:rPr>
              <a:t>Порядок действий: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720" y="4000504"/>
            <a:ext cx="857255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FontTx/>
              <a:buAutoNum type="arabicPeriod"/>
              <a:defRPr/>
            </a:pPr>
            <a:r>
              <a:rPr lang="ru-RU" sz="2800" dirty="0">
                <a:latin typeface="Georgia" pitchFamily="18" charset="0"/>
              </a:rPr>
              <a:t>Прочитать химическую формулу.</a:t>
            </a:r>
          </a:p>
          <a:p>
            <a:pPr marL="514350" indent="-514350" algn="just">
              <a:buFontTx/>
              <a:buAutoNum type="arabicPeriod"/>
              <a:defRPr/>
            </a:pPr>
            <a:r>
              <a:rPr lang="ru-RU" sz="2800" dirty="0">
                <a:latin typeface="Georgia" pitchFamily="18" charset="0"/>
              </a:rPr>
              <a:t>Дать характеристику </a:t>
            </a:r>
            <a:r>
              <a:rPr lang="ru-RU" sz="2800" dirty="0" smtClean="0">
                <a:latin typeface="Georgia" pitchFamily="18" charset="0"/>
              </a:rPr>
              <a:t>состава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ru-RU" sz="2800" dirty="0" smtClean="0">
                <a:latin typeface="Georgia" pitchFamily="18" charset="0"/>
              </a:rPr>
              <a:t>сложного вещества</a:t>
            </a:r>
            <a:r>
              <a:rPr lang="en-US" sz="2800" dirty="0" smtClean="0">
                <a:latin typeface="Georgia" pitchFamily="18" charset="0"/>
              </a:rPr>
              <a:t> (</a:t>
            </a:r>
            <a:r>
              <a:rPr lang="ru-RU" sz="2800" dirty="0" smtClean="0">
                <a:latin typeface="Georgia" pitchFamily="18" charset="0"/>
              </a:rPr>
              <a:t>качественный и количественный состав). 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12" name="Дата 5"/>
          <p:cNvSpPr>
            <a:spLocks noGrp="1"/>
          </p:cNvSpPr>
          <p:nvPr>
            <p:ph type="dt" sz="half" idx="10"/>
          </p:nvPr>
        </p:nvSpPr>
        <p:spPr>
          <a:xfrm>
            <a:off x="0" y="142853"/>
            <a:ext cx="1142976" cy="285751"/>
          </a:xfrm>
        </p:spPr>
        <p:txBody>
          <a:bodyPr/>
          <a:lstStyle/>
          <a:p>
            <a:fld id="{73A23F7E-C056-46D7-B955-03F9F7A0F3E4}" type="datetime1">
              <a:rPr lang="ru-RU" b="1" smtClean="0">
                <a:latin typeface="Georgia" pitchFamily="18" charset="0"/>
              </a:rPr>
              <a:pPr/>
              <a:t>20.11.2012</a:t>
            </a:fld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557</Words>
  <PresentationFormat>Экран (4:3)</PresentationFormat>
  <Paragraphs>200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Химические формулы. Относительная молекулярная масса. </vt:lpstr>
      <vt:lpstr>ХИМИЧЕСКОЕ ЛОТО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Химические формулы. Относительная молекулярная масса. </dc:title>
  <cp:lastModifiedBy>User</cp:lastModifiedBy>
  <cp:revision>132</cp:revision>
  <dcterms:modified xsi:type="dcterms:W3CDTF">2012-11-20T18:46:28Z</dcterms:modified>
</cp:coreProperties>
</file>