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5" r:id="rId4"/>
    <p:sldId id="258" r:id="rId5"/>
    <p:sldId id="259" r:id="rId6"/>
    <p:sldId id="267" r:id="rId7"/>
    <p:sldId id="260" r:id="rId8"/>
    <p:sldId id="268" r:id="rId9"/>
    <p:sldId id="261" r:id="rId10"/>
    <p:sldId id="270" r:id="rId11"/>
    <p:sldId id="269" r:id="rId12"/>
    <p:sldId id="263"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37D2B69E-9204-4FCC-8683-10DEDDBF1F92}" type="datetimeFigureOut">
              <a:rPr lang="ru-RU"/>
              <a:pPr>
                <a:defRPr/>
              </a:pPr>
              <a:t>02.12.2012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D88628D-1B7B-408E-8C2E-E526F4A0ACFD}" type="slidenum">
              <a:rPr lang="ru-RU"/>
              <a:pPr>
                <a:defRPr/>
              </a:pPr>
              <a:t>‹#›</a:t>
            </a:fld>
            <a:endParaRPr lang="ru-RU"/>
          </a:p>
        </p:txBody>
      </p:sp>
    </p:spTree>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5F539C5-0C3A-4591-AFCB-70937621EFD4}" type="datetimeFigureOut">
              <a:rPr lang="ru-RU"/>
              <a:pPr>
                <a:defRPr/>
              </a:pPr>
              <a:t>02.12.2012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E486689-9392-4D5A-BC79-7433023AC5E9}" type="slidenum">
              <a:rPr lang="ru-RU"/>
              <a:pPr>
                <a:defRPr/>
              </a:pPr>
              <a:t>‹#›</a:t>
            </a:fld>
            <a:endParaRPr lang="ru-RU"/>
          </a:p>
        </p:txBody>
      </p:sp>
    </p:spTree>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99CBE26-0322-4937-A0B1-FAFFC79BC082}" type="datetimeFigureOut">
              <a:rPr lang="ru-RU"/>
              <a:pPr>
                <a:defRPr/>
              </a:pPr>
              <a:t>02.12.2012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34C28A5-90BC-435F-9199-1398FAEA6985}" type="slidenum">
              <a:rPr lang="ru-RU"/>
              <a:pPr>
                <a:defRPr/>
              </a:pPr>
              <a:t>‹#›</a:t>
            </a:fld>
            <a:endParaRPr lang="ru-RU"/>
          </a:p>
        </p:txBody>
      </p:sp>
    </p:spTree>
  </p:cSld>
  <p:clrMapOvr>
    <a:masterClrMapping/>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9B08550-94AE-4725-8319-AB503EADE57D}" type="datetimeFigureOut">
              <a:rPr lang="ru-RU"/>
              <a:pPr>
                <a:defRPr/>
              </a:pPr>
              <a:t>02.12.2012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8E5F183-237F-43D4-90DF-C27C94B90B1E}" type="slidenum">
              <a:rPr lang="ru-RU"/>
              <a:pPr>
                <a:defRPr/>
              </a:pPr>
              <a:t>‹#›</a:t>
            </a:fld>
            <a:endParaRPr lang="ru-RU"/>
          </a:p>
        </p:txBody>
      </p:sp>
    </p:spTree>
  </p:cSld>
  <p:clrMapOvr>
    <a:masterClrMapping/>
  </p:clrMapOvr>
  <p:transition spd="med">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48813CF-F403-4CA5-A005-8064B89A78BD}" type="datetimeFigureOut">
              <a:rPr lang="ru-RU"/>
              <a:pPr>
                <a:defRPr/>
              </a:pPr>
              <a:t>02.12.2012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E70E39-84ED-4569-945B-7656640617E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D8760221-84B2-4520-B12C-143B9DAF7C31}" type="datetimeFigureOut">
              <a:rPr lang="ru-RU"/>
              <a:pPr>
                <a:defRPr/>
              </a:pPr>
              <a:t>02.12.2012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CC82D4B-D739-4A31-B5C2-30250D7BE8C9}" type="slidenum">
              <a:rPr lang="ru-RU"/>
              <a:pPr>
                <a:defRPr/>
              </a:pPr>
              <a:t>‹#›</a:t>
            </a:fld>
            <a:endParaRPr lang="ru-RU"/>
          </a:p>
        </p:txBody>
      </p:sp>
    </p:spTree>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F43E4470-2E00-4843-89E7-ED0AA7A46E13}" type="datetimeFigureOut">
              <a:rPr lang="ru-RU"/>
              <a:pPr>
                <a:defRPr/>
              </a:pPr>
              <a:t>02.12.2012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BC3453C2-3569-4584-93AA-CCB5A8080856}" type="slidenum">
              <a:rPr lang="ru-RU"/>
              <a:pPr>
                <a:defRPr/>
              </a:pPr>
              <a:t>‹#›</a:t>
            </a:fld>
            <a:endParaRPr lang="ru-RU"/>
          </a:p>
        </p:txBody>
      </p:sp>
    </p:spTree>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F7FB1193-C931-4B21-B2E4-1B5E586759E5}" type="datetimeFigureOut">
              <a:rPr lang="ru-RU"/>
              <a:pPr>
                <a:defRPr/>
              </a:pPr>
              <a:t>02.12.2012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EE171BBC-2D83-4996-91C2-A6E65B3471AB}" type="slidenum">
              <a:rPr lang="ru-RU"/>
              <a:pPr>
                <a:defRPr/>
              </a:pPr>
              <a:t>‹#›</a:t>
            </a:fld>
            <a:endParaRPr lang="ru-RU"/>
          </a:p>
        </p:txBody>
      </p:sp>
    </p:spTree>
  </p:cSld>
  <p:clrMapOvr>
    <a:masterClrMapping/>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3321DB79-FD7A-4249-8609-1B141A866246}" type="datetimeFigureOut">
              <a:rPr lang="ru-RU"/>
              <a:pPr>
                <a:defRPr/>
              </a:pPr>
              <a:t>02.12.2012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BB13AFF2-E001-4743-91CB-1326DA285255}" type="slidenum">
              <a:rPr lang="ru-RU"/>
              <a:pPr>
                <a:defRPr/>
              </a:pPr>
              <a:t>‹#›</a:t>
            </a:fld>
            <a:endParaRPr lang="ru-RU"/>
          </a:p>
        </p:txBody>
      </p:sp>
    </p:spTree>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19F2FA2-DE92-4BDC-9E10-C3F826A1E740}" type="datetimeFigureOut">
              <a:rPr lang="ru-RU"/>
              <a:pPr>
                <a:defRPr/>
              </a:pPr>
              <a:t>02.12.2012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46669DA-70ED-48DA-B264-185296A49593}" type="slidenum">
              <a:rPr lang="ru-RU"/>
              <a:pPr>
                <a:defRPr/>
              </a:pPr>
              <a:t>‹#›</a:t>
            </a:fld>
            <a:endParaRPr lang="ru-RU"/>
          </a:p>
        </p:txBody>
      </p:sp>
    </p:spTree>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39E2AE8E-2FFA-4B6D-9AC9-1D27694B2902}" type="datetimeFigureOut">
              <a:rPr lang="ru-RU"/>
              <a:pPr>
                <a:defRPr/>
              </a:pPr>
              <a:t>02.12.2012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06AC446-518A-42AE-BA82-BB18B8F63FF3}" type="slidenum">
              <a:rPr lang="ru-RU"/>
              <a:pPr>
                <a:defRPr/>
              </a:pPr>
              <a:t>‹#›</a:t>
            </a:fld>
            <a:endParaRPr lang="ru-RU"/>
          </a:p>
        </p:txBody>
      </p:sp>
    </p:spTree>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75147661-BE3D-4EDA-BE16-C633E613059A}" type="datetimeFigureOut">
              <a:rPr lang="ru-RU"/>
              <a:pPr>
                <a:defRPr/>
              </a:pPr>
              <a:t>02.12.2012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05F6001C-7AB1-421F-972A-01A208D6839E}"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55"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spd="med">
    <p:wheel spokes="1"/>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3571876"/>
            <a:ext cx="8572560" cy="1428760"/>
          </a:xfrm>
        </p:spPr>
        <p:txBody>
          <a:bodyPr>
            <a:prstTxWarp prst="textWave2">
              <a:avLst>
                <a:gd name="adj1" fmla="val 12500"/>
                <a:gd name="adj2" fmla="val 318"/>
              </a:avLst>
            </a:prstTxWarp>
            <a:normAutofit/>
          </a:bodyPr>
          <a:lstStyle/>
          <a:p>
            <a:pPr eaLnBrk="1" fontAlgn="auto" hangingPunct="1">
              <a:spcAft>
                <a:spcPts val="0"/>
              </a:spcAft>
              <a:buClr>
                <a:schemeClr val="tx1">
                  <a:shade val="95000"/>
                </a:schemeClr>
              </a:buClr>
              <a:buFont typeface="Wingdings 2"/>
              <a:buNone/>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rPr>
              <a:t>Lakes of THE Republic of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rPr>
              <a:t>maRY</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rPr>
              <a:t>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rPr>
              <a:t>el</a:t>
            </a:r>
            <a:endParaRPr lang="ru-RU" dirty="0">
              <a:effectLst>
                <a:reflection blurRad="6350" stA="60000" endA="900" endPos="58000" dir="5400000" sy="-100000" algn="bl" rotWithShape="0"/>
              </a:effectLst>
            </a:endParaRPr>
          </a:p>
        </p:txBody>
      </p:sp>
      <p:sp>
        <p:nvSpPr>
          <p:cNvPr id="4" name="Прямоугольник 3"/>
          <p:cNvSpPr/>
          <p:nvPr/>
        </p:nvSpPr>
        <p:spPr>
          <a:xfrm>
            <a:off x="1214414" y="1000108"/>
            <a:ext cx="7036760" cy="923330"/>
          </a:xfrm>
          <a:prstGeom prst="rect">
            <a:avLst/>
          </a:prstGeom>
          <a:noFill/>
        </p:spPr>
        <p:txBody>
          <a:bodyPr>
            <a:prstTxWarp prst="textDoubleWave1">
              <a:avLst/>
            </a:prstTxWarp>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60000" endA="900" endPos="58000" dir="5400000" sy="-100000" algn="bl" rotWithShape="0"/>
                </a:effectLst>
                <a:latin typeface="+mn-lt"/>
              </a:rPr>
              <a:t>project</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60000" endA="900" endPos="58000" dir="5400000" sy="-100000" algn="bl" rotWithShape="0"/>
              </a:effectLst>
              <a:latin typeface="+mn-lt"/>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x_dc2d8a93.jpg"/>
          <p:cNvPicPr>
            <a:picLocks noGrp="1" noChangeAspect="1"/>
          </p:cNvPicPr>
          <p:nvPr>
            <p:ph idx="1"/>
          </p:nvPr>
        </p:nvPicPr>
        <p:blipFill>
          <a:blip r:embed="rId2"/>
          <a:srcRect/>
          <a:stretch>
            <a:fillRect/>
          </a:stretch>
        </p:blipFill>
        <p:spPr>
          <a:xfrm>
            <a:off x="285750" y="285750"/>
            <a:ext cx="8643938" cy="6572250"/>
          </a:xfr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038600" cy="6572250"/>
          </a:xfrm>
        </p:spPr>
        <p:txBody>
          <a:bodyPr/>
          <a:lstStyle/>
          <a:p>
            <a:pPr eaLnBrk="1" hangingPunct="1"/>
            <a:r>
              <a:rPr lang="en-US" sz="3600" b="1" i="1" dirty="0" smtClean="0">
                <a:solidFill>
                  <a:srgbClr val="002060"/>
                </a:solidFill>
              </a:rPr>
              <a:t> </a:t>
            </a:r>
            <a:r>
              <a:rPr lang="en-US" sz="3600" b="1" i="1" dirty="0" smtClean="0">
                <a:solidFill>
                  <a:srgbClr val="002060"/>
                </a:solidFill>
              </a:rPr>
              <a:t>Enjoying </a:t>
            </a:r>
            <a:r>
              <a:rPr lang="en-US" sz="3600" b="1" i="1" dirty="0" smtClean="0">
                <a:solidFill>
                  <a:srgbClr val="002060"/>
                </a:solidFill>
              </a:rPr>
              <a:t>beautiful nature, breathtaking views and tranquility  we  can  spend a day like in a paradise.</a:t>
            </a:r>
            <a:endParaRPr lang="ru-RU" sz="3600" b="1" i="1" dirty="0" smtClean="0">
              <a:solidFill>
                <a:srgbClr val="002060"/>
              </a:solidFill>
            </a:endParaRPr>
          </a:p>
          <a:p>
            <a:pPr eaLnBrk="1" hangingPunct="1"/>
            <a:endParaRPr lang="ru-RU" dirty="0" smtClean="0"/>
          </a:p>
        </p:txBody>
      </p:sp>
      <p:pic>
        <p:nvPicPr>
          <p:cNvPr id="5" name="Содержимое 3" descr="x_9ae90e0f.jpg"/>
          <p:cNvPicPr>
            <a:picLocks noGrp="1" noChangeAspect="1"/>
          </p:cNvPicPr>
          <p:nvPr>
            <p:ph sz="half" idx="2"/>
          </p:nvPr>
        </p:nvPicPr>
        <p:blipFill>
          <a:blip r:embed="rId2"/>
          <a:srcRect/>
          <a:stretch>
            <a:fillRect/>
          </a:stretch>
        </p:blipFill>
        <p:spPr>
          <a:xfrm>
            <a:off x="3786182" y="928670"/>
            <a:ext cx="4905375" cy="4786324"/>
          </a:xfr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Содержимое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1545336" lvl="4" indent="-182880" algn="r" eaLnBrk="1" fontAlgn="auto" hangingPunct="1">
              <a:spcAft>
                <a:spcPts val="0"/>
              </a:spcAft>
              <a:buFont typeface="Wingdings 2"/>
              <a:buChar char=""/>
              <a:defRPr/>
            </a:pPr>
            <a:r>
              <a:rPr lang="en-US" dirty="0" smtClean="0"/>
              <a:t>The project was made by pupils of class 10</a:t>
            </a:r>
            <a:r>
              <a:rPr lang="ru-RU" dirty="0" smtClean="0"/>
              <a:t>«</a:t>
            </a:r>
            <a:r>
              <a:rPr lang="en-US" dirty="0" smtClean="0"/>
              <a:t>A</a:t>
            </a:r>
            <a:r>
              <a:rPr lang="ru-RU" dirty="0" smtClean="0"/>
              <a:t>» </a:t>
            </a:r>
            <a:r>
              <a:rPr lang="en-US" dirty="0" smtClean="0"/>
              <a:t> </a:t>
            </a:r>
            <a:r>
              <a:rPr lang="ru-RU" dirty="0" smtClean="0"/>
              <a:t>  </a:t>
            </a:r>
            <a:r>
              <a:rPr lang="en-US" dirty="0" err="1" smtClean="0"/>
              <a:t>Koshkina</a:t>
            </a:r>
            <a:r>
              <a:rPr lang="ru-RU" dirty="0" smtClean="0"/>
              <a:t> </a:t>
            </a:r>
            <a:r>
              <a:rPr lang="en-US" dirty="0" smtClean="0"/>
              <a:t>K., </a:t>
            </a:r>
            <a:r>
              <a:rPr lang="en-US" dirty="0" err="1" smtClean="0"/>
              <a:t>Dvinskih</a:t>
            </a:r>
            <a:r>
              <a:rPr lang="en-US" dirty="0" smtClean="0"/>
              <a:t> K., </a:t>
            </a:r>
            <a:r>
              <a:rPr lang="en-US" dirty="0" err="1" smtClean="0"/>
              <a:t>Kuznetsova</a:t>
            </a:r>
            <a:r>
              <a:rPr lang="en-US" dirty="0" smtClean="0"/>
              <a:t> L.</a:t>
            </a:r>
            <a:endParaRPr lang="ru-RU" dirty="0" smtClean="0"/>
          </a:p>
        </p:txBody>
      </p:sp>
      <p:sp>
        <p:nvSpPr>
          <p:cNvPr id="4" name="Прямоугольник 3"/>
          <p:cNvSpPr/>
          <p:nvPr/>
        </p:nvSpPr>
        <p:spPr>
          <a:xfrm>
            <a:off x="1487053" y="2190869"/>
            <a:ext cx="5782352" cy="1754326"/>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r="5400000" sy="-100000" algn="bl" rotWithShape="0"/>
                </a:effectLst>
                <a:latin typeface="+mn-lt"/>
              </a:rPr>
              <a:t>Thanks for </a:t>
            </a:r>
          </a:p>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r="5400000" sy="-100000" algn="bl" rotWithShape="0"/>
                </a:effectLst>
                <a:latin typeface="+mn-lt"/>
              </a:rPr>
              <a:t>your attention</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r="5400000" sy="-100000" algn="bl" rotWithShape="0"/>
              </a:effectLst>
              <a:latin typeface="+mn-lt"/>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4" presetClass="entr" presetSubtype="0" fill="hold" nodeType="withEffect">
                                  <p:stCondLst>
                                    <p:cond delay="0"/>
                                  </p:stCondLst>
                                  <p:childTnLst>
                                    <p:set>
                                      <p:cBhvr>
                                        <p:cTn id="16" dur="1" fill="hold">
                                          <p:stCondLst>
                                            <p:cond delay="0"/>
                                          </p:stCondLst>
                                        </p:cTn>
                                        <p:tgtEl>
                                          <p:spTgt spid="10243">
                                            <p:txEl>
                                              <p:pRg st="8" end="8"/>
                                            </p:txEl>
                                          </p:spTgt>
                                        </p:tgtEl>
                                        <p:attrNameLst>
                                          <p:attrName>style.visibility</p:attrName>
                                        </p:attrNameLst>
                                      </p:cBhvr>
                                      <p:to>
                                        <p:strVal val="visible"/>
                                      </p:to>
                                    </p:set>
                                    <p:anim to="" calcmode="lin" valueType="num">
                                      <p:cBhvr>
                                        <p:cTn id="17" dur="1" fill="hold"/>
                                        <p:tgtEl>
                                          <p:spTgt spid="1024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2875" y="214313"/>
            <a:ext cx="4038600" cy="4286250"/>
          </a:xfrm>
        </p:spPr>
        <p:txBody>
          <a:bodyPr/>
          <a:lstStyle/>
          <a:p>
            <a:pPr eaLnBrk="1" hangingPunct="1">
              <a:buFont typeface="Wingdings 2" pitchFamily="18" charset="2"/>
              <a:buNone/>
            </a:pPr>
            <a:r>
              <a:rPr lang="ru-RU" b="1" i="1" smtClean="0">
                <a:solidFill>
                  <a:srgbClr val="002060"/>
                </a:solidFill>
              </a:rPr>
              <a:t>        </a:t>
            </a:r>
            <a:r>
              <a:rPr lang="en-US" b="1" i="1" smtClean="0">
                <a:solidFill>
                  <a:srgbClr val="002060"/>
                </a:solidFill>
              </a:rPr>
              <a:t>The  Mary Republic is  rich in lakes. They are, Mushan-er, Deaf, Kichier, Tair, Shap.The lakes are favourite  destination  for  fishermen , hunters, and tourists.</a:t>
            </a:r>
          </a:p>
          <a:p>
            <a:pPr eaLnBrk="1" hangingPunct="1">
              <a:buFont typeface="Wingdings 2" pitchFamily="18" charset="2"/>
              <a:buNone/>
            </a:pPr>
            <a:endParaRPr lang="ru-RU" smtClean="0"/>
          </a:p>
        </p:txBody>
      </p:sp>
      <p:pic>
        <p:nvPicPr>
          <p:cNvPr id="9" name="Содержимое 8" descr="666639.jpg"/>
          <p:cNvPicPr>
            <a:picLocks noGrp="1" noChangeAspect="1"/>
          </p:cNvPicPr>
          <p:nvPr>
            <p:ph sz="half" idx="2"/>
          </p:nvPr>
        </p:nvPicPr>
        <p:blipFill>
          <a:blip r:embed="rId2"/>
          <a:srcRect/>
          <a:stretch>
            <a:fillRect/>
          </a:stretch>
        </p:blipFill>
        <p:spPr>
          <a:xfrm>
            <a:off x="5786438" y="2928938"/>
            <a:ext cx="3009900" cy="3740150"/>
          </a:xfrm>
        </p:spPr>
      </p:pic>
      <p:pic>
        <p:nvPicPr>
          <p:cNvPr id="10" name="Рисунок 9" descr="mru_jal-to-il_22.jpg"/>
          <p:cNvPicPr>
            <a:picLocks noChangeAspect="1"/>
          </p:cNvPicPr>
          <p:nvPr/>
        </p:nvPicPr>
        <p:blipFill>
          <a:blip r:embed="rId3"/>
          <a:srcRect/>
          <a:stretch>
            <a:fillRect/>
          </a:stretch>
        </p:blipFill>
        <p:spPr bwMode="auto">
          <a:xfrm>
            <a:off x="0" y="4214813"/>
            <a:ext cx="5268913" cy="2643187"/>
          </a:xfrm>
          <a:prstGeom prst="rect">
            <a:avLst/>
          </a:prstGeom>
          <a:noFill/>
          <a:ln w="9525">
            <a:noFill/>
            <a:miter lim="800000"/>
            <a:headEnd/>
            <a:tailEnd/>
          </a:ln>
        </p:spPr>
      </p:pic>
      <p:pic>
        <p:nvPicPr>
          <p:cNvPr id="11" name="Рисунок 10" descr="533473_56.jpg"/>
          <p:cNvPicPr>
            <a:picLocks noChangeAspect="1"/>
          </p:cNvPicPr>
          <p:nvPr/>
        </p:nvPicPr>
        <p:blipFill>
          <a:blip r:embed="rId4"/>
          <a:srcRect/>
          <a:stretch>
            <a:fillRect/>
          </a:stretch>
        </p:blipFill>
        <p:spPr bwMode="auto">
          <a:xfrm>
            <a:off x="4572000" y="0"/>
            <a:ext cx="4284663" cy="2857500"/>
          </a:xfrm>
          <a:prstGeom prst="rect">
            <a:avLst/>
          </a:prstGeom>
          <a:noFill/>
          <a:ln w="9525">
            <a:noFill/>
            <a:miter lim="800000"/>
            <a:headEnd/>
            <a:tailEnd/>
          </a:ln>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4)">
                                      <p:cBhvr>
                                        <p:cTn id="13" dur="2000"/>
                                        <p:tgtEl>
                                          <p:spTgt spid="11"/>
                                        </p:tgtEl>
                                      </p:cBhvr>
                                    </p:animEffect>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par>
                          <p:cTn id="18" fill="hold">
                            <p:stCondLst>
                              <p:cond delay="5000"/>
                            </p:stCondLst>
                            <p:childTnLst>
                              <p:par>
                                <p:cTn id="19" presetID="21"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4)">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en-US"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Lake </a:t>
            </a:r>
            <a:r>
              <a:rPr lang="ru-RU"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Sea eye</a:t>
            </a:r>
            <a:r>
              <a:rPr lang="ru-RU"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dirty="0"/>
          </a:p>
        </p:txBody>
      </p:sp>
      <p:pic>
        <p:nvPicPr>
          <p:cNvPr id="5" name="Содержимое 4" descr="IMG_1184.jpg"/>
          <p:cNvPicPr>
            <a:picLocks noGrp="1" noChangeAspect="1"/>
          </p:cNvPicPr>
          <p:nvPr>
            <p:ph sz="half" idx="1"/>
          </p:nvPr>
        </p:nvPicPr>
        <p:blipFill>
          <a:blip r:embed="rId2"/>
          <a:srcRect/>
          <a:stretch>
            <a:fillRect/>
          </a:stretch>
        </p:blipFill>
        <p:spPr>
          <a:xfrm>
            <a:off x="357188" y="1000125"/>
            <a:ext cx="8445500" cy="5643563"/>
          </a:xfr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313" y="428625"/>
            <a:ext cx="4281487" cy="6215063"/>
          </a:xfrm>
        </p:spPr>
        <p:txBody>
          <a:bodyPr/>
          <a:lstStyle/>
          <a:p>
            <a:pPr eaLnBrk="1" hangingPunct="1"/>
            <a:r>
              <a:rPr lang="en-US" sz="2300" b="1" i="1" dirty="0" smtClean="0">
                <a:solidFill>
                  <a:srgbClr val="002060"/>
                </a:solidFill>
              </a:rPr>
              <a:t>It is located not so far from village </a:t>
            </a:r>
            <a:r>
              <a:rPr lang="en-US" sz="2300" b="1" i="1" dirty="0" err="1" smtClean="0">
                <a:solidFill>
                  <a:srgbClr val="002060"/>
                </a:solidFill>
              </a:rPr>
              <a:t>Sotnur</a:t>
            </a:r>
            <a:r>
              <a:rPr lang="en-US" sz="2300" b="1" i="1" dirty="0" smtClean="0">
                <a:solidFill>
                  <a:srgbClr val="002060"/>
                </a:solidFill>
              </a:rPr>
              <a:t>. It’s depth  is  35,5 m.  The color of water is green. Probably </a:t>
            </a:r>
            <a:r>
              <a:rPr lang="en-US" sz="2300" b="1" i="1" dirty="0" smtClean="0">
                <a:solidFill>
                  <a:srgbClr val="002060"/>
                </a:solidFill>
              </a:rPr>
              <a:t> </a:t>
            </a:r>
            <a:r>
              <a:rPr lang="en-US" sz="2300" b="1" i="1" dirty="0" smtClean="0">
                <a:solidFill>
                  <a:srgbClr val="002060"/>
                </a:solidFill>
              </a:rPr>
              <a:t>the lake was formed 20 thousands years ago. It is surrounded with beautiful pine wood. Different species  of fish  live  in the lake</a:t>
            </a:r>
            <a:r>
              <a:rPr lang="ru-RU" sz="2300" b="1" i="1" dirty="0" smtClean="0">
                <a:solidFill>
                  <a:srgbClr val="002060"/>
                </a:solidFill>
              </a:rPr>
              <a:t>:</a:t>
            </a:r>
            <a:r>
              <a:rPr lang="en-US" sz="2300" b="1" i="1" dirty="0" smtClean="0">
                <a:solidFill>
                  <a:srgbClr val="002060"/>
                </a:solidFill>
              </a:rPr>
              <a:t> a silver European carp, a perch, a golden European carp, a pike. You can  drink  clean  and tasty water from the source which  flows  down into the lake.</a:t>
            </a:r>
            <a:endParaRPr lang="ru-RU" sz="2300" b="1" i="1" dirty="0" smtClean="0">
              <a:solidFill>
                <a:srgbClr val="002060"/>
              </a:solidFill>
            </a:endParaRPr>
          </a:p>
        </p:txBody>
      </p:sp>
      <p:pic>
        <p:nvPicPr>
          <p:cNvPr id="12" name="Содержимое 11" descr="SP_A0562.jpg"/>
          <p:cNvPicPr>
            <a:picLocks noGrp="1" noChangeAspect="1"/>
          </p:cNvPicPr>
          <p:nvPr>
            <p:ph sz="half" idx="2"/>
          </p:nvPr>
        </p:nvPicPr>
        <p:blipFill>
          <a:blip r:embed="rId2"/>
          <a:srcRect/>
          <a:stretch>
            <a:fillRect/>
          </a:stretch>
        </p:blipFill>
        <p:spPr>
          <a:xfrm>
            <a:off x="4714875" y="3786188"/>
            <a:ext cx="4038600" cy="2760662"/>
          </a:xfrm>
        </p:spPr>
      </p:pic>
      <p:pic>
        <p:nvPicPr>
          <p:cNvPr id="11" name="Рисунок 10" descr="PIC_1170.JPG"/>
          <p:cNvPicPr>
            <a:picLocks noChangeAspect="1"/>
          </p:cNvPicPr>
          <p:nvPr/>
        </p:nvPicPr>
        <p:blipFill>
          <a:blip r:embed="rId3" cstate="print"/>
          <a:srcRect/>
          <a:stretch>
            <a:fillRect/>
          </a:stretch>
        </p:blipFill>
        <p:spPr bwMode="auto">
          <a:xfrm>
            <a:off x="4572000" y="285750"/>
            <a:ext cx="4572000" cy="3429000"/>
          </a:xfrm>
          <a:prstGeom prst="rect">
            <a:avLst/>
          </a:prstGeom>
          <a:noFill/>
          <a:ln w="9525">
            <a:noFill/>
            <a:miter lim="800000"/>
            <a:headEnd/>
            <a:tailEnd/>
          </a:ln>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4)">
                                      <p:cBhvr>
                                        <p:cTn id="13" dur="2000"/>
                                        <p:tgtEl>
                                          <p:spTgt spid="11"/>
                                        </p:tgtEl>
                                      </p:cBhvr>
                                    </p:animEffect>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4)">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214313" y="285750"/>
            <a:ext cx="4111625" cy="6357938"/>
          </a:xfrm>
        </p:spPr>
        <p:txBody>
          <a:bodyPr/>
          <a:lstStyle/>
          <a:p>
            <a:pPr eaLnBrk="1" hangingPunct="1"/>
            <a:r>
              <a:rPr lang="en-US" sz="2800" b="1" i="1" dirty="0" smtClean="0">
                <a:solidFill>
                  <a:srgbClr val="002060"/>
                </a:solidFill>
              </a:rPr>
              <a:t>The legend says that after the wedding party the people came here . </a:t>
            </a:r>
            <a:r>
              <a:rPr lang="en-US" sz="2800" b="1" i="1" dirty="0" smtClean="0">
                <a:solidFill>
                  <a:srgbClr val="002060"/>
                </a:solidFill>
              </a:rPr>
              <a:t>While </a:t>
            </a:r>
            <a:r>
              <a:rPr lang="en-US" sz="2800" b="1" i="1" dirty="0" smtClean="0">
                <a:solidFill>
                  <a:srgbClr val="002060"/>
                </a:solidFill>
              </a:rPr>
              <a:t>they were leaving, they didn’t notice that the ground was being ruined on their way. Everybody  fell on the bottom of the lake which was formed on  place of deep collapse.</a:t>
            </a:r>
            <a:endParaRPr lang="ru-RU" sz="2800" b="1" i="1" dirty="0" smtClean="0">
              <a:solidFill>
                <a:srgbClr val="002060"/>
              </a:solidFill>
            </a:endParaRPr>
          </a:p>
        </p:txBody>
      </p:sp>
      <p:pic>
        <p:nvPicPr>
          <p:cNvPr id="12" name="Рисунок 11" descr="PIC_1165.JPG"/>
          <p:cNvPicPr>
            <a:picLocks noChangeAspect="1"/>
          </p:cNvPicPr>
          <p:nvPr/>
        </p:nvPicPr>
        <p:blipFill>
          <a:blip r:embed="rId2"/>
          <a:srcRect/>
          <a:stretch>
            <a:fillRect/>
          </a:stretch>
        </p:blipFill>
        <p:spPr bwMode="auto">
          <a:xfrm>
            <a:off x="4500563" y="500063"/>
            <a:ext cx="4346575" cy="6072187"/>
          </a:xfrm>
          <a:prstGeom prst="rect">
            <a:avLst/>
          </a:prstGeom>
          <a:noFill/>
          <a:ln w="9525">
            <a:noFill/>
            <a:miter lim="800000"/>
            <a:headEnd/>
            <a:tailEnd/>
          </a:ln>
        </p:spPr>
      </p:pic>
    </p:spTree>
  </p:cSld>
  <p:clrMapOvr>
    <a:masterClrMapping/>
  </p:clrMapOvr>
  <p:transition spd="med" advClick="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en-US"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3">
                      <a:satMod val="175000"/>
                      <a:alpha val="40000"/>
                    </a:schemeClr>
                  </a:glow>
                  <a:reflection blurRad="6350" stA="60000" endA="900" endPos="58000" dir="5400000" sy="-100000" algn="bl" rotWithShape="0"/>
                </a:effectLst>
              </a:rPr>
              <a:t>Lake </a:t>
            </a:r>
            <a:r>
              <a:rPr lang="en-US" sz="4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3">
                      <a:satMod val="175000"/>
                      <a:alpha val="40000"/>
                    </a:schemeClr>
                  </a:glow>
                  <a:reflection blurRad="6350" stA="60000" endA="900" endPos="58000" dir="5400000" sy="-100000" algn="bl" rotWithShape="0"/>
                </a:effectLst>
              </a:rPr>
              <a:t>yalchic</a:t>
            </a:r>
            <a:r>
              <a:rPr lang="ru-RU"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3">
                      <a:satMod val="175000"/>
                      <a:alpha val="40000"/>
                    </a:schemeClr>
                  </a:glow>
                  <a:reflection blurRad="6350" stA="60000" endA="900" endPos="58000" dir="5400000" sy="-100000" algn="bl" rotWithShape="0"/>
                </a:effectLst>
              </a:rPr>
              <a:t/>
            </a:r>
            <a:br>
              <a:rPr lang="ru-RU"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3">
                      <a:satMod val="175000"/>
                      <a:alpha val="40000"/>
                    </a:schemeClr>
                  </a:glow>
                  <a:reflection blurRad="6350" stA="60000" endA="900" endPos="58000" dir="5400000" sy="-100000" algn="bl" rotWithShape="0"/>
                </a:effectLst>
              </a:rPr>
            </a:br>
            <a:endParaRPr lang="ru-RU" dirty="0"/>
          </a:p>
        </p:txBody>
      </p:sp>
      <p:pic>
        <p:nvPicPr>
          <p:cNvPr id="5" name="Рисунок 4" descr="5725.jpg"/>
          <p:cNvPicPr>
            <a:picLocks noChangeAspect="1"/>
          </p:cNvPicPr>
          <p:nvPr/>
        </p:nvPicPr>
        <p:blipFill>
          <a:blip r:embed="rId2"/>
          <a:srcRect/>
          <a:stretch>
            <a:fillRect/>
          </a:stretch>
        </p:blipFill>
        <p:spPr bwMode="auto">
          <a:xfrm>
            <a:off x="428625" y="1000125"/>
            <a:ext cx="8358188" cy="5476875"/>
          </a:xfrm>
          <a:prstGeom prst="rect">
            <a:avLst/>
          </a:prstGeom>
          <a:noFill/>
          <a:ln w="9525">
            <a:noFill/>
            <a:miter lim="800000"/>
            <a:headEnd/>
            <a:tailEnd/>
          </a:ln>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50" y="285750"/>
            <a:ext cx="4038600" cy="6072188"/>
          </a:xfrm>
        </p:spPr>
        <p:txBody>
          <a:bodyPr/>
          <a:lstStyle/>
          <a:p>
            <a:pPr eaLnBrk="1" hangingPunct="1"/>
            <a:r>
              <a:rPr lang="en-US" sz="3200" b="1" i="1" smtClean="0">
                <a:solidFill>
                  <a:srgbClr val="002060"/>
                </a:solidFill>
              </a:rPr>
              <a:t>Another beautiful and big lake is lake Yalchic. It is located not far from town Volzhsk. There is clean water. It is divided into the Big and the Small Yalchic. It is deep too. </a:t>
            </a:r>
            <a:endParaRPr lang="ru-RU" sz="3200" b="1" i="1" smtClean="0">
              <a:solidFill>
                <a:srgbClr val="002060"/>
              </a:solidFill>
            </a:endParaRPr>
          </a:p>
          <a:p>
            <a:pPr eaLnBrk="1" hangingPunct="1"/>
            <a:endParaRPr lang="en-US" sz="1800" smtClean="0"/>
          </a:p>
        </p:txBody>
      </p:sp>
      <p:pic>
        <p:nvPicPr>
          <p:cNvPr id="13" name="Содержимое 3" descr="x_e2605fc8.jpg"/>
          <p:cNvPicPr>
            <a:picLocks noChangeAspect="1"/>
          </p:cNvPicPr>
          <p:nvPr/>
        </p:nvPicPr>
        <p:blipFill>
          <a:blip r:embed="rId2"/>
          <a:srcRect/>
          <a:stretch>
            <a:fillRect/>
          </a:stretch>
        </p:blipFill>
        <p:spPr bwMode="auto">
          <a:xfrm>
            <a:off x="3857625" y="3786188"/>
            <a:ext cx="4949825" cy="2786062"/>
          </a:xfrm>
          <a:prstGeom prst="rect">
            <a:avLst/>
          </a:prstGeom>
          <a:noFill/>
          <a:ln w="9525">
            <a:noFill/>
            <a:miter lim="800000"/>
            <a:headEnd/>
            <a:tailEnd/>
          </a:ln>
        </p:spPr>
      </p:pic>
      <p:pic>
        <p:nvPicPr>
          <p:cNvPr id="14" name="Рисунок 13" descr="006.jpg"/>
          <p:cNvPicPr>
            <a:picLocks noChangeAspect="1"/>
          </p:cNvPicPr>
          <p:nvPr/>
        </p:nvPicPr>
        <p:blipFill>
          <a:blip r:embed="rId3"/>
          <a:srcRect/>
          <a:stretch>
            <a:fillRect/>
          </a:stretch>
        </p:blipFill>
        <p:spPr bwMode="auto">
          <a:xfrm>
            <a:off x="4214813" y="214313"/>
            <a:ext cx="4681537" cy="3357562"/>
          </a:xfrm>
          <a:prstGeom prst="rect">
            <a:avLst/>
          </a:prstGeom>
          <a:noFill/>
          <a:ln w="9525">
            <a:noFill/>
            <a:miter lim="800000"/>
            <a:headEnd/>
            <a:tailEnd/>
          </a:ln>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4)">
                                      <p:cBhvr>
                                        <p:cTn id="13" dur="2000"/>
                                        <p:tgtEl>
                                          <p:spTgt spid="14"/>
                                        </p:tgtEl>
                                      </p:cBhvr>
                                    </p:animEffect>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4)">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2"/>
          </p:nvPr>
        </p:nvSpPr>
        <p:spPr>
          <a:xfrm>
            <a:off x="0" y="214313"/>
            <a:ext cx="4040188" cy="3763962"/>
          </a:xfrm>
        </p:spPr>
        <p:txBody>
          <a:bodyPr>
            <a:normAutofit fontScale="85000" lnSpcReduction="20000"/>
          </a:bodyPr>
          <a:lstStyle/>
          <a:p>
            <a:pPr marL="548640" indent="-411480" eaLnBrk="1" fontAlgn="auto" hangingPunct="1">
              <a:spcAft>
                <a:spcPts val="0"/>
              </a:spcAft>
              <a:buClr>
                <a:schemeClr val="tx1">
                  <a:shade val="95000"/>
                </a:schemeClr>
              </a:buClr>
              <a:buFont typeface="Wingdings 2"/>
              <a:buChar char=""/>
              <a:defRPr/>
            </a:pPr>
            <a:r>
              <a:rPr lang="en-US" sz="3600" b="1" i="1" dirty="0" smtClean="0">
                <a:solidFill>
                  <a:srgbClr val="002060"/>
                </a:solidFill>
              </a:rPr>
              <a:t>On it’s banks there are a lot of rest homes, boarding-houses</a:t>
            </a:r>
            <a:r>
              <a:rPr lang="ru-RU" sz="3600" b="1" i="1" dirty="0" smtClean="0">
                <a:solidFill>
                  <a:srgbClr val="002060"/>
                </a:solidFill>
              </a:rPr>
              <a:t>,</a:t>
            </a:r>
            <a:r>
              <a:rPr lang="en-US" sz="3600" b="1" i="1" dirty="0" smtClean="0">
                <a:solidFill>
                  <a:srgbClr val="002060"/>
                </a:solidFill>
              </a:rPr>
              <a:t> camps.  Every summer thousands of people spend their holidays there.</a:t>
            </a:r>
            <a:endParaRPr lang="ru-RU" sz="3600" dirty="0"/>
          </a:p>
        </p:txBody>
      </p:sp>
      <p:sp>
        <p:nvSpPr>
          <p:cNvPr id="10243" name="Содержимое 5"/>
          <p:cNvSpPr>
            <a:spLocks noGrp="1"/>
          </p:cNvSpPr>
          <p:nvPr>
            <p:ph sz="quarter" idx="4"/>
          </p:nvPr>
        </p:nvSpPr>
        <p:spPr/>
        <p:txBody>
          <a:bodyPr/>
          <a:lstStyle/>
          <a:p>
            <a:pPr eaLnBrk="1" hangingPunct="1"/>
            <a:endParaRPr lang="ru-RU" smtClean="0"/>
          </a:p>
        </p:txBody>
      </p:sp>
      <p:pic>
        <p:nvPicPr>
          <p:cNvPr id="7" name="Рисунок 6" descr="big.jpg"/>
          <p:cNvPicPr>
            <a:picLocks noChangeAspect="1"/>
          </p:cNvPicPr>
          <p:nvPr/>
        </p:nvPicPr>
        <p:blipFill>
          <a:blip r:embed="rId2"/>
          <a:srcRect/>
          <a:stretch>
            <a:fillRect/>
          </a:stretch>
        </p:blipFill>
        <p:spPr bwMode="auto">
          <a:xfrm>
            <a:off x="4071938" y="500063"/>
            <a:ext cx="4857750" cy="5572125"/>
          </a:xfrm>
          <a:prstGeom prst="rect">
            <a:avLst/>
          </a:prstGeom>
          <a:noFill/>
          <a:ln w="9525">
            <a:noFill/>
            <a:miter lim="800000"/>
            <a:headEnd/>
            <a:tailEnd/>
          </a:ln>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1000125"/>
            <a:ext cx="3571868" cy="4983163"/>
          </a:xfrm>
        </p:spPr>
        <p:txBody>
          <a:bodyPr/>
          <a:lstStyle/>
          <a:p>
            <a:pPr eaLnBrk="1" hangingPunct="1"/>
            <a:r>
              <a:rPr lang="en-US" b="1" i="1" dirty="0" smtClean="0">
                <a:solidFill>
                  <a:srgbClr val="002060"/>
                </a:solidFill>
              </a:rPr>
              <a:t>Our </a:t>
            </a:r>
            <a:r>
              <a:rPr lang="en-US" b="1" i="1" dirty="0" err="1" smtClean="0">
                <a:solidFill>
                  <a:srgbClr val="002060"/>
                </a:solidFill>
              </a:rPr>
              <a:t>cl</a:t>
            </a:r>
            <a:r>
              <a:rPr lang="ru-RU" b="1" i="1" dirty="0" smtClean="0">
                <a:solidFill>
                  <a:srgbClr val="002060"/>
                </a:solidFill>
              </a:rPr>
              <a:t>а</a:t>
            </a:r>
            <a:r>
              <a:rPr lang="en-US" b="1" i="1" dirty="0" err="1" smtClean="0">
                <a:solidFill>
                  <a:srgbClr val="002060"/>
                </a:solidFill>
              </a:rPr>
              <a:t>ss</a:t>
            </a:r>
            <a:r>
              <a:rPr lang="en-US" b="1" i="1" dirty="0" smtClean="0">
                <a:solidFill>
                  <a:srgbClr val="002060"/>
                </a:solidFill>
              </a:rPr>
              <a:t> often go camping to the lake </a:t>
            </a:r>
            <a:r>
              <a:rPr lang="en-US" b="1" i="1" dirty="0" err="1" smtClean="0">
                <a:solidFill>
                  <a:srgbClr val="002060"/>
                </a:solidFill>
              </a:rPr>
              <a:t>Yalchic</a:t>
            </a:r>
            <a:r>
              <a:rPr lang="en-US" b="1" i="1" dirty="0" smtClean="0">
                <a:solidFill>
                  <a:srgbClr val="002060"/>
                </a:solidFill>
              </a:rPr>
              <a:t>. We swim, play games, sunburn, cook food on the camp fire . We usually go camping with  our parents and class teacher. </a:t>
            </a:r>
          </a:p>
          <a:p>
            <a:pPr eaLnBrk="1" hangingPunct="1">
              <a:buFont typeface="Wingdings 2" pitchFamily="18" charset="2"/>
              <a:buNone/>
            </a:pPr>
            <a:r>
              <a:rPr lang="en-US" dirty="0" smtClean="0"/>
              <a:t>      </a:t>
            </a:r>
          </a:p>
        </p:txBody>
      </p:sp>
      <p:pic>
        <p:nvPicPr>
          <p:cNvPr id="6" name="Содержимое 5" descr="x_f880bef7.jpg"/>
          <p:cNvPicPr>
            <a:picLocks noGrp="1" noChangeAspect="1"/>
          </p:cNvPicPr>
          <p:nvPr>
            <p:ph sz="half" idx="2"/>
          </p:nvPr>
        </p:nvPicPr>
        <p:blipFill>
          <a:blip r:embed="rId2"/>
          <a:srcRect/>
          <a:stretch>
            <a:fillRect/>
          </a:stretch>
        </p:blipFill>
        <p:spPr>
          <a:xfrm>
            <a:off x="3786182" y="857232"/>
            <a:ext cx="5357818" cy="4714908"/>
          </a:xfr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287</TotalTime>
  <Words>326</Words>
  <Application>Microsoft Office PowerPoint</Application>
  <PresentationFormat>Экран (4:3)</PresentationFormat>
  <Paragraphs>23</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Times New Roman</vt:lpstr>
      <vt:lpstr>Wingdings 2</vt:lpstr>
      <vt:lpstr>Wingdings</vt:lpstr>
      <vt:lpstr>Wingdings 3</vt:lpstr>
      <vt:lpstr>Calibri</vt:lpstr>
      <vt:lpstr>Book Antiqua</vt:lpstr>
      <vt:lpstr>Апекс</vt:lpstr>
      <vt:lpstr>Слайд 1</vt:lpstr>
      <vt:lpstr>Слайд 2</vt:lpstr>
      <vt:lpstr>Lake «Sea eye» </vt:lpstr>
      <vt:lpstr>Слайд 4</vt:lpstr>
      <vt:lpstr>Слайд 5</vt:lpstr>
      <vt:lpstr>Lake yalchic </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30</cp:revision>
  <dcterms:created xsi:type="dcterms:W3CDTF">2009-11-23T17:53:54Z</dcterms:created>
  <dcterms:modified xsi:type="dcterms:W3CDTF">2012-12-02T13:36:43Z</dcterms:modified>
</cp:coreProperties>
</file>