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5" r:id="rId12"/>
    <p:sldId id="270" r:id="rId13"/>
    <p:sldId id="275" r:id="rId14"/>
    <p:sldId id="271" r:id="rId15"/>
    <p:sldId id="272" r:id="rId16"/>
    <p:sldId id="266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7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80A516-5E3F-4FDD-B50A-5B0605DDDEAA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BA6A39-A44E-4D08-9B0F-15C6D951C1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43;&#1076;&#1077;%20&#1074;&#1086;&#1076;&#1103;&#1090;&#1089;&#1103;%20&#1074;&#1086;&#1083;&#1096;&#1077;&#1073;&#1085;&#1080;&#1082;&#1080;.mp3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mama-pervoe_slovo-minus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Downloads\detskie_pesni_-_pesnya_mamontnka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mama-pervoe_slovo-minus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6.gif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50;&#1086;&#1083;&#1099;&#1073;&#1077;&#1083;&#1100;&#1085;&#1072;&#1103;%20&#1084;&#1077;&#1076;&#1074;&#1077;&#1076;&#1080;&#1094;&#1099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356100" y="620713"/>
            <a:ext cx="424815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latin typeface="Arial" charset="0"/>
              </a:rPr>
              <a:t>Елена Николаевна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  <a:latin typeface="Arial" charset="0"/>
              </a:rPr>
              <a:t>Наумова</a:t>
            </a:r>
          </a:p>
          <a:p>
            <a:pPr>
              <a:spcBef>
                <a:spcPct val="50000"/>
              </a:spcBef>
            </a:pPr>
            <a:endParaRPr lang="ru-RU" sz="24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latin typeface="Arial" charset="0"/>
              </a:rPr>
              <a:t>Учитель  начальных классов. Преподаватель  высшей квалификационной категории.</a:t>
            </a:r>
          </a:p>
          <a:p>
            <a:pPr algn="ctr">
              <a:spcBef>
                <a:spcPct val="50000"/>
              </a:spcBef>
            </a:pPr>
            <a:endParaRPr lang="ru-RU" sz="2400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  <a:latin typeface="Arial" charset="0"/>
              </a:rPr>
              <a:t>Педагогическое кредо: </a:t>
            </a:r>
            <a:r>
              <a:rPr lang="ru-RU" sz="2400" b="1">
                <a:solidFill>
                  <a:schemeClr val="accent2"/>
                </a:solidFill>
                <a:latin typeface="Arial" charset="0"/>
              </a:rPr>
              <a:t>«Живи, мечтай, строй самые дерзкие планы и воплощай их в жизнь!»</a:t>
            </a:r>
          </a:p>
        </p:txBody>
      </p:sp>
      <p:pic>
        <p:nvPicPr>
          <p:cNvPr id="54275" name="Picture 3" descr="фото 2602 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3849688" cy="5184775"/>
          </a:xfrm>
          <a:prstGeom prst="rect">
            <a:avLst/>
          </a:prstGeom>
          <a:noFill/>
          <a:ln w="76200">
            <a:pattFill prst="plaid">
              <a:fgClr>
                <a:srgbClr val="F08484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Вызов на поединок</a:t>
            </a:r>
            <a:endParaRPr lang="ru-RU" dirty="0"/>
          </a:p>
        </p:txBody>
      </p:sp>
      <p:pic>
        <p:nvPicPr>
          <p:cNvPr id="4" name="Содержимое 3" descr="8f1ce8c75cac9f01eba28f5ffce5fe9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  <p:pic>
        <p:nvPicPr>
          <p:cNvPr id="5" name="Picture 4" descr="word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180022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824913"/>
            <a:ext cx="1158874" cy="14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Состязание  «Грамотно  пишу»</a:t>
            </a:r>
            <a:endParaRPr lang="ru-RU" sz="2800" dirty="0"/>
          </a:p>
        </p:txBody>
      </p:sp>
      <p:pic>
        <p:nvPicPr>
          <p:cNvPr id="4" name="Picture 49" descr="карандаш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78083" y="1785926"/>
            <a:ext cx="30515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D0509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14950"/>
            <a:ext cx="1828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Игра «Рыцари»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480163"/>
            <a:ext cx="3871942" cy="5377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3348038" y="2492375"/>
            <a:ext cx="1943100" cy="1728788"/>
          </a:xfrm>
          <a:prstGeom prst="ellipse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 rot="-1272093">
            <a:off x="2771775" y="333375"/>
            <a:ext cx="1368425" cy="2303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 rot="11940115">
            <a:off x="2916238" y="4076700"/>
            <a:ext cx="1296987" cy="2303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 rot="1887157">
            <a:off x="4720494" y="454887"/>
            <a:ext cx="1296988" cy="2303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 rot="-5219745">
            <a:off x="1535742" y="2127977"/>
            <a:ext cx="1296988" cy="2303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 rot="5400000">
            <a:off x="5832475" y="2168525"/>
            <a:ext cx="1223963" cy="2303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6" name="WordArt 36"/>
          <p:cNvSpPr>
            <a:spLocks noChangeArrowheads="1" noChangeShapeType="1" noTextEdit="1"/>
          </p:cNvSpPr>
          <p:nvPr/>
        </p:nvSpPr>
        <p:spPr bwMode="auto">
          <a:xfrm>
            <a:off x="3419475" y="3068638"/>
            <a:ext cx="1868488" cy="40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падежи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 rot="9605404">
            <a:off x="4787900" y="3933825"/>
            <a:ext cx="1296988" cy="23034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WordArt 38"/>
          <p:cNvSpPr>
            <a:spLocks noChangeArrowheads="1" noChangeShapeType="1" noTextEdit="1"/>
          </p:cNvSpPr>
          <p:nvPr/>
        </p:nvSpPr>
        <p:spPr bwMode="auto">
          <a:xfrm>
            <a:off x="3348038" y="981075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9" name="WordArt 39"/>
          <p:cNvSpPr>
            <a:spLocks noChangeArrowheads="1" noChangeShapeType="1" noTextEdit="1"/>
          </p:cNvSpPr>
          <p:nvPr/>
        </p:nvSpPr>
        <p:spPr bwMode="auto">
          <a:xfrm>
            <a:off x="5219700" y="1052513"/>
            <a:ext cx="57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0" name="WordArt 40"/>
          <p:cNvSpPr>
            <a:spLocks noChangeArrowheads="1" noChangeShapeType="1" noTextEdit="1"/>
          </p:cNvSpPr>
          <p:nvPr/>
        </p:nvSpPr>
        <p:spPr bwMode="auto">
          <a:xfrm>
            <a:off x="5148263" y="4652963"/>
            <a:ext cx="57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1" name="WordArt 41"/>
          <p:cNvSpPr>
            <a:spLocks noChangeArrowheads="1" noChangeShapeType="1" noTextEdit="1"/>
          </p:cNvSpPr>
          <p:nvPr/>
        </p:nvSpPr>
        <p:spPr bwMode="auto">
          <a:xfrm>
            <a:off x="1908175" y="2708275"/>
            <a:ext cx="571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2" name="WordArt 42"/>
          <p:cNvSpPr>
            <a:spLocks noChangeArrowheads="1" noChangeShapeType="1" noTextEdit="1"/>
          </p:cNvSpPr>
          <p:nvPr/>
        </p:nvSpPr>
        <p:spPr bwMode="auto">
          <a:xfrm>
            <a:off x="6011863" y="2852738"/>
            <a:ext cx="800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3" name="WordArt 43"/>
          <p:cNvSpPr>
            <a:spLocks noChangeArrowheads="1" noChangeShapeType="1" noTextEdit="1"/>
          </p:cNvSpPr>
          <p:nvPr/>
        </p:nvSpPr>
        <p:spPr bwMode="auto">
          <a:xfrm>
            <a:off x="3348038" y="5013325"/>
            <a:ext cx="457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Т.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9"/>
                  </p:tgtEl>
                </p:cond>
              </p:nextCondLst>
            </p:seq>
          </p:childTnLst>
        </p:cTn>
      </p:par>
    </p:tnLst>
    <p:bldLst>
      <p:bldP spid="20491" grpId="0" animBg="1"/>
      <p:bldP spid="20518" grpId="0" animBg="1"/>
      <p:bldP spid="20519" grpId="0" animBg="1"/>
      <p:bldP spid="20519" grpId="1" animBg="1"/>
      <p:bldP spid="20520" grpId="0" animBg="1"/>
      <p:bldP spid="20521" grpId="0" animBg="1"/>
      <p:bldP spid="20522" grpId="0" animBg="1"/>
      <p:bldP spid="205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Это интересно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Эстония – 14 падежей</a:t>
            </a:r>
          </a:p>
          <a:p>
            <a:r>
              <a:rPr lang="ru-RU" dirty="0" smtClean="0"/>
              <a:t>Финляндия – 15 падежей</a:t>
            </a:r>
          </a:p>
          <a:p>
            <a:r>
              <a:rPr lang="ru-RU" dirty="0" smtClean="0"/>
              <a:t>Венгрия – 22 падежа</a:t>
            </a:r>
          </a:p>
          <a:p>
            <a:r>
              <a:rPr lang="ru-RU" dirty="0" smtClean="0"/>
              <a:t>Дагестан – 50 падежей</a:t>
            </a:r>
          </a:p>
          <a:p>
            <a:r>
              <a:rPr lang="ru-RU" dirty="0" smtClean="0"/>
              <a:t>Китай – категория падежа отсутствует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Групповая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Выбрать пословицу, в которой слово «дело» стоит в заданном падеже.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Определить, каким членом предложения является слово «дело».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 стихотворения выписать предлоги данного падежа.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Представить выступление и оформить на доске таблицу.</a:t>
            </a:r>
            <a:endParaRPr lang="ru-RU" dirty="0"/>
          </a:p>
        </p:txBody>
      </p:sp>
      <p:pic>
        <p:nvPicPr>
          <p:cNvPr id="4" name="Picture 6" descr="29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0"/>
            <a:ext cx="1905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де водятся волшеб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AG00315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29087" y="3231356"/>
            <a:ext cx="1038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5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924175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643174" y="2857496"/>
          <a:ext cx="3975100" cy="3468687"/>
        </p:xfrm>
        <a:graphic>
          <a:graphicData uri="http://schemas.openxmlformats.org/presentationml/2006/ole">
            <p:oleObj spid="_x0000_s19458" name="Clip" r:id="rId5" imgW="3974400" imgH="3468960" progId="">
              <p:embed/>
            </p:oleObj>
          </a:graphicData>
        </a:graphic>
      </p:graphicFrame>
      <p:pic>
        <p:nvPicPr>
          <p:cNvPr id="8" name="Picture 7" descr="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28604"/>
            <a:ext cx="174108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Состязание «Определи   правильно»</a:t>
            </a:r>
            <a:endParaRPr lang="ru-RU" dirty="0"/>
          </a:p>
        </p:txBody>
      </p:sp>
      <p:pic>
        <p:nvPicPr>
          <p:cNvPr id="4" name="Содержимое 3" descr="2343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857364"/>
            <a:ext cx="3017308" cy="4525962"/>
          </a:xfrm>
        </p:spPr>
      </p:pic>
      <p:pic>
        <p:nvPicPr>
          <p:cNvPr id="5" name="Picture 8" descr="book0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429132"/>
            <a:ext cx="14478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Состязание «Умею работать сам»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 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вариант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 вариант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Определи падеж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Бродил по лесу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Чудесная погода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Прячутся под березами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Вспоминали о лете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Вставь буквы и определи падеж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Прол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…тала над лес…м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Был на …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кскурсии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Вырастают из гр..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бницы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Ш…л по тр..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пинк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Составь 4 словосочетания со словом лист, употребив его в разных падежах.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Самопроверка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70588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48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  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   вариант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Бродил</a:t>
                      </a:r>
                      <a:r>
                        <a:rPr lang="ru-RU" sz="2400" baseline="0" dirty="0" smtClean="0"/>
                        <a:t>  по лесу      Д.п.</a:t>
                      </a:r>
                    </a:p>
                    <a:p>
                      <a:r>
                        <a:rPr lang="ru-RU" sz="2400" baseline="0" dirty="0" smtClean="0"/>
                        <a:t>Чудесная погода   И.п.</a:t>
                      </a:r>
                    </a:p>
                    <a:p>
                      <a:r>
                        <a:rPr lang="ru-RU" sz="2400" baseline="0" dirty="0" smtClean="0"/>
                        <a:t>Прячутся под березами Т.п.</a:t>
                      </a:r>
                    </a:p>
                    <a:p>
                      <a:r>
                        <a:rPr lang="ru-RU" sz="2400" baseline="0" dirty="0" smtClean="0"/>
                        <a:t>Вспоминали о лете  </a:t>
                      </a:r>
                      <a:r>
                        <a:rPr lang="ru-RU" sz="2400" baseline="0" dirty="0" err="1" smtClean="0"/>
                        <a:t>П.п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Прол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тала над лес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 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Т.п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Был на 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э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кскурсии П.п.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Вырастают из гр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бницы Р.п.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Ш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л по тр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пинк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</a:rPr>
                        <a:t>Д.п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День матери</a:t>
            </a:r>
            <a:endParaRPr lang="ru-RU" dirty="0"/>
          </a:p>
        </p:txBody>
      </p:sp>
      <p:pic>
        <p:nvPicPr>
          <p:cNvPr id="4" name="Содержимое 3" descr="6134xx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68563"/>
            <a:ext cx="3677015" cy="4389437"/>
          </a:xfrm>
        </p:spPr>
      </p:pic>
      <p:pic>
        <p:nvPicPr>
          <p:cNvPr id="5" name="Рисунок 4" descr="mDjVKFRYZ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357430"/>
            <a:ext cx="4191000" cy="4286250"/>
          </a:xfrm>
          <a:prstGeom prst="rect">
            <a:avLst/>
          </a:prstGeom>
        </p:spPr>
      </p:pic>
      <p:pic>
        <p:nvPicPr>
          <p:cNvPr id="7" name="mama-pervoe_slovo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Тест «Знатоки падежей»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9" descr="BD0508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46" y="3643314"/>
            <a:ext cx="3270262" cy="294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v25ani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251936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Взаимопроверка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68335" y="2967335"/>
            <a:ext cx="640733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«5» - без ошибок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«4» - 1- 2 ошибки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«3» - 3-5 ошибок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«2» - более 6 ошибок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Состязание  в  красноречии</a:t>
            </a:r>
            <a:endParaRPr lang="ru-RU" dirty="0"/>
          </a:p>
        </p:txBody>
      </p:sp>
      <p:pic>
        <p:nvPicPr>
          <p:cNvPr id="4" name="Содержимое 3" descr="45763723_873bdb6eaf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4360" y="1554163"/>
            <a:ext cx="538768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err="1" smtClean="0">
                <a:solidFill>
                  <a:srgbClr val="FF0000"/>
                </a:solidFill>
              </a:rPr>
              <a:t>Синквейн</a:t>
            </a:r>
            <a:r>
              <a:rPr lang="ru-RU" dirty="0" smtClean="0">
                <a:solidFill>
                  <a:srgbClr val="FF0000"/>
                </a:solidFill>
              </a:rPr>
              <a:t> «Мама»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d802fc014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4136775" cy="5168904"/>
          </a:xfrm>
        </p:spPr>
      </p:pic>
      <p:pic>
        <p:nvPicPr>
          <p:cNvPr id="6" name="Рисунок 5" descr="6615689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63200"/>
            <a:ext cx="4143404" cy="3894800"/>
          </a:xfrm>
          <a:prstGeom prst="rect">
            <a:avLst/>
          </a:prstGeom>
        </p:spPr>
      </p:pic>
      <p:pic>
        <p:nvPicPr>
          <p:cNvPr id="7" name="detskie_pesni_-_pesnya_mamont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912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Составить 6 предложений с одним и тем же словом, употребляя его в разных падежах.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mile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2875" y="3221831"/>
            <a:ext cx="1390650" cy="1190625"/>
          </a:xfrm>
          <a:prstGeom prst="rect">
            <a:avLst/>
          </a:prstGeom>
          <a:noFill/>
        </p:spPr>
      </p:pic>
      <p:pic>
        <p:nvPicPr>
          <p:cNvPr id="5" name="Picture 7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149725"/>
            <a:ext cx="13017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мульт Долматинец с букетом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760471"/>
            <a:ext cx="5857916" cy="5885625"/>
          </a:xfrm>
          <a:prstGeom prst="rect">
            <a:avLst/>
          </a:prstGeom>
          <a:noFill/>
        </p:spPr>
      </p:pic>
      <p:pic>
        <p:nvPicPr>
          <p:cNvPr id="6" name="mama-pervoe_slovo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1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mile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104719">
            <a:off x="1006729" y="2879404"/>
            <a:ext cx="7394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50"/>
                </a:solidFill>
              </a:rPr>
              <a:t>Спасибо за </a:t>
            </a:r>
            <a:r>
              <a:rPr lang="ru-RU" sz="5400" dirty="0" smtClean="0">
                <a:solidFill>
                  <a:srgbClr val="00B050"/>
                </a:solidFill>
              </a:rPr>
              <a:t>внимание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</a:rPr>
              <a:t>!</a:t>
            </a:r>
            <a:endParaRPr lang="ru-RU" sz="5400" b="1" cap="none" spc="50" dirty="0">
              <a:ln w="11430"/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20, 21, 18, 15, 10, 18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ТУРНИР</a:t>
            </a:r>
            <a:endParaRPr lang="ru-RU" dirty="0"/>
          </a:p>
        </p:txBody>
      </p:sp>
      <p:pic>
        <p:nvPicPr>
          <p:cNvPr id="5" name="Содержимое 4" descr="521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9339" y="1554163"/>
            <a:ext cx="649772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Состязание  «Каллиграфия»</a:t>
            </a:r>
            <a:endParaRPr lang="ru-RU" dirty="0"/>
          </a:p>
        </p:txBody>
      </p:sp>
      <p:pic>
        <p:nvPicPr>
          <p:cNvPr id="6" name="Содержимое 5" descr="33400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071810"/>
            <a:ext cx="3647091" cy="3460743"/>
          </a:xfrm>
        </p:spPr>
      </p:pic>
      <p:pic>
        <p:nvPicPr>
          <p:cNvPr id="7" name="Рисунок 6" descr="9327f0e1ddac7054c34d476b1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928802"/>
            <a:ext cx="321945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При солнышке - тепло, </a:t>
            </a:r>
            <a:br>
              <a:rPr lang="ru-RU" dirty="0" smtClean="0"/>
            </a:br>
            <a:r>
              <a:rPr lang="ru-RU" dirty="0" smtClean="0"/>
              <a:t>      при матери – добро.  </a:t>
            </a:r>
            <a:endParaRPr lang="ru-RU" dirty="0"/>
          </a:p>
        </p:txBody>
      </p:sp>
      <p:pic>
        <p:nvPicPr>
          <p:cNvPr id="4" name="Рисунок 3" descr="1290865691_mi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928802"/>
            <a:ext cx="3571880" cy="4762507"/>
          </a:xfrm>
          <a:prstGeom prst="rect">
            <a:avLst/>
          </a:prstGeom>
        </p:spPr>
      </p:pic>
      <p:pic>
        <p:nvPicPr>
          <p:cNvPr id="5" name="Рисунок 6" descr="цв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1956794" cy="226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олыбельная медвед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Словарная работа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Цифровой диктант</a:t>
            </a:r>
          </a:p>
          <a:p>
            <a:r>
              <a:rPr lang="ru-RU" sz="6600" dirty="0" smtClean="0"/>
              <a:t>1 – о</a:t>
            </a:r>
          </a:p>
          <a:p>
            <a:r>
              <a:rPr lang="ru-RU" sz="6600" dirty="0" smtClean="0"/>
              <a:t>2 - а</a:t>
            </a:r>
            <a:endParaRPr lang="ru-RU" sz="6600" dirty="0"/>
          </a:p>
        </p:txBody>
      </p:sp>
      <p:pic>
        <p:nvPicPr>
          <p:cNvPr id="6" name="Picture 4" descr="BD0509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084" y="4000504"/>
            <a:ext cx="2972423" cy="25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</a:t>
            </a:r>
            <a:r>
              <a:rPr lang="ru-RU" sz="4000" dirty="0" smtClean="0"/>
              <a:t>Состязание  «Теоретиков»  </a:t>
            </a:r>
            <a:endParaRPr lang="ru-RU" sz="4000" dirty="0"/>
          </a:p>
        </p:txBody>
      </p:sp>
      <p:pic>
        <p:nvPicPr>
          <p:cNvPr id="4" name="Содержимое 3" descr="%D0%A0%D1%8B%D1%86%D0%B0%D1%80%D0%B8_%D0%BA%D0%B0%D0%B2%D0%B0%D0%BB%D0%B5%D1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2914_big_1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3292078" cy="4389437"/>
          </a:xfrm>
        </p:spPr>
      </p:pic>
      <p:pic>
        <p:nvPicPr>
          <p:cNvPr id="5" name="Рисунок 4" descr="321_html_m1e27fc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857364"/>
            <a:ext cx="3898847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</TotalTime>
  <Words>411</Words>
  <Application>Microsoft Office PowerPoint</Application>
  <PresentationFormat>Экран (4:3)</PresentationFormat>
  <Paragraphs>105</Paragraphs>
  <Slides>26</Slides>
  <Notes>0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Clip</vt:lpstr>
      <vt:lpstr>Слайд 1</vt:lpstr>
      <vt:lpstr>             День матери</vt:lpstr>
      <vt:lpstr>Слайд 3</vt:lpstr>
      <vt:lpstr>                   ТУРНИР</vt:lpstr>
      <vt:lpstr> Состязание  «Каллиграфия»</vt:lpstr>
      <vt:lpstr>      При солнышке - тепло,        при матери – добро.  </vt:lpstr>
      <vt:lpstr>           Словарная работа   </vt:lpstr>
      <vt:lpstr>  Состязание  «Теоретиков»  </vt:lpstr>
      <vt:lpstr>Слайд 9</vt:lpstr>
      <vt:lpstr>          Вызов на поединок</vt:lpstr>
      <vt:lpstr>Состязание  «Грамотно  пишу»</vt:lpstr>
      <vt:lpstr>                     Игра «Рыцари»</vt:lpstr>
      <vt:lpstr>Слайд 13</vt:lpstr>
      <vt:lpstr>      Это интересно !</vt:lpstr>
      <vt:lpstr>        Групповая работа</vt:lpstr>
      <vt:lpstr>Слайд 16</vt:lpstr>
      <vt:lpstr>Состязание «Определи   правильно»</vt:lpstr>
      <vt:lpstr>Состязание «Умею работать сам»</vt:lpstr>
      <vt:lpstr>                    Самопроверка</vt:lpstr>
      <vt:lpstr>           Тест «Знатоки падежей»</vt:lpstr>
      <vt:lpstr>                Взаимопроверка</vt:lpstr>
      <vt:lpstr>      Состязание  в  красноречии</vt:lpstr>
      <vt:lpstr>                Синквейн «Мама»</vt:lpstr>
      <vt:lpstr>Домашнее задание  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46</cp:revision>
  <dcterms:created xsi:type="dcterms:W3CDTF">2011-11-24T14:31:29Z</dcterms:created>
  <dcterms:modified xsi:type="dcterms:W3CDTF">2012-12-03T15:26:53Z</dcterms:modified>
</cp:coreProperties>
</file>