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57" r:id="rId3"/>
    <p:sldId id="259" r:id="rId4"/>
    <p:sldId id="260" r:id="rId5"/>
    <p:sldId id="288" r:id="rId6"/>
    <p:sldId id="261" r:id="rId7"/>
    <p:sldId id="262" r:id="rId8"/>
    <p:sldId id="289" r:id="rId9"/>
    <p:sldId id="263" r:id="rId10"/>
    <p:sldId id="264" r:id="rId11"/>
    <p:sldId id="290" r:id="rId12"/>
    <p:sldId id="265" r:id="rId13"/>
    <p:sldId id="266" r:id="rId14"/>
    <p:sldId id="281" r:id="rId15"/>
    <p:sldId id="267" r:id="rId16"/>
    <p:sldId id="293" r:id="rId17"/>
    <p:sldId id="268" r:id="rId18"/>
    <p:sldId id="283" r:id="rId19"/>
    <p:sldId id="269" r:id="rId20"/>
    <p:sldId id="286" r:id="rId21"/>
    <p:sldId id="270" r:id="rId22"/>
    <p:sldId id="285" r:id="rId23"/>
    <p:sldId id="271" r:id="rId24"/>
    <p:sldId id="291" r:id="rId25"/>
    <p:sldId id="277" r:id="rId26"/>
    <p:sldId id="276" r:id="rId27"/>
    <p:sldId id="278" r:id="rId28"/>
    <p:sldId id="29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73890" autoAdjust="0"/>
  </p:normalViewPr>
  <p:slideViewPr>
    <p:cSldViewPr>
      <p:cViewPr varScale="1">
        <p:scale>
          <a:sx n="53" d="100"/>
          <a:sy n="53" d="100"/>
        </p:scale>
        <p:origin x="-18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DF399-ABA8-4B0C-A13C-13EDFB454F9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2484F-A2B1-4F42-BC6F-1EBDEC21D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935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2484F-A2B1-4F42-BC6F-1EBDEC21D08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664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dic.academic.ru/pictures/wiki/files/65/Astrachan2.jpg" TargetMode="External"/><Relationship Id="rId3" Type="http://schemas.openxmlformats.org/officeDocument/2006/relationships/hyperlink" Target="http://img1.liveinternet.ru/images/attach/b/2/26/605/26605522_Moskva_old.jpg" TargetMode="External"/><Relationship Id="rId7" Type="http://schemas.openxmlformats.org/officeDocument/2006/relationships/hyperlink" Target="http://www.intomoscow.ru/commfiles/Kreml_schema.jpg" TargetMode="External"/><Relationship Id="rId12" Type="http://schemas.openxmlformats.org/officeDocument/2006/relationships/hyperlink" Target="http://f3.foto.rambler.ru/preview/r/500x333/47472f02-1cd4-15ce-64f5-9cbd781a851e/%D0%91%D0%B0%D1%88%D0%BD%D0%B8_%D0%9C%D0%BE%D1%81%D0%BA%D0%BE%D0%B2%D1%81%D0%BA%D0%BE%D0%B3%D0%BE_%D0%9A%D1%80%D0%B5%D0%BC%D0%BB%D1%8F.jpg" TargetMode="External"/><Relationship Id="rId2" Type="http://schemas.openxmlformats.org/officeDocument/2006/relationships/hyperlink" Target="http://pfoinfo.ru/wp-content/uploads/2012/09/moskv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ula.rodgor.ru/art_images/913/map.jpg" TargetMode="External"/><Relationship Id="rId11" Type="http://schemas.openxmlformats.org/officeDocument/2006/relationships/hyperlink" Target="http://www.mbrsm.ru/images/stories/kreml_pri-i_kalite.jpg" TargetMode="External"/><Relationship Id="rId5" Type="http://schemas.openxmlformats.org/officeDocument/2006/relationships/hyperlink" Target="http://artclassic.edu.ru/attach.asp?a_no=5657" TargetMode="External"/><Relationship Id="rId10" Type="http://schemas.openxmlformats.org/officeDocument/2006/relationships/hyperlink" Target="http://russkie-tsari.ru/images/sampledata/img/39-1.jpg" TargetMode="External"/><Relationship Id="rId4" Type="http://schemas.openxmlformats.org/officeDocument/2006/relationships/hyperlink" Target="http://mosvedi.ru/photos/news/415_big.jpg" TargetMode="External"/><Relationship Id="rId9" Type="http://schemas.openxmlformats.org/officeDocument/2006/relationships/hyperlink" Target="http://grigorius.narod.ru/img/history/moscow/mosc_pict_1_3.jpg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manefa.com/wp-content/uploads/2012/01/kremlin-chiming-clock.jpg" TargetMode="External"/><Relationship Id="rId3" Type="http://schemas.openxmlformats.org/officeDocument/2006/relationships/hyperlink" Target="http://ourmos.ru/pict/17_tower_middle_arsenalnaya.jpg" TargetMode="External"/><Relationship Id="rId7" Type="http://schemas.openxmlformats.org/officeDocument/2006/relationships/hyperlink" Target="http://img.kotomka.com/moskva/kotomka.com_moscow_2206_1280.jpg" TargetMode="External"/><Relationship Id="rId2" Type="http://schemas.openxmlformats.org/officeDocument/2006/relationships/hyperlink" Target="http://www.vidania.ru/photomoscow/moscow_320x240_135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hoto.mnc.ru/foto-kremlin/11.jpg" TargetMode="External"/><Relationship Id="rId5" Type="http://schemas.openxmlformats.org/officeDocument/2006/relationships/hyperlink" Target="http://mosday.ru/photos/2176.jpg" TargetMode="External"/><Relationship Id="rId4" Type="http://schemas.openxmlformats.org/officeDocument/2006/relationships/hyperlink" Target="http://mosday.ru/photos/28_12.jpg" TargetMode="External"/><Relationship Id="rId9" Type="http://schemas.openxmlformats.org/officeDocument/2006/relationships/hyperlink" Target="http://www.v-evropu.info/wp-content/uploads/2009/12/moscow18.gi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9/94/Moscow_05-2012_Kremlin_14.jpg/200px-Moscow_05-2012_Kremlin_14.jpg" TargetMode="External"/><Relationship Id="rId2" Type="http://schemas.openxmlformats.org/officeDocument/2006/relationships/hyperlink" Target="http://upload.wikimedia.org/wikipedia/commons/thumb/7/7f/Moscow_05-2012_Kremlin_11.jpg/220px-Moscow_05-2012_Kremlin_1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.gendocs.ru/docs/index-271331.html" TargetMode="External"/><Relationship Id="rId5" Type="http://schemas.openxmlformats.org/officeDocument/2006/relationships/hyperlink" Target="http://ru.wikipedia.org/wiki/%D0%9C%D0%BE%D1%81%D0%BA%D0%BE%D0%B2%D1%81%D0%BA%D0%B8%D0%B9_%D0%9A%D1%80%D0%B5%D0%BC%D0%BB%D1%8C" TargetMode="External"/><Relationship Id="rId4" Type="http://schemas.openxmlformats.org/officeDocument/2006/relationships/hyperlink" Target="http://prv1.lori-images.net/moskva-nochnoi-kreml-0003670061-preview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      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        Учитель Усенкова Елена Викторовна</a:t>
            </a:r>
          </a:p>
          <a:p>
            <a:r>
              <a:rPr lang="ru-RU" b="1" smtClean="0">
                <a:solidFill>
                  <a:schemeClr val="bg1"/>
                </a:solidFill>
              </a:rPr>
              <a:t>                                    </a:t>
            </a:r>
            <a:r>
              <a:rPr lang="ru-RU" b="1" dirty="0" smtClean="0">
                <a:solidFill>
                  <a:schemeClr val="bg1"/>
                </a:solidFill>
              </a:rPr>
              <a:t>ГБОУ СОШ № 207 г. Москва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36912"/>
            <a:ext cx="8060432" cy="1470025"/>
          </a:xfrm>
        </p:spPr>
        <p:txBody>
          <a:bodyPr/>
          <a:lstStyle/>
          <a:p>
            <a:r>
              <a:rPr lang="ru-RU" sz="80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Экскурсия по Московскому кремлю</a:t>
            </a:r>
            <a:endParaRPr lang="ru-RU" sz="80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0041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chemeClr val="bg1"/>
                </a:solidFill>
              </a:rPr>
              <a:t>Белокаменный Кремль, возведенный при Дмитрии Донском, имел стены длиной 1,979 км. Современный Кремль имеет стены на 0, 256 км длиннее. Вычислите длину современного </a:t>
            </a:r>
            <a:r>
              <a:rPr lang="ru-RU" i="1" dirty="0" smtClean="0">
                <a:solidFill>
                  <a:schemeClr val="bg1"/>
                </a:solidFill>
              </a:rPr>
              <a:t>Кремля.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</a:t>
            </a:r>
            <a:r>
              <a:rPr lang="ru-RU" sz="6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ru-RU" sz="6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4288" y="4221088"/>
            <a:ext cx="65527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</a:rPr>
              <a:t>Деревянный </a:t>
            </a:r>
            <a:r>
              <a:rPr lang="ru-RU" sz="2800" i="1" dirty="0">
                <a:solidFill>
                  <a:schemeClr val="bg1"/>
                </a:solidFill>
              </a:rPr>
              <a:t>Кремль Ивана </a:t>
            </a:r>
            <a:endParaRPr lang="ru-RU" sz="2800" i="1" dirty="0" smtClean="0">
              <a:solidFill>
                <a:schemeClr val="bg1"/>
              </a:solidFill>
            </a:endParaRPr>
          </a:p>
          <a:p>
            <a:r>
              <a:rPr lang="ru-RU" sz="2800" i="1" dirty="0" err="1" smtClean="0">
                <a:solidFill>
                  <a:schemeClr val="bg1"/>
                </a:solidFill>
              </a:rPr>
              <a:t>Калиты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>
                <a:solidFill>
                  <a:schemeClr val="bg1"/>
                </a:solidFill>
              </a:rPr>
              <a:t>имел площадь 19,9 га, а современный – на 6,6 га больше. Вычислите площадь современного Кремля.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468560" y="3390091"/>
            <a:ext cx="5688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r>
              <a:rPr lang="ru-RU" sz="4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4</a:t>
            </a:r>
            <a:endParaRPr lang="ru-RU" sz="4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Teacher1\Desktop\kreml_pri-i_kal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267" y="3221752"/>
            <a:ext cx="2873394" cy="212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087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1,979  </a:t>
            </a:r>
            <a:r>
              <a:rPr lang="ru-RU" sz="4000" dirty="0">
                <a:solidFill>
                  <a:schemeClr val="bg1"/>
                </a:solidFill>
              </a:rPr>
              <a:t>+ 0</a:t>
            </a:r>
            <a:r>
              <a:rPr lang="ru-RU" sz="4000" dirty="0" smtClean="0">
                <a:solidFill>
                  <a:schemeClr val="bg1"/>
                </a:solidFill>
              </a:rPr>
              <a:t>, </a:t>
            </a:r>
            <a:r>
              <a:rPr lang="ru-RU" sz="4000" dirty="0">
                <a:solidFill>
                  <a:schemeClr val="bg1"/>
                </a:solidFill>
              </a:rPr>
              <a:t>256  = </a:t>
            </a:r>
            <a:r>
              <a:rPr lang="ru-RU" sz="4000" dirty="0" smtClean="0">
                <a:solidFill>
                  <a:schemeClr val="bg1"/>
                </a:solidFill>
              </a:rPr>
              <a:t>2,235 (км)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Ответ</a:t>
            </a:r>
            <a:r>
              <a:rPr lang="ru-RU" sz="4000" dirty="0">
                <a:solidFill>
                  <a:schemeClr val="bg1"/>
                </a:solidFill>
              </a:rPr>
              <a:t>: </a:t>
            </a:r>
            <a:r>
              <a:rPr lang="ru-RU" sz="4000" dirty="0" smtClean="0">
                <a:solidFill>
                  <a:schemeClr val="bg1"/>
                </a:solidFill>
              </a:rPr>
              <a:t>2,235 км</a:t>
            </a:r>
          </a:p>
          <a:p>
            <a:pPr marL="0" indent="0" algn="ctr">
              <a:buNone/>
            </a:pPr>
            <a:r>
              <a:rPr lang="ru-RU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№ </a:t>
            </a:r>
            <a:r>
              <a:rPr lang="ru-RU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chemeClr val="bg1"/>
                </a:solidFill>
              </a:rPr>
              <a:t>19,9 + 6,6 = 26,5 (га) </a:t>
            </a:r>
          </a:p>
          <a:p>
            <a:pPr marL="0" indent="0">
              <a:buNone/>
            </a:pPr>
            <a:r>
              <a:rPr lang="ru-RU" sz="4400" i="1" dirty="0" smtClean="0">
                <a:solidFill>
                  <a:schemeClr val="bg1"/>
                </a:solidFill>
              </a:rPr>
              <a:t>Ответ</a:t>
            </a:r>
            <a:r>
              <a:rPr lang="ru-RU" sz="4400" i="1" dirty="0">
                <a:solidFill>
                  <a:schemeClr val="bg1"/>
                </a:solidFill>
              </a:rPr>
              <a:t>:</a:t>
            </a:r>
            <a:r>
              <a:rPr lang="ru-RU" sz="4400" dirty="0">
                <a:solidFill>
                  <a:schemeClr val="bg1"/>
                </a:solidFill>
              </a:rPr>
              <a:t> </a:t>
            </a:r>
            <a:r>
              <a:rPr lang="ru-RU" sz="4400" i="1" dirty="0">
                <a:solidFill>
                  <a:schemeClr val="bg1"/>
                </a:solidFill>
              </a:rPr>
              <a:t>26,5 </a:t>
            </a:r>
            <a:r>
              <a:rPr lang="ru-RU" sz="4400" i="1" dirty="0" smtClean="0">
                <a:solidFill>
                  <a:schemeClr val="bg1"/>
                </a:solidFill>
              </a:rPr>
              <a:t>га</a:t>
            </a:r>
            <a:endParaRPr lang="ru-RU" sz="4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№ 3</a:t>
            </a:r>
            <a:endParaRPr lang="ru-RU" sz="6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402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2664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>
                <a:solidFill>
                  <a:schemeClr val="bg1"/>
                </a:solidFill>
              </a:rPr>
              <a:t>За период с 1484 по 1494г.г. на Боровицком холме был возведен новый Кремль, имевший в плане почти треугольную форму, а для его укрепления поставили башни и воздвигли стены между </a:t>
            </a:r>
            <a:r>
              <a:rPr lang="ru-RU" sz="2400" i="1" dirty="0" smtClean="0">
                <a:solidFill>
                  <a:schemeClr val="bg1"/>
                </a:solidFill>
              </a:rPr>
              <a:t>ними. Кремль </a:t>
            </a:r>
            <a:r>
              <a:rPr lang="ru-RU" sz="2400" i="1" dirty="0">
                <a:solidFill>
                  <a:schemeClr val="bg1"/>
                </a:solidFill>
              </a:rPr>
              <a:t>имеет 20 башен, из которых одна Кутафья, расположена вне его стены, а остальные 19 по всему их периметру.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8686800" y="106681"/>
            <a:ext cx="6166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21508"/>
            <a:ext cx="6336704" cy="2963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1610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>
                <a:solidFill>
                  <a:schemeClr val="bg1"/>
                </a:solidFill>
              </a:rPr>
              <a:t>Из 20 башен Кремля круглых в 2 раза больше, чем многогранных, четырехгранных – в 8 раз больше, чем круглых, а одна Кутафья – неправильной формы. Сколько башен каждой формы имеет Кремль?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5</a:t>
            </a:r>
            <a:endParaRPr lang="ru-RU" sz="6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56992"/>
            <a:ext cx="2056121" cy="3140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2647" b="14375"/>
          <a:stretch/>
        </p:blipFill>
        <p:spPr>
          <a:xfrm>
            <a:off x="6444208" y="2659743"/>
            <a:ext cx="1946516" cy="3877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697" y="3645818"/>
            <a:ext cx="3416487" cy="2562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3883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15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 smtClean="0">
                <a:solidFill>
                  <a:schemeClr val="bg1"/>
                </a:solidFill>
              </a:rPr>
              <a:t>Пусть </a:t>
            </a:r>
            <a:r>
              <a:rPr lang="ru-RU" sz="2800" i="1" dirty="0">
                <a:solidFill>
                  <a:schemeClr val="bg1"/>
                </a:solidFill>
              </a:rPr>
              <a:t>многогранных башен – х, тогда круглых башен – 2х, а четырехгранных – 16х. По условию задачи составляем уравнение: х + 2х + 16х + 1 =</a:t>
            </a:r>
            <a:r>
              <a:rPr lang="ru-RU" sz="2800" i="1" dirty="0" smtClean="0">
                <a:solidFill>
                  <a:schemeClr val="bg1"/>
                </a:solidFill>
              </a:rPr>
              <a:t>20</a:t>
            </a:r>
            <a:endParaRPr lang="ru-RU" sz="28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800" i="1" dirty="0" smtClean="0">
                <a:solidFill>
                  <a:schemeClr val="bg1"/>
                </a:solidFill>
              </a:rPr>
              <a:t>                                              19х + 1 = 20</a:t>
            </a:r>
          </a:p>
          <a:p>
            <a:pPr marL="0" indent="0">
              <a:buNone/>
            </a:pP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smtClean="0">
                <a:solidFill>
                  <a:schemeClr val="bg1"/>
                </a:solidFill>
              </a:rPr>
              <a:t>                                             19х = 20 – 1</a:t>
            </a:r>
          </a:p>
          <a:p>
            <a:pPr marL="0" indent="0">
              <a:buNone/>
            </a:pP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smtClean="0">
                <a:solidFill>
                  <a:schemeClr val="bg1"/>
                </a:solidFill>
              </a:rPr>
              <a:t>                                             19х = 19</a:t>
            </a:r>
            <a:r>
              <a:rPr lang="ru-RU" sz="2800" i="1" dirty="0">
                <a:solidFill>
                  <a:schemeClr val="bg1"/>
                </a:solidFill>
              </a:rPr>
              <a:t/>
            </a:r>
            <a:br>
              <a:rPr lang="ru-RU" sz="2800" i="1" dirty="0">
                <a:solidFill>
                  <a:schemeClr val="bg1"/>
                </a:solidFill>
              </a:rPr>
            </a:br>
            <a:r>
              <a:rPr lang="ru-RU" sz="2800" i="1" dirty="0" smtClean="0">
                <a:solidFill>
                  <a:schemeClr val="bg1"/>
                </a:solidFill>
              </a:rPr>
              <a:t>                                               х = 1- многогранные </a:t>
            </a:r>
          </a:p>
          <a:p>
            <a:pPr marL="0" indent="0">
              <a:buNone/>
            </a:pPr>
            <a:endParaRPr lang="ru-RU" sz="2800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>
                <a:solidFill>
                  <a:schemeClr val="bg1"/>
                </a:solidFill>
              </a:rPr>
              <a:t>Ответ: в Кремле 1 многогранная башня, 2 круглых, 16 четырехгранных </a:t>
            </a:r>
            <a:r>
              <a:rPr lang="ru-RU" sz="2800" i="1" dirty="0" smtClean="0">
                <a:solidFill>
                  <a:schemeClr val="bg1"/>
                </a:solidFill>
              </a:rPr>
              <a:t>башен.</a:t>
            </a:r>
            <a:endParaRPr lang="ru-RU" sz="2800" i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№ 5</a:t>
            </a:r>
            <a:endParaRPr lang="ru-RU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839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268760"/>
            <a:ext cx="5400600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400" i="1" dirty="0">
                <a:solidFill>
                  <a:schemeClr val="bg1"/>
                </a:solidFill>
              </a:rPr>
              <a:t>Первоначально Боровицкая башня имела высоту 16,68м . в XVII в. Над башней возвели завершение, состоящее из трех четырехугольных башен высотой 4,16, 3,47 и 4,16 м, восьмиугольной башенки высотой 4,16м и восьмиугольной шатровой крыши высотой 18,07 м. Какой высоты стала Боровицкая башня?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6</a:t>
            </a:r>
            <a:endParaRPr lang="ru-RU" sz="6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95830"/>
            <a:ext cx="3216357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9607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5400" i="1" dirty="0" smtClean="0">
                <a:solidFill>
                  <a:schemeClr val="bg1"/>
                </a:solidFill>
              </a:rPr>
              <a:t>16,68 + 4,16 + </a:t>
            </a:r>
            <a:r>
              <a:rPr lang="ru-RU" sz="5400" i="1" dirty="0">
                <a:solidFill>
                  <a:schemeClr val="bg1"/>
                </a:solidFill>
              </a:rPr>
              <a:t>3,47 </a:t>
            </a:r>
            <a:r>
              <a:rPr lang="ru-RU" sz="5400" i="1" dirty="0" smtClean="0">
                <a:solidFill>
                  <a:schemeClr val="bg1"/>
                </a:solidFill>
              </a:rPr>
              <a:t>+ 4,16+ + 4,16 + </a:t>
            </a:r>
            <a:r>
              <a:rPr lang="ru-RU" sz="5400" i="1" dirty="0">
                <a:solidFill>
                  <a:schemeClr val="bg1"/>
                </a:solidFill>
              </a:rPr>
              <a:t>18,07 </a:t>
            </a:r>
            <a:r>
              <a:rPr lang="ru-RU" sz="5400" i="1" dirty="0" smtClean="0">
                <a:solidFill>
                  <a:schemeClr val="bg1"/>
                </a:solidFill>
              </a:rPr>
              <a:t>= 50,7(м)</a:t>
            </a:r>
          </a:p>
          <a:p>
            <a:pPr marL="0" indent="0">
              <a:buNone/>
            </a:pPr>
            <a:r>
              <a:rPr lang="ru-RU" sz="4800" i="1" dirty="0" smtClean="0">
                <a:solidFill>
                  <a:schemeClr val="bg1"/>
                </a:solidFill>
              </a:rPr>
              <a:t>Ответ</a:t>
            </a:r>
            <a:r>
              <a:rPr lang="ru-RU" sz="4800" i="1" dirty="0">
                <a:solidFill>
                  <a:schemeClr val="bg1"/>
                </a:solidFill>
              </a:rPr>
              <a:t>:</a:t>
            </a:r>
            <a:r>
              <a:rPr lang="ru-RU" sz="4800" dirty="0">
                <a:solidFill>
                  <a:schemeClr val="bg1"/>
                </a:solidFill>
              </a:rPr>
              <a:t> </a:t>
            </a:r>
            <a:r>
              <a:rPr lang="ru-RU" sz="4800" i="1" dirty="0">
                <a:solidFill>
                  <a:schemeClr val="bg1"/>
                </a:solidFill>
              </a:rPr>
              <a:t>50,7 </a:t>
            </a:r>
            <a:r>
              <a:rPr lang="ru-RU" sz="4800" i="1" dirty="0" smtClean="0">
                <a:solidFill>
                  <a:schemeClr val="bg1"/>
                </a:solidFill>
              </a:rPr>
              <a:t>м</a:t>
            </a:r>
            <a:endParaRPr lang="ru-RU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№ 6</a:t>
            </a:r>
            <a:endParaRPr lang="ru-RU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58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chemeClr val="bg1"/>
                </a:solidFill>
              </a:rPr>
              <a:t>Высота всех </a:t>
            </a:r>
            <a:r>
              <a:rPr lang="ru-RU" i="1" dirty="0" err="1">
                <a:solidFill>
                  <a:schemeClr val="bg1"/>
                </a:solidFill>
              </a:rPr>
              <a:t>башень</a:t>
            </a:r>
            <a:r>
              <a:rPr lang="ru-RU" i="1" dirty="0">
                <a:solidFill>
                  <a:schemeClr val="bg1"/>
                </a:solidFill>
              </a:rPr>
              <a:t> южной стороны Кремля в 1485 году составила 269,76 м. А без </a:t>
            </a:r>
            <a:r>
              <a:rPr lang="ru-RU" i="1" dirty="0" err="1">
                <a:solidFill>
                  <a:schemeClr val="bg1"/>
                </a:solidFill>
              </a:rPr>
              <a:t>Тайницкой</a:t>
            </a:r>
            <a:r>
              <a:rPr lang="ru-RU" i="1" dirty="0">
                <a:solidFill>
                  <a:schemeClr val="bg1"/>
                </a:solidFill>
              </a:rPr>
              <a:t> и </a:t>
            </a:r>
            <a:r>
              <a:rPr lang="ru-RU" i="1" dirty="0" err="1">
                <a:solidFill>
                  <a:schemeClr val="bg1"/>
                </a:solidFill>
              </a:rPr>
              <a:t>Водовзводной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башень</a:t>
            </a:r>
            <a:r>
              <a:rPr lang="ru-RU" i="1" dirty="0">
                <a:solidFill>
                  <a:schemeClr val="bg1"/>
                </a:solidFill>
              </a:rPr>
              <a:t> их высота была 170,11 м. </a:t>
            </a:r>
            <a:r>
              <a:rPr lang="ru-RU" i="1" dirty="0" err="1">
                <a:solidFill>
                  <a:schemeClr val="bg1"/>
                </a:solidFill>
              </a:rPr>
              <a:t>Водовзводная</a:t>
            </a:r>
            <a:r>
              <a:rPr lang="ru-RU" i="1" dirty="0">
                <a:solidFill>
                  <a:schemeClr val="bg1"/>
                </a:solidFill>
              </a:rPr>
              <a:t> башня больше </a:t>
            </a:r>
            <a:r>
              <a:rPr lang="ru-RU" i="1" dirty="0" err="1">
                <a:solidFill>
                  <a:schemeClr val="bg1"/>
                </a:solidFill>
              </a:rPr>
              <a:t>Тайницкой</a:t>
            </a:r>
            <a:r>
              <a:rPr lang="ru-RU" i="1" dirty="0">
                <a:solidFill>
                  <a:schemeClr val="bg1"/>
                </a:solidFill>
              </a:rPr>
              <a:t> на 22,85 м. Найдите высоту каждой из этих </a:t>
            </a:r>
            <a:r>
              <a:rPr lang="ru-RU" i="1" dirty="0" err="1">
                <a:solidFill>
                  <a:schemeClr val="bg1"/>
                </a:solidFill>
              </a:rPr>
              <a:t>башень</a:t>
            </a:r>
            <a:r>
              <a:rPr lang="ru-RU" i="1" dirty="0">
                <a:solidFill>
                  <a:schemeClr val="bg1"/>
                </a:solidFill>
              </a:rPr>
              <a:t>.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7</a:t>
            </a:r>
            <a:endParaRPr lang="ru-RU" sz="6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3" b="18808"/>
          <a:stretch/>
        </p:blipFill>
        <p:spPr>
          <a:xfrm>
            <a:off x="395536" y="3861048"/>
            <a:ext cx="388843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4" t="-10743" r="2824" b="19404"/>
          <a:stretch/>
        </p:blipFill>
        <p:spPr>
          <a:xfrm>
            <a:off x="4305494" y="3579762"/>
            <a:ext cx="3924433" cy="265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6591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400" i="1" dirty="0" smtClean="0">
                <a:solidFill>
                  <a:schemeClr val="bg1"/>
                </a:solidFill>
              </a:rPr>
              <a:t>1) 269,76 - </a:t>
            </a:r>
            <a:r>
              <a:rPr lang="ru-RU" sz="4400" i="1" dirty="0">
                <a:solidFill>
                  <a:schemeClr val="bg1"/>
                </a:solidFill>
              </a:rPr>
              <a:t>170,11 </a:t>
            </a:r>
            <a:r>
              <a:rPr lang="ru-RU" sz="4400" i="1" dirty="0" smtClean="0">
                <a:solidFill>
                  <a:schemeClr val="bg1"/>
                </a:solidFill>
              </a:rPr>
              <a:t> = 99,65 (м)</a:t>
            </a:r>
          </a:p>
          <a:p>
            <a:pPr marL="0" indent="0">
              <a:buNone/>
            </a:pPr>
            <a:r>
              <a:rPr lang="ru-RU" sz="4400" i="1" dirty="0" smtClean="0">
                <a:solidFill>
                  <a:schemeClr val="bg1"/>
                </a:solidFill>
              </a:rPr>
              <a:t>2) 99,65 : 2 =49,825 (м)</a:t>
            </a:r>
          </a:p>
          <a:p>
            <a:pPr marL="0" indent="0">
              <a:buNone/>
            </a:pPr>
            <a:r>
              <a:rPr lang="ru-RU" sz="4400" i="1" dirty="0" smtClean="0">
                <a:solidFill>
                  <a:schemeClr val="bg1"/>
                </a:solidFill>
              </a:rPr>
              <a:t>3) 49,825 + 22,85= 72,675 (м) </a:t>
            </a:r>
          </a:p>
          <a:p>
            <a:pPr marL="0" indent="0">
              <a:buNone/>
            </a:pPr>
            <a:r>
              <a:rPr lang="ru-RU" sz="4400" i="1" dirty="0" smtClean="0">
                <a:solidFill>
                  <a:schemeClr val="bg1"/>
                </a:solidFill>
              </a:rPr>
              <a:t>4) 99,65 – 72, 675 = 26,975</a:t>
            </a:r>
            <a:endParaRPr lang="ru-RU" sz="44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4400" i="1" dirty="0" smtClean="0">
                <a:solidFill>
                  <a:schemeClr val="bg1"/>
                </a:solidFill>
              </a:rPr>
              <a:t>Ответ</a:t>
            </a:r>
            <a:r>
              <a:rPr lang="ru-RU" sz="4400" i="1" dirty="0">
                <a:solidFill>
                  <a:schemeClr val="bg1"/>
                </a:solidFill>
              </a:rPr>
              <a:t>: 72,675 м и  26,975 м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№ 7 </a:t>
            </a:r>
            <a:endParaRPr lang="ru-RU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647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379" y="1944840"/>
            <a:ext cx="6059016" cy="3672408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chemeClr val="bg1"/>
                </a:solidFill>
              </a:rPr>
              <a:t>Высота </a:t>
            </a:r>
            <a:r>
              <a:rPr lang="ru-RU" i="1" dirty="0" err="1">
                <a:solidFill>
                  <a:schemeClr val="bg1"/>
                </a:solidFill>
              </a:rPr>
              <a:t>Водовзводной</a:t>
            </a:r>
            <a:r>
              <a:rPr lang="ru-RU" i="1" dirty="0">
                <a:solidFill>
                  <a:schemeClr val="bg1"/>
                </a:solidFill>
              </a:rPr>
              <a:t> башни 61м 25см, а высота звезды на этой башне-3м 55см. Высота Спасской башни-71м, а высота звезды на ней-3м 70см. На сколько высота двух этих башен больше, чем высота звезд на них? На сколько Спасская башня со звездой больше, чем </a:t>
            </a:r>
            <a:r>
              <a:rPr lang="ru-RU" i="1" dirty="0" err="1">
                <a:solidFill>
                  <a:schemeClr val="bg1"/>
                </a:solidFill>
              </a:rPr>
              <a:t>Водовзводная</a:t>
            </a:r>
            <a:r>
              <a:rPr lang="ru-RU" i="1" dirty="0">
                <a:solidFill>
                  <a:schemeClr val="bg1"/>
                </a:solidFill>
              </a:rPr>
              <a:t> башня со звездой ?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19200"/>
          </a:xfrm>
        </p:spPr>
        <p:txBody>
          <a:bodyPr>
            <a:normAutofit/>
          </a:bodyPr>
          <a:lstStyle/>
          <a:p>
            <a:r>
              <a:rPr lang="ru-RU" sz="6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8</a:t>
            </a:r>
            <a:endParaRPr lang="ru-RU" sz="6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Teacher1\Desktop\gyd_12840417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4664"/>
            <a:ext cx="157643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eacher1\Desktop\1992_(o-514-40)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273" y="3645024"/>
            <a:ext cx="2160240" cy="275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75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5832648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>
                <a:solidFill>
                  <a:schemeClr val="bg1"/>
                </a:solidFill>
              </a:rPr>
              <a:t>Современная Москва – большой, красивый, многолюдный город. И трудно представить, что когда-то она была маленьким поселком</a:t>
            </a:r>
            <a:r>
              <a:rPr lang="ru-RU" sz="3200" dirty="0">
                <a:solidFill>
                  <a:schemeClr val="bg1"/>
                </a:solidFill>
              </a:rPr>
              <a:t>.</a:t>
            </a:r>
            <a:r>
              <a:rPr lang="ru-RU" sz="3200" dirty="0"/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8686800" y="0"/>
            <a:ext cx="133672" cy="1524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16" y="3861048"/>
            <a:ext cx="4193083" cy="2699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Teacher1\Desktop\mosk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764704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881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ru-RU" sz="6000" dirty="0" smtClean="0">
                <a:solidFill>
                  <a:schemeClr val="bg1"/>
                </a:solidFill>
              </a:rPr>
              <a:t>61,25 + 3,55 =64,8 (м)</a:t>
            </a:r>
          </a:p>
          <a:p>
            <a:pPr marL="514350" indent="-514350">
              <a:buAutoNum type="arabicParenR"/>
            </a:pPr>
            <a:r>
              <a:rPr lang="ru-RU" sz="6000" dirty="0" smtClean="0">
                <a:solidFill>
                  <a:schemeClr val="bg1"/>
                </a:solidFill>
              </a:rPr>
              <a:t>71 + 3,7 =74,7 (м)</a:t>
            </a:r>
          </a:p>
          <a:p>
            <a:pPr marL="514350" indent="-514350">
              <a:buAutoNum type="arabicParenR"/>
            </a:pPr>
            <a:r>
              <a:rPr lang="ru-RU" sz="6000" dirty="0" smtClean="0">
                <a:solidFill>
                  <a:schemeClr val="bg1"/>
                </a:solidFill>
              </a:rPr>
              <a:t>74,7 – 64,8 = 9,9 (м)</a:t>
            </a:r>
          </a:p>
          <a:p>
            <a:pPr marL="0" indent="0">
              <a:buNone/>
            </a:pPr>
            <a:r>
              <a:rPr lang="ru-RU" sz="6000" dirty="0" smtClean="0">
                <a:solidFill>
                  <a:schemeClr val="bg1"/>
                </a:solidFill>
              </a:rPr>
              <a:t> </a:t>
            </a:r>
            <a:r>
              <a:rPr lang="ru-RU" sz="6000" i="1" dirty="0" smtClean="0">
                <a:solidFill>
                  <a:schemeClr val="bg1"/>
                </a:solidFill>
              </a:rPr>
              <a:t>Ответ</a:t>
            </a:r>
            <a:r>
              <a:rPr lang="ru-RU" sz="6000" i="1" dirty="0">
                <a:solidFill>
                  <a:schemeClr val="bg1"/>
                </a:solidFill>
              </a:rPr>
              <a:t>: 9,9 </a:t>
            </a:r>
            <a:r>
              <a:rPr lang="ru-RU" sz="6000" i="1" dirty="0" smtClean="0">
                <a:solidFill>
                  <a:schemeClr val="bg1"/>
                </a:solidFill>
              </a:rPr>
              <a:t>м</a:t>
            </a:r>
            <a:endParaRPr lang="ru-RU" sz="6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№ 8</a:t>
            </a:r>
            <a:endParaRPr lang="ru-RU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389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763" y="5969199"/>
            <a:ext cx="46037" cy="3452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9</a:t>
            </a:r>
            <a:endParaRPr lang="ru-RU" sz="6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12776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chemeClr val="bg1"/>
                </a:solidFill>
              </a:rPr>
              <a:t>Длина минутной стрелки Кремлевских курантов </a:t>
            </a:r>
            <a:r>
              <a:rPr lang="ru-RU" sz="2400" i="1" dirty="0" smtClean="0">
                <a:solidFill>
                  <a:schemeClr val="bg1"/>
                </a:solidFill>
              </a:rPr>
              <a:t>3,28 м</a:t>
            </a:r>
            <a:r>
              <a:rPr lang="ru-RU" sz="2400" i="1" dirty="0">
                <a:solidFill>
                  <a:schemeClr val="bg1"/>
                </a:solidFill>
              </a:rPr>
              <a:t>, а длина цифры на циферблате  </a:t>
            </a:r>
            <a:r>
              <a:rPr lang="ru-RU" sz="2400" i="1" dirty="0" smtClean="0">
                <a:solidFill>
                  <a:schemeClr val="bg1"/>
                </a:solidFill>
              </a:rPr>
              <a:t>на 2,56 м меньше. </a:t>
            </a:r>
            <a:r>
              <a:rPr lang="ru-RU" sz="2400" i="1" dirty="0">
                <a:solidFill>
                  <a:schemeClr val="bg1"/>
                </a:solidFill>
              </a:rPr>
              <a:t>Какова длина цифры? Ответ выразите в сантиметрах; в метрах.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3140968"/>
            <a:ext cx="3760680" cy="2820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51023"/>
            <a:ext cx="270030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201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6000" dirty="0" smtClean="0">
                <a:solidFill>
                  <a:schemeClr val="bg1"/>
                </a:solidFill>
              </a:rPr>
              <a:t>3,28 – 2,56 = 0,72 (м)</a:t>
            </a:r>
          </a:p>
          <a:p>
            <a:pPr marL="0" indent="0">
              <a:buNone/>
            </a:pPr>
            <a:endParaRPr lang="ru-RU" sz="6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6000" dirty="0" smtClean="0">
                <a:solidFill>
                  <a:schemeClr val="bg1"/>
                </a:solidFill>
              </a:rPr>
              <a:t> </a:t>
            </a:r>
            <a:r>
              <a:rPr lang="ru-RU" sz="6000" i="1" dirty="0" smtClean="0">
                <a:solidFill>
                  <a:schemeClr val="bg1"/>
                </a:solidFill>
              </a:rPr>
              <a:t>Ответ: 0,72 см или</a:t>
            </a:r>
          </a:p>
          <a:p>
            <a:pPr marL="0" indent="0">
              <a:buNone/>
            </a:pPr>
            <a:r>
              <a:rPr lang="ru-RU" sz="6000" i="1" dirty="0" smtClean="0">
                <a:solidFill>
                  <a:schemeClr val="bg1"/>
                </a:solidFill>
              </a:rPr>
              <a:t> 72 см</a:t>
            </a:r>
            <a:endParaRPr lang="ru-RU" sz="60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№ 9</a:t>
            </a:r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175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chemeClr val="bg1"/>
                </a:solidFill>
              </a:rPr>
              <a:t>Высота Царской башни Кремля 16,7м, высота Набатной башни-38м, а высота Сенатской башни-34,3м. Найдите высоту всех трех башен вместе.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10</a:t>
            </a:r>
            <a:endParaRPr lang="ru-RU" sz="6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96952"/>
            <a:ext cx="2448272" cy="3660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366" y="3360748"/>
            <a:ext cx="1948004" cy="2948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139" y="2863887"/>
            <a:ext cx="2440971" cy="3661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3706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 16,7 + 38 + 34,3 = </a:t>
            </a:r>
            <a:r>
              <a:rPr lang="ru-RU" sz="4000" i="1" dirty="0" smtClean="0">
                <a:solidFill>
                  <a:schemeClr val="bg1"/>
                </a:solidFill>
              </a:rPr>
              <a:t> </a:t>
            </a:r>
            <a:r>
              <a:rPr lang="ru-RU" sz="4000" i="1" dirty="0">
                <a:solidFill>
                  <a:schemeClr val="bg1"/>
                </a:solidFill>
              </a:rPr>
              <a:t>89 </a:t>
            </a:r>
            <a:r>
              <a:rPr lang="ru-RU" sz="4000" i="1" dirty="0" smtClean="0">
                <a:solidFill>
                  <a:schemeClr val="bg1"/>
                </a:solidFill>
              </a:rPr>
              <a:t>(м)</a:t>
            </a:r>
            <a:endParaRPr lang="ru-RU" sz="4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40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4000" i="1" dirty="0" smtClean="0">
                <a:solidFill>
                  <a:schemeClr val="bg1"/>
                </a:solidFill>
              </a:rPr>
              <a:t>Ответ</a:t>
            </a:r>
            <a:r>
              <a:rPr lang="ru-RU" sz="4000" i="1" dirty="0">
                <a:solidFill>
                  <a:schemeClr val="bg1"/>
                </a:solidFill>
              </a:rPr>
              <a:t>: 89 м</a:t>
            </a:r>
            <a:r>
              <a:rPr lang="ru-RU" sz="4000" i="1" dirty="0" smtClean="0">
                <a:solidFill>
                  <a:schemeClr val="bg1"/>
                </a:solidFill>
              </a:rPr>
              <a:t>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№ 10</a:t>
            </a:r>
            <a:endParaRPr lang="ru-RU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6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236" y="620688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" t="3296" r="3269" b="13968"/>
          <a:stretch/>
        </p:blipFill>
        <p:spPr>
          <a:xfrm>
            <a:off x="1187624" y="1556792"/>
            <a:ext cx="6902824" cy="451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21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Источники информации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lvl="0" indent="-342900">
              <a:buClr>
                <a:srgbClr val="000000"/>
              </a:buClr>
              <a:tabLst>
                <a:tab pos="457200" algn="l"/>
              </a:tabLst>
            </a:pPr>
            <a:r>
              <a:rPr lang="ru-RU" sz="2800" u="sng" dirty="0">
                <a:solidFill>
                  <a:srgbClr val="7030A0"/>
                </a:solidFill>
                <a:latin typeface="Times New Roman"/>
                <a:ea typeface="Times New Roman"/>
                <a:hlinkClick r:id="rId2"/>
              </a:rPr>
              <a:t>http://pfoinfo.ru/wp-content/uploads/2012/09/moskva.jpg</a:t>
            </a:r>
            <a:r>
              <a:rPr lang="ru-RU" sz="2800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endParaRPr lang="ru-RU" sz="4000" dirty="0">
              <a:noFill/>
              <a:latin typeface="Times New Roman"/>
              <a:ea typeface="Times New Roman"/>
            </a:endParaRPr>
          </a:p>
          <a:p>
            <a:pPr marL="342900" lvl="0" indent="-342900">
              <a:buClr>
                <a:srgbClr val="000000"/>
              </a:buClr>
              <a:tabLst>
                <a:tab pos="457200" algn="l"/>
              </a:tabLst>
            </a:pPr>
            <a:r>
              <a:rPr lang="ru-RU" sz="2800" u="sng" dirty="0">
                <a:solidFill>
                  <a:srgbClr val="7030A0"/>
                </a:solidFill>
                <a:latin typeface="Calibri"/>
                <a:ea typeface="Times New Roman"/>
                <a:cs typeface="Times New Roman"/>
                <a:hlinkClick r:id="rId3"/>
              </a:rPr>
              <a:t>http://img1.liveinternet.ru/images/attach/b/2/26/605/26605522_Moskva_old.jpg</a:t>
            </a:r>
            <a:r>
              <a:rPr lang="ru-RU" sz="2800" dirty="0">
                <a:solidFill>
                  <a:srgbClr val="0070C0"/>
                </a:solidFill>
                <a:latin typeface="Calibri"/>
                <a:ea typeface="Times New Roman"/>
                <a:cs typeface="Times New Roman"/>
              </a:rPr>
              <a:t> </a:t>
            </a:r>
            <a:endParaRPr lang="ru-RU" sz="4000" dirty="0">
              <a:noFill/>
              <a:latin typeface="Times New Roman"/>
              <a:ea typeface="Times New Roman"/>
            </a:endParaRPr>
          </a:p>
          <a:p>
            <a:pPr marL="342900" lvl="0" indent="-342900">
              <a:buClr>
                <a:srgbClr val="000000"/>
              </a:buClr>
              <a:tabLst>
                <a:tab pos="457200" algn="l"/>
              </a:tabLst>
            </a:pPr>
            <a:r>
              <a:rPr lang="ru-RU" sz="2800" u="sng" dirty="0">
                <a:solidFill>
                  <a:srgbClr val="7030A0"/>
                </a:solidFill>
                <a:latin typeface="Calibri"/>
                <a:ea typeface="Times New Roman"/>
                <a:cs typeface="Times New Roman"/>
                <a:hlinkClick r:id="rId4"/>
              </a:rPr>
              <a:t>http://mosvedi.ru/photos/news/415_big.jpg</a:t>
            </a:r>
            <a:r>
              <a:rPr lang="ru-RU" sz="2800" dirty="0">
                <a:solidFill>
                  <a:srgbClr val="0070C0"/>
                </a:solidFill>
                <a:latin typeface="Calibri"/>
                <a:ea typeface="Times New Roman"/>
                <a:cs typeface="Times New Roman"/>
              </a:rPr>
              <a:t> </a:t>
            </a:r>
            <a:endParaRPr lang="ru-RU" sz="4000" dirty="0">
              <a:noFill/>
              <a:latin typeface="Times New Roman"/>
              <a:ea typeface="Times New Roman"/>
            </a:endParaRPr>
          </a:p>
          <a:p>
            <a:pPr marL="342900" lvl="0" indent="-342900">
              <a:buClr>
                <a:srgbClr val="000000"/>
              </a:buClr>
              <a:tabLst>
                <a:tab pos="457200" algn="l"/>
              </a:tabLst>
            </a:pPr>
            <a:r>
              <a:rPr lang="ru-RU" sz="2800" u="sng" dirty="0">
                <a:solidFill>
                  <a:srgbClr val="7030A0"/>
                </a:solidFill>
                <a:latin typeface="Calibri"/>
                <a:ea typeface="Times New Roman"/>
                <a:cs typeface="Times New Roman"/>
                <a:hlinkClick r:id="rId5"/>
              </a:rPr>
              <a:t>http://artclassic.edu.ru/attach.asp?a_no=5657</a:t>
            </a:r>
            <a:r>
              <a:rPr lang="ru-RU" sz="2800" dirty="0">
                <a:solidFill>
                  <a:srgbClr val="7030A0"/>
                </a:solidFill>
                <a:latin typeface="Calibri"/>
                <a:ea typeface="Times New Roman"/>
                <a:cs typeface="Times New Roman"/>
              </a:rPr>
              <a:t> </a:t>
            </a:r>
            <a:endParaRPr lang="ru-RU" sz="4000" dirty="0">
              <a:noFill/>
              <a:latin typeface="Times New Roman"/>
              <a:ea typeface="Times New Roman"/>
            </a:endParaRPr>
          </a:p>
          <a:p>
            <a:pPr marL="342900" lvl="0" indent="-342900">
              <a:buClr>
                <a:srgbClr val="000000"/>
              </a:buClr>
              <a:tabLst>
                <a:tab pos="457200" algn="l"/>
              </a:tabLst>
            </a:pPr>
            <a:r>
              <a:rPr lang="ru-RU" sz="2800" u="sng" dirty="0">
                <a:solidFill>
                  <a:srgbClr val="7030A0"/>
                </a:solidFill>
                <a:latin typeface="Calibri"/>
                <a:ea typeface="Times New Roman"/>
                <a:cs typeface="Times New Roman"/>
                <a:hlinkClick r:id="rId6"/>
              </a:rPr>
              <a:t>http://www.tula.rodgor.ru/art_images/913/map.jpg</a:t>
            </a:r>
            <a:r>
              <a:rPr lang="ru-RU" sz="2800" u="sng" dirty="0">
                <a:solidFill>
                  <a:srgbClr val="0070C0"/>
                </a:solidFill>
                <a:latin typeface="Calibri"/>
                <a:ea typeface="Times New Roman"/>
                <a:cs typeface="Times New Roman"/>
              </a:rPr>
              <a:t> </a:t>
            </a:r>
            <a:endParaRPr lang="ru-RU" sz="4000" dirty="0">
              <a:noFill/>
              <a:latin typeface="Times New Roman"/>
              <a:ea typeface="Times New Roman"/>
            </a:endParaRPr>
          </a:p>
          <a:p>
            <a:pPr marL="342900" lvl="0" indent="-342900">
              <a:buClr>
                <a:srgbClr val="000000"/>
              </a:buClr>
              <a:tabLst>
                <a:tab pos="457200" algn="l"/>
              </a:tabLst>
            </a:pPr>
            <a:r>
              <a:rPr lang="ru-RU" sz="2800" u="sng" dirty="0">
                <a:solidFill>
                  <a:srgbClr val="7030A0"/>
                </a:solidFill>
                <a:latin typeface="Calibri"/>
                <a:ea typeface="Times New Roman"/>
                <a:cs typeface="Times New Roman"/>
                <a:hlinkClick r:id="rId7"/>
              </a:rPr>
              <a:t>http://www.intomoscow.ru/commfiles/Kreml_schema.jp</a:t>
            </a:r>
            <a:r>
              <a:rPr lang="en-US" sz="2800" u="sng" dirty="0">
                <a:solidFill>
                  <a:srgbClr val="7030A0"/>
                </a:solidFill>
                <a:latin typeface="Calibri"/>
                <a:ea typeface="Times New Roman"/>
                <a:cs typeface="Times New Roman"/>
                <a:hlinkClick r:id="rId7"/>
              </a:rPr>
              <a:t>g</a:t>
            </a:r>
            <a:r>
              <a:rPr lang="en-US" sz="2800" u="sng" dirty="0">
                <a:solidFill>
                  <a:srgbClr val="0070C0"/>
                </a:solidFill>
                <a:latin typeface="Calibri"/>
                <a:ea typeface="Times New Roman"/>
                <a:cs typeface="Times New Roman"/>
              </a:rPr>
              <a:t> </a:t>
            </a:r>
            <a:endParaRPr lang="ru-RU" sz="4000" dirty="0">
              <a:noFill/>
              <a:latin typeface="Times New Roman"/>
              <a:ea typeface="Times New Roman"/>
            </a:endParaRPr>
          </a:p>
          <a:p>
            <a:pPr marL="342900" lvl="0" indent="-342900">
              <a:buClr>
                <a:srgbClr val="000000"/>
              </a:buClr>
              <a:tabLst>
                <a:tab pos="457200" algn="l"/>
              </a:tabLst>
            </a:pPr>
            <a:r>
              <a:rPr lang="ru-RU" sz="2800" u="sng" dirty="0">
                <a:solidFill>
                  <a:srgbClr val="7030A0"/>
                </a:solidFill>
                <a:latin typeface="Times New Roman"/>
                <a:ea typeface="Times New Roman"/>
                <a:hlinkClick r:id="rId8"/>
              </a:rPr>
              <a:t>http://dic.academic.ru/pictures/wiki/files/65/Astrachan2.jpg</a:t>
            </a:r>
            <a:endParaRPr lang="ru-RU" sz="4000" dirty="0">
              <a:noFill/>
              <a:latin typeface="Times New Roman"/>
              <a:ea typeface="Times New Roman"/>
            </a:endParaRPr>
          </a:p>
          <a:p>
            <a:pPr marL="342900" lvl="0" indent="-342900">
              <a:buClr>
                <a:srgbClr val="000000"/>
              </a:buClr>
              <a:tabLst>
                <a:tab pos="457200" algn="l"/>
              </a:tabLst>
            </a:pPr>
            <a:r>
              <a:rPr lang="ru-RU" sz="2800" u="sng" dirty="0">
                <a:solidFill>
                  <a:srgbClr val="7030A0"/>
                </a:solidFill>
                <a:latin typeface="Calibri"/>
                <a:ea typeface="Times New Roman"/>
                <a:cs typeface="Times New Roman"/>
                <a:hlinkClick r:id="rId9"/>
              </a:rPr>
              <a:t>http://grigorius.narod.ru/img/history/moscow/mosc_pict_1_3.jpg</a:t>
            </a:r>
            <a:r>
              <a:rPr lang="ru-RU" sz="2800" u="sng" dirty="0">
                <a:solidFill>
                  <a:srgbClr val="0070C0"/>
                </a:solidFill>
                <a:latin typeface="Calibri"/>
                <a:ea typeface="Times New Roman"/>
                <a:cs typeface="Times New Roman"/>
              </a:rPr>
              <a:t> </a:t>
            </a:r>
            <a:endParaRPr lang="ru-RU" sz="4000" dirty="0">
              <a:noFill/>
              <a:latin typeface="Times New Roman"/>
              <a:ea typeface="Times New Roman"/>
            </a:endParaRPr>
          </a:p>
          <a:p>
            <a:pPr marL="342900" lvl="0" indent="-342900">
              <a:buClr>
                <a:srgbClr val="000000"/>
              </a:buClr>
              <a:tabLst>
                <a:tab pos="457200" algn="l"/>
              </a:tabLst>
            </a:pPr>
            <a:r>
              <a:rPr lang="ru-RU" sz="2800" u="sng" dirty="0">
                <a:solidFill>
                  <a:srgbClr val="7030A0"/>
                </a:solidFill>
                <a:latin typeface="Calibri"/>
                <a:ea typeface="Times New Roman"/>
                <a:cs typeface="Times New Roman"/>
                <a:hlinkClick r:id="rId10"/>
              </a:rPr>
              <a:t>http://russkie-tsari.ru/images/sampledata/img/39-1.jpg</a:t>
            </a:r>
            <a:r>
              <a:rPr lang="ru-RU" sz="2800" u="sng" dirty="0">
                <a:solidFill>
                  <a:srgbClr val="0070C0"/>
                </a:solidFill>
                <a:latin typeface="Calibri"/>
                <a:ea typeface="Times New Roman"/>
                <a:cs typeface="Times New Roman"/>
              </a:rPr>
              <a:t> </a:t>
            </a:r>
            <a:endParaRPr lang="ru-RU" sz="4000" dirty="0">
              <a:noFill/>
              <a:latin typeface="Times New Roman"/>
              <a:ea typeface="Times New Roman"/>
            </a:endParaRPr>
          </a:p>
          <a:p>
            <a:pPr marL="342900" lvl="0" indent="-342900">
              <a:buClr>
                <a:srgbClr val="000000"/>
              </a:buClr>
              <a:tabLst>
                <a:tab pos="457200" algn="l"/>
              </a:tabLst>
            </a:pPr>
            <a:r>
              <a:rPr lang="ru-RU" sz="2800" u="sng" dirty="0">
                <a:solidFill>
                  <a:srgbClr val="7030A0"/>
                </a:solidFill>
                <a:latin typeface="Times New Roman"/>
                <a:ea typeface="Times New Roman"/>
                <a:hlinkClick r:id="rId11"/>
              </a:rPr>
              <a:t>http://www.mbrsm.ru/images/stories/kreml_pri-i_kalite.jpg</a:t>
            </a:r>
            <a:r>
              <a:rPr lang="ru-RU" sz="2800" dirty="0">
                <a:solidFill>
                  <a:srgbClr val="CF543F"/>
                </a:solidFill>
                <a:latin typeface="Times New Roman"/>
                <a:ea typeface="Times New Roman"/>
              </a:rPr>
              <a:t> </a:t>
            </a:r>
            <a:endParaRPr lang="ru-RU" sz="4000" dirty="0">
              <a:noFill/>
              <a:latin typeface="Times New Roman"/>
              <a:ea typeface="Times New Roman"/>
            </a:endParaRPr>
          </a:p>
          <a:p>
            <a:pPr marL="342900" lvl="0" indent="-342900">
              <a:buClr>
                <a:srgbClr val="000000"/>
              </a:buClr>
              <a:tabLst>
                <a:tab pos="457200" algn="l"/>
              </a:tabLst>
            </a:pPr>
            <a:r>
              <a:rPr lang="en-US" sz="2800" u="sng" dirty="0">
                <a:solidFill>
                  <a:srgbClr val="7030A0"/>
                </a:solidFill>
                <a:latin typeface="Calibri"/>
                <a:ea typeface="Times New Roman"/>
                <a:cs typeface="Times New Roman"/>
                <a:hlinkClick r:id="rId12"/>
              </a:rPr>
              <a:t>http</a:t>
            </a:r>
            <a:r>
              <a:rPr lang="ru-RU" sz="2800" u="sng" dirty="0">
                <a:solidFill>
                  <a:srgbClr val="7030A0"/>
                </a:solidFill>
                <a:latin typeface="Calibri"/>
                <a:ea typeface="Times New Roman"/>
                <a:cs typeface="Times New Roman"/>
                <a:hlinkClick r:id="rId12"/>
              </a:rPr>
              <a:t>://</a:t>
            </a:r>
            <a:r>
              <a:rPr lang="en-US" sz="2800" u="sng" dirty="0">
                <a:solidFill>
                  <a:srgbClr val="7030A0"/>
                </a:solidFill>
                <a:latin typeface="Calibri"/>
                <a:ea typeface="Times New Roman"/>
                <a:cs typeface="Times New Roman"/>
                <a:hlinkClick r:id="rId12"/>
              </a:rPr>
              <a:t>f</a:t>
            </a:r>
            <a:r>
              <a:rPr lang="ru-RU" sz="2800" u="sng" dirty="0">
                <a:solidFill>
                  <a:srgbClr val="7030A0"/>
                </a:solidFill>
                <a:latin typeface="Calibri"/>
                <a:ea typeface="Times New Roman"/>
                <a:cs typeface="Times New Roman"/>
                <a:hlinkClick r:id="rId12"/>
              </a:rPr>
              <a:t>3.</a:t>
            </a:r>
            <a:r>
              <a:rPr lang="en-US" sz="2800" u="sng" dirty="0" err="1">
                <a:solidFill>
                  <a:srgbClr val="7030A0"/>
                </a:solidFill>
                <a:latin typeface="Calibri"/>
                <a:ea typeface="Times New Roman"/>
                <a:cs typeface="Times New Roman"/>
                <a:hlinkClick r:id="rId12"/>
              </a:rPr>
              <a:t>foto</a:t>
            </a:r>
            <a:r>
              <a:rPr lang="ru-RU" sz="2800" u="sng" dirty="0">
                <a:solidFill>
                  <a:srgbClr val="7030A0"/>
                </a:solidFill>
                <a:latin typeface="Calibri"/>
                <a:ea typeface="Times New Roman"/>
                <a:cs typeface="Times New Roman"/>
                <a:hlinkClick r:id="rId12"/>
              </a:rPr>
              <a:t>.</a:t>
            </a:r>
            <a:r>
              <a:rPr lang="en-US" sz="2800" u="sng" dirty="0">
                <a:solidFill>
                  <a:srgbClr val="7030A0"/>
                </a:solidFill>
                <a:latin typeface="Calibri"/>
                <a:ea typeface="Times New Roman"/>
                <a:cs typeface="Times New Roman"/>
                <a:hlinkClick r:id="rId12"/>
              </a:rPr>
              <a:t>rambler</a:t>
            </a:r>
            <a:r>
              <a:rPr lang="ru-RU" sz="2800" u="sng" dirty="0">
                <a:solidFill>
                  <a:srgbClr val="7030A0"/>
                </a:solidFill>
                <a:latin typeface="Calibri"/>
                <a:ea typeface="Times New Roman"/>
                <a:cs typeface="Times New Roman"/>
                <a:hlinkClick r:id="rId12"/>
              </a:rPr>
              <a:t>.</a:t>
            </a:r>
            <a:r>
              <a:rPr lang="en-US" sz="2800" u="sng" dirty="0" err="1">
                <a:solidFill>
                  <a:srgbClr val="7030A0"/>
                </a:solidFill>
                <a:latin typeface="Calibri"/>
                <a:ea typeface="Times New Roman"/>
                <a:cs typeface="Times New Roman"/>
                <a:hlinkClick r:id="rId12"/>
              </a:rPr>
              <a:t>ru</a:t>
            </a:r>
            <a:r>
              <a:rPr lang="en-US" sz="2800" u="sng" dirty="0">
                <a:solidFill>
                  <a:srgbClr val="7030A0"/>
                </a:solidFill>
                <a:latin typeface="Calibri"/>
                <a:ea typeface="Times New Roman"/>
                <a:cs typeface="Times New Roman"/>
                <a:hlinkClick r:id="rId12"/>
              </a:rPr>
              <a:t>/preview/r/500x333/47472f02-1cd4-15ce-64f5-9cbd781a851e/%D0%91%D0%B0%D1%88%D0%BD%D0%B8_%D0%9C%D0%BE%D1%81%D0%BA%D0%BE%D0%B2%D1%81%D0%BA%D0%BE%D0%B3%D0%BE_%D0%9A%D1%80%D0%B5%D0%BC%D0%BB%D1%8F.jpg</a:t>
            </a:r>
            <a:r>
              <a:rPr lang="en-US" sz="2800" u="sng" dirty="0">
                <a:solidFill>
                  <a:srgbClr val="0070C0"/>
                </a:solidFill>
                <a:latin typeface="Calibri"/>
                <a:ea typeface="Times New Roman"/>
                <a:cs typeface="Times New Roman"/>
              </a:rPr>
              <a:t> </a:t>
            </a:r>
            <a:endParaRPr lang="ru-RU" sz="4000" dirty="0">
              <a:noFill/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287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>
            <a:off x="8769152" y="476672"/>
            <a:ext cx="374848" cy="864096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472608"/>
          </a:xfrm>
        </p:spPr>
        <p:txBody>
          <a:bodyPr>
            <a:normAutofit fontScale="55000" lnSpcReduction="20000"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tabLst>
                <a:tab pos="457200" algn="l"/>
                <a:tab pos="3457575" algn="l"/>
              </a:tabLst>
            </a:pPr>
            <a:r>
              <a:rPr lang="en-US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2"/>
              </a:rPr>
              <a:t>http://www.vidania.ru/photomoscow/moscow_320x240_1350.jpg</a:t>
            </a:r>
            <a:r>
              <a:rPr lang="en-US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4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tabLst>
                <a:tab pos="457200" algn="l"/>
                <a:tab pos="3457575" algn="l"/>
              </a:tabLst>
            </a:pPr>
            <a:r>
              <a:rPr lang="en-US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3"/>
              </a:rPr>
              <a:t>http</a:t>
            </a:r>
            <a:r>
              <a:rPr lang="ru-RU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3"/>
              </a:rPr>
              <a:t>://</a:t>
            </a:r>
            <a:r>
              <a:rPr lang="en-US" sz="3600" u="sng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3"/>
              </a:rPr>
              <a:t>ourmos</a:t>
            </a:r>
            <a:r>
              <a:rPr lang="ru-RU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3"/>
              </a:rPr>
              <a:t>.</a:t>
            </a:r>
            <a:r>
              <a:rPr lang="en-US" sz="3600" u="sng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3"/>
              </a:rPr>
              <a:t>ru</a:t>
            </a:r>
            <a:r>
              <a:rPr lang="ru-RU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3"/>
              </a:rPr>
              <a:t>/</a:t>
            </a:r>
            <a:r>
              <a:rPr lang="en-US" sz="3600" u="sng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3"/>
              </a:rPr>
              <a:t>pict</a:t>
            </a:r>
            <a:r>
              <a:rPr lang="ru-RU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3"/>
              </a:rPr>
              <a:t>/17_</a:t>
            </a:r>
            <a:r>
              <a:rPr lang="en-US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3"/>
              </a:rPr>
              <a:t>tower</a:t>
            </a:r>
            <a:r>
              <a:rPr lang="ru-RU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3"/>
              </a:rPr>
              <a:t>_</a:t>
            </a:r>
            <a:r>
              <a:rPr lang="en-US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3"/>
              </a:rPr>
              <a:t>middle</a:t>
            </a:r>
            <a:r>
              <a:rPr lang="ru-RU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3"/>
              </a:rPr>
              <a:t>_</a:t>
            </a:r>
            <a:r>
              <a:rPr lang="en-US" sz="3600" u="sng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3"/>
              </a:rPr>
              <a:t>arsenalnaya</a:t>
            </a:r>
            <a:r>
              <a:rPr lang="ru-RU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3"/>
              </a:rPr>
              <a:t>.</a:t>
            </a:r>
            <a:r>
              <a:rPr lang="en-US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3"/>
              </a:rPr>
              <a:t>jpg</a:t>
            </a:r>
            <a:r>
              <a:rPr lang="en-US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4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tabLst>
                <a:tab pos="457200" algn="l"/>
                <a:tab pos="3457575" algn="l"/>
              </a:tabLst>
            </a:pPr>
            <a:r>
              <a:rPr lang="en-US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4"/>
              </a:rPr>
              <a:t>http</a:t>
            </a:r>
            <a:r>
              <a:rPr lang="ru-RU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4"/>
              </a:rPr>
              <a:t>://</a:t>
            </a:r>
            <a:r>
              <a:rPr lang="en-US" sz="3600" u="sng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4"/>
              </a:rPr>
              <a:t>mosday</a:t>
            </a:r>
            <a:r>
              <a:rPr lang="ru-RU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4"/>
              </a:rPr>
              <a:t>.</a:t>
            </a:r>
            <a:r>
              <a:rPr lang="en-US" sz="3600" u="sng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4"/>
              </a:rPr>
              <a:t>ru</a:t>
            </a:r>
            <a:r>
              <a:rPr lang="ru-RU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4"/>
              </a:rPr>
              <a:t>/</a:t>
            </a:r>
            <a:r>
              <a:rPr lang="en-US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4"/>
              </a:rPr>
              <a:t>photos</a:t>
            </a:r>
            <a:r>
              <a:rPr lang="ru-RU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4"/>
              </a:rPr>
              <a:t>/28_12.</a:t>
            </a:r>
            <a:r>
              <a:rPr lang="en-US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4"/>
              </a:rPr>
              <a:t>jpg</a:t>
            </a:r>
            <a:r>
              <a:rPr lang="en-US" sz="3600" b="1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4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tabLst>
                <a:tab pos="457200" algn="l"/>
                <a:tab pos="3457575" algn="l"/>
              </a:tabLst>
            </a:pPr>
            <a:r>
              <a:rPr lang="en-US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5"/>
              </a:rPr>
              <a:t>http</a:t>
            </a:r>
            <a:r>
              <a:rPr lang="ru-RU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5"/>
              </a:rPr>
              <a:t>://</a:t>
            </a:r>
            <a:r>
              <a:rPr lang="en-US" sz="3600" u="sng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5"/>
              </a:rPr>
              <a:t>mosday</a:t>
            </a:r>
            <a:r>
              <a:rPr lang="ru-RU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5"/>
              </a:rPr>
              <a:t>.</a:t>
            </a:r>
            <a:r>
              <a:rPr lang="en-US" sz="3600" u="sng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5"/>
              </a:rPr>
              <a:t>ru</a:t>
            </a:r>
            <a:r>
              <a:rPr lang="ru-RU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5"/>
              </a:rPr>
              <a:t>/</a:t>
            </a:r>
            <a:r>
              <a:rPr lang="en-US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5"/>
              </a:rPr>
              <a:t>photos</a:t>
            </a:r>
            <a:r>
              <a:rPr lang="ru-RU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5"/>
              </a:rPr>
              <a:t>/2176.</a:t>
            </a:r>
            <a:r>
              <a:rPr lang="en-US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5"/>
              </a:rPr>
              <a:t>jpg</a:t>
            </a:r>
            <a:r>
              <a:rPr lang="en-US" sz="36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4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tabLst>
                <a:tab pos="457200" algn="l"/>
                <a:tab pos="3457575" algn="l"/>
              </a:tabLst>
            </a:pPr>
            <a:r>
              <a:rPr lang="en-US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6"/>
              </a:rPr>
              <a:t>http</a:t>
            </a:r>
            <a:r>
              <a:rPr lang="ru-RU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6"/>
              </a:rPr>
              <a:t>://</a:t>
            </a:r>
            <a:r>
              <a:rPr lang="en-US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6"/>
              </a:rPr>
              <a:t>photo</a:t>
            </a:r>
            <a:r>
              <a:rPr lang="ru-RU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6"/>
              </a:rPr>
              <a:t>.</a:t>
            </a:r>
            <a:r>
              <a:rPr lang="en-US" sz="3600" u="sng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6"/>
              </a:rPr>
              <a:t>mnc</a:t>
            </a:r>
            <a:r>
              <a:rPr lang="ru-RU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6"/>
              </a:rPr>
              <a:t>.</a:t>
            </a:r>
            <a:r>
              <a:rPr lang="en-US" sz="3600" u="sng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6"/>
              </a:rPr>
              <a:t>ru</a:t>
            </a:r>
            <a:r>
              <a:rPr lang="ru-RU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6"/>
              </a:rPr>
              <a:t>/</a:t>
            </a:r>
            <a:r>
              <a:rPr lang="en-US" sz="3600" u="sng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6"/>
              </a:rPr>
              <a:t>foto</a:t>
            </a:r>
            <a:r>
              <a:rPr lang="ru-RU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6"/>
              </a:rPr>
              <a:t>-</a:t>
            </a:r>
            <a:r>
              <a:rPr lang="en-US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6"/>
              </a:rPr>
              <a:t>kremlin</a:t>
            </a:r>
            <a:r>
              <a:rPr lang="ru-RU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6"/>
              </a:rPr>
              <a:t>/11.</a:t>
            </a:r>
            <a:r>
              <a:rPr lang="en-US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6"/>
              </a:rPr>
              <a:t>jpg</a:t>
            </a:r>
            <a:r>
              <a:rPr lang="en-US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4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tabLst>
                <a:tab pos="457200" algn="l"/>
                <a:tab pos="3457575" algn="l"/>
              </a:tabLst>
            </a:pPr>
            <a:r>
              <a:rPr lang="en-US" sz="3600" u="sng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  <a:hlinkClick r:id="rId7"/>
              </a:rPr>
              <a:t>http</a:t>
            </a:r>
            <a:r>
              <a:rPr lang="ru-RU" sz="3600" u="sng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  <a:hlinkClick r:id="rId7"/>
              </a:rPr>
              <a:t>://</a:t>
            </a:r>
            <a:r>
              <a:rPr lang="en-US" sz="3600" u="sng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  <a:hlinkClick r:id="rId7"/>
              </a:rPr>
              <a:t>img</a:t>
            </a:r>
            <a:r>
              <a:rPr lang="ru-RU" sz="3600" u="sng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  <a:hlinkClick r:id="rId7"/>
              </a:rPr>
              <a:t>.</a:t>
            </a:r>
            <a:r>
              <a:rPr lang="en-US" sz="3600" u="sng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  <a:hlinkClick r:id="rId7"/>
              </a:rPr>
              <a:t>kotomka</a:t>
            </a:r>
            <a:r>
              <a:rPr lang="ru-RU" sz="3600" u="sng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  <a:hlinkClick r:id="rId7"/>
              </a:rPr>
              <a:t>.</a:t>
            </a:r>
            <a:r>
              <a:rPr lang="en-US" sz="3600" u="sng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  <a:hlinkClick r:id="rId7"/>
              </a:rPr>
              <a:t>com</a:t>
            </a:r>
            <a:r>
              <a:rPr lang="ru-RU" sz="3600" u="sng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  <a:hlinkClick r:id="rId7"/>
              </a:rPr>
              <a:t>/</a:t>
            </a:r>
            <a:r>
              <a:rPr lang="en-US" sz="3600" u="sng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  <a:hlinkClick r:id="rId7"/>
              </a:rPr>
              <a:t>moskva</a:t>
            </a:r>
            <a:r>
              <a:rPr lang="ru-RU" sz="3600" u="sng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  <a:hlinkClick r:id="rId7"/>
              </a:rPr>
              <a:t>/</a:t>
            </a:r>
            <a:r>
              <a:rPr lang="en-US" sz="3600" u="sng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  <a:hlinkClick r:id="rId7"/>
              </a:rPr>
              <a:t>kotomka</a:t>
            </a:r>
            <a:r>
              <a:rPr lang="ru-RU" sz="3600" u="sng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  <a:hlinkClick r:id="rId7"/>
              </a:rPr>
              <a:t>.</a:t>
            </a:r>
            <a:r>
              <a:rPr lang="en-US" sz="3600" u="sng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  <a:hlinkClick r:id="rId7"/>
              </a:rPr>
              <a:t>com</a:t>
            </a:r>
            <a:r>
              <a:rPr lang="ru-RU" sz="3600" u="sng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  <a:hlinkClick r:id="rId7"/>
              </a:rPr>
              <a:t>_</a:t>
            </a:r>
            <a:r>
              <a:rPr lang="en-US" sz="3600" u="sng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  <a:hlinkClick r:id="rId7"/>
              </a:rPr>
              <a:t>moscow</a:t>
            </a:r>
            <a:r>
              <a:rPr lang="ru-RU" sz="3600" u="sng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  <a:hlinkClick r:id="rId7"/>
              </a:rPr>
              <a:t>_2206_1280.</a:t>
            </a:r>
            <a:r>
              <a:rPr lang="en-US" sz="3600" u="sng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  <a:hlinkClick r:id="rId7"/>
              </a:rPr>
              <a:t>jpg</a:t>
            </a:r>
            <a:r>
              <a:rPr lang="en-US" sz="3600" u="sng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4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tabLst>
                <a:tab pos="457200" algn="l"/>
                <a:tab pos="3457575" algn="l"/>
              </a:tabLst>
            </a:pPr>
            <a:r>
              <a:rPr lang="ru-RU" sz="3600" u="sng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http://www.moskvaweb.ru/photo/foto/gyd_1284041794.jpg </a:t>
            </a:r>
            <a:endParaRPr lang="ru-RU" sz="4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tabLst>
                <a:tab pos="457200" algn="l"/>
                <a:tab pos="3457575" algn="l"/>
              </a:tabLst>
            </a:pPr>
            <a:r>
              <a:rPr lang="ru-RU" sz="3600" u="sng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http://www.temples.ru/library/000300/1992_(o-514-40)b.jpg </a:t>
            </a:r>
            <a:endParaRPr lang="ru-RU" sz="4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tabLst>
                <a:tab pos="457200" algn="l"/>
                <a:tab pos="3457575" algn="l"/>
              </a:tabLst>
            </a:pPr>
            <a:r>
              <a:rPr lang="en-US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8"/>
              </a:rPr>
              <a:t>http</a:t>
            </a:r>
            <a:r>
              <a:rPr lang="ru-RU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8"/>
              </a:rPr>
              <a:t>://</a:t>
            </a:r>
            <a:r>
              <a:rPr lang="en-US" sz="3600" u="sng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8"/>
              </a:rPr>
              <a:t>manefa</a:t>
            </a:r>
            <a:r>
              <a:rPr lang="ru-RU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8"/>
              </a:rPr>
              <a:t>.</a:t>
            </a:r>
            <a:r>
              <a:rPr lang="en-US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8"/>
              </a:rPr>
              <a:t>com</a:t>
            </a:r>
            <a:r>
              <a:rPr lang="ru-RU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8"/>
              </a:rPr>
              <a:t>/</a:t>
            </a:r>
            <a:r>
              <a:rPr lang="en-US" sz="3600" u="sng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8"/>
              </a:rPr>
              <a:t>wp</a:t>
            </a:r>
            <a:r>
              <a:rPr lang="ru-RU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8"/>
              </a:rPr>
              <a:t>-</a:t>
            </a:r>
            <a:r>
              <a:rPr lang="en-US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8"/>
              </a:rPr>
              <a:t>content</a:t>
            </a:r>
            <a:r>
              <a:rPr lang="ru-RU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8"/>
              </a:rPr>
              <a:t>/</a:t>
            </a:r>
            <a:r>
              <a:rPr lang="en-US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8"/>
              </a:rPr>
              <a:t>uploads</a:t>
            </a:r>
            <a:r>
              <a:rPr lang="ru-RU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8"/>
              </a:rPr>
              <a:t>/2012/01/</a:t>
            </a:r>
            <a:r>
              <a:rPr lang="en-US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8"/>
              </a:rPr>
              <a:t>kremlin</a:t>
            </a:r>
            <a:r>
              <a:rPr lang="ru-RU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8"/>
              </a:rPr>
              <a:t>-</a:t>
            </a:r>
            <a:r>
              <a:rPr lang="en-US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8"/>
              </a:rPr>
              <a:t>chiming</a:t>
            </a:r>
            <a:r>
              <a:rPr lang="ru-RU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8"/>
              </a:rPr>
              <a:t>-</a:t>
            </a:r>
            <a:r>
              <a:rPr lang="en-US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8"/>
              </a:rPr>
              <a:t>clock</a:t>
            </a:r>
            <a:r>
              <a:rPr lang="ru-RU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8"/>
              </a:rPr>
              <a:t>.</a:t>
            </a:r>
            <a:r>
              <a:rPr lang="en-US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8"/>
              </a:rPr>
              <a:t>jpg</a:t>
            </a:r>
            <a:r>
              <a:rPr lang="en-US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4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tabLst>
                <a:tab pos="457200" algn="l"/>
                <a:tab pos="3457575" algn="l"/>
              </a:tabLst>
            </a:pPr>
            <a:r>
              <a:rPr lang="en-US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9"/>
              </a:rPr>
              <a:t>http</a:t>
            </a:r>
            <a:r>
              <a:rPr lang="ru-RU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9"/>
              </a:rPr>
              <a:t>://</a:t>
            </a:r>
            <a:r>
              <a:rPr lang="en-US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9"/>
              </a:rPr>
              <a:t>www</a:t>
            </a:r>
            <a:r>
              <a:rPr lang="ru-RU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9"/>
              </a:rPr>
              <a:t>.</a:t>
            </a:r>
            <a:r>
              <a:rPr lang="en-US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9"/>
              </a:rPr>
              <a:t>v</a:t>
            </a:r>
            <a:r>
              <a:rPr lang="ru-RU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9"/>
              </a:rPr>
              <a:t>-</a:t>
            </a:r>
            <a:r>
              <a:rPr lang="en-US" sz="3600" u="sng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9"/>
              </a:rPr>
              <a:t>evropu</a:t>
            </a:r>
            <a:r>
              <a:rPr lang="ru-RU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9"/>
              </a:rPr>
              <a:t>.</a:t>
            </a:r>
            <a:r>
              <a:rPr lang="en-US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9"/>
              </a:rPr>
              <a:t>info</a:t>
            </a:r>
            <a:r>
              <a:rPr lang="ru-RU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9"/>
              </a:rPr>
              <a:t>/</a:t>
            </a:r>
            <a:r>
              <a:rPr lang="en-US" sz="3600" u="sng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9"/>
              </a:rPr>
              <a:t>wp</a:t>
            </a:r>
            <a:r>
              <a:rPr lang="ru-RU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9"/>
              </a:rPr>
              <a:t>-</a:t>
            </a:r>
            <a:r>
              <a:rPr lang="en-US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9"/>
              </a:rPr>
              <a:t>content</a:t>
            </a:r>
            <a:r>
              <a:rPr lang="ru-RU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9"/>
              </a:rPr>
              <a:t>/</a:t>
            </a:r>
            <a:r>
              <a:rPr lang="en-US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9"/>
              </a:rPr>
              <a:t>uploads</a:t>
            </a:r>
            <a:r>
              <a:rPr lang="ru-RU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9"/>
              </a:rPr>
              <a:t>/2009/12/</a:t>
            </a:r>
            <a:r>
              <a:rPr lang="en-US" sz="3600" u="sng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9"/>
              </a:rPr>
              <a:t>moscow</a:t>
            </a:r>
            <a:r>
              <a:rPr lang="ru-RU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9"/>
              </a:rPr>
              <a:t>18.</a:t>
            </a:r>
            <a:r>
              <a:rPr lang="en-US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  <a:hlinkClick r:id="rId9"/>
              </a:rPr>
              <a:t>gif</a:t>
            </a:r>
            <a:r>
              <a:rPr lang="en-US" sz="3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4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tabLst>
                <a:tab pos="457200" algn="l"/>
                <a:tab pos="3457575" algn="l"/>
              </a:tabLst>
            </a:pPr>
            <a:endParaRPr lang="ru-RU" sz="3600" dirty="0">
              <a:noFill/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868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475312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tabLst>
                <a:tab pos="457200" algn="l"/>
                <a:tab pos="3457575" algn="l"/>
              </a:tabLst>
            </a:pP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2"/>
              </a:rPr>
              <a:t>http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2"/>
              </a:rPr>
              <a:t>://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2"/>
              </a:rPr>
              <a:t>upload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2"/>
              </a:rPr>
              <a:t>.</a:t>
            </a:r>
            <a:r>
              <a:rPr lang="en-US" sz="2800" u="sng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2"/>
              </a:rPr>
              <a:t>wikimedia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2"/>
              </a:rPr>
              <a:t>.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2"/>
              </a:rPr>
              <a:t>org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2"/>
              </a:rPr>
              <a:t>/</a:t>
            </a:r>
            <a:r>
              <a:rPr lang="en-US" sz="2800" u="sng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2"/>
              </a:rPr>
              <a:t>wikipedia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2"/>
              </a:rPr>
              <a:t>/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2"/>
              </a:rPr>
              <a:t>commons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2"/>
              </a:rPr>
              <a:t>/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2"/>
              </a:rPr>
              <a:t>thumb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2"/>
              </a:rPr>
              <a:t>/7/7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2"/>
              </a:rPr>
              <a:t>f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2"/>
              </a:rPr>
              <a:t>/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2"/>
              </a:rPr>
              <a:t>Moscow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2"/>
              </a:rPr>
              <a:t>_05-2012_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2"/>
              </a:rPr>
              <a:t>Kremlin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2"/>
              </a:rPr>
              <a:t>_11.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2"/>
              </a:rPr>
              <a:t>jpg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2"/>
              </a:rPr>
              <a:t>/220</a:t>
            </a:r>
            <a:r>
              <a:rPr lang="en-US" sz="2800" u="sng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2"/>
              </a:rPr>
              <a:t>px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2"/>
              </a:rPr>
              <a:t>-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2"/>
              </a:rPr>
              <a:t>Moscow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2"/>
              </a:rPr>
              <a:t>_05-2012_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2"/>
              </a:rPr>
              <a:t>Kremlin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2"/>
              </a:rPr>
              <a:t>_11.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2"/>
              </a:rPr>
              <a:t>jpg</a:t>
            </a:r>
            <a:r>
              <a:rPr lang="en-US" sz="28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3600" dirty="0">
              <a:noFill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tabLst>
                <a:tab pos="457200" algn="l"/>
                <a:tab pos="3457575" algn="l"/>
              </a:tabLst>
            </a:pP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3"/>
              </a:rPr>
              <a:t>http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3"/>
              </a:rPr>
              <a:t>://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3"/>
              </a:rPr>
              <a:t>upload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3"/>
              </a:rPr>
              <a:t>.</a:t>
            </a:r>
            <a:r>
              <a:rPr lang="en-US" sz="2800" u="sng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3"/>
              </a:rPr>
              <a:t>wikimedia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3"/>
              </a:rPr>
              <a:t>.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3"/>
              </a:rPr>
              <a:t>org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3"/>
              </a:rPr>
              <a:t>/</a:t>
            </a:r>
            <a:r>
              <a:rPr lang="en-US" sz="2800" u="sng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3"/>
              </a:rPr>
              <a:t>wikipedia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3"/>
              </a:rPr>
              <a:t>/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3"/>
              </a:rPr>
              <a:t>commons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3"/>
              </a:rPr>
              <a:t>/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3"/>
              </a:rPr>
              <a:t>thumb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3"/>
              </a:rPr>
              <a:t>/9/94/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3"/>
              </a:rPr>
              <a:t>Moscow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3"/>
              </a:rPr>
              <a:t>_05-2012_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3"/>
              </a:rPr>
              <a:t>Kremlin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3"/>
              </a:rPr>
              <a:t>_14.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3"/>
              </a:rPr>
              <a:t>jpg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3"/>
              </a:rPr>
              <a:t>/200</a:t>
            </a:r>
            <a:r>
              <a:rPr lang="en-US" sz="2800" u="sng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3"/>
              </a:rPr>
              <a:t>px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3"/>
              </a:rPr>
              <a:t>-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3"/>
              </a:rPr>
              <a:t>Moscow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3"/>
              </a:rPr>
              <a:t>_05-2012_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3"/>
              </a:rPr>
              <a:t>Kremlin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3"/>
              </a:rPr>
              <a:t>_14.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3"/>
              </a:rPr>
              <a:t>jpg</a:t>
            </a:r>
            <a:r>
              <a:rPr lang="en-US" sz="28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3600" dirty="0">
              <a:noFill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tabLst>
                <a:tab pos="457200" algn="l"/>
                <a:tab pos="3457575" algn="l"/>
              </a:tabLst>
            </a:pP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4"/>
              </a:rPr>
              <a:t>http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4"/>
              </a:rPr>
              <a:t>://</a:t>
            </a:r>
            <a:r>
              <a:rPr lang="en-US" sz="2800" u="sng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4"/>
              </a:rPr>
              <a:t>prv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4"/>
              </a:rPr>
              <a:t>1.</a:t>
            </a:r>
            <a:r>
              <a:rPr lang="en-US" sz="2800" u="sng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4"/>
              </a:rPr>
              <a:t>lori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4"/>
              </a:rPr>
              <a:t>-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4"/>
              </a:rPr>
              <a:t>images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4"/>
              </a:rPr>
              <a:t>.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4"/>
              </a:rPr>
              <a:t>net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4"/>
              </a:rPr>
              <a:t>/</a:t>
            </a:r>
            <a:r>
              <a:rPr lang="en-US" sz="2800" u="sng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4"/>
              </a:rPr>
              <a:t>moskva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4"/>
              </a:rPr>
              <a:t>-</a:t>
            </a:r>
            <a:r>
              <a:rPr lang="en-US" sz="2800" u="sng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4"/>
              </a:rPr>
              <a:t>nochnoi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4"/>
              </a:rPr>
              <a:t>-</a:t>
            </a:r>
            <a:r>
              <a:rPr lang="en-US" sz="2800" u="sng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4"/>
              </a:rPr>
              <a:t>kreml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4"/>
              </a:rPr>
              <a:t>-0003670061-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4"/>
              </a:rPr>
              <a:t>preview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4"/>
              </a:rPr>
              <a:t>.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4"/>
              </a:rPr>
              <a:t>jpg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Calibri"/>
                <a:ea typeface="Times New Roman"/>
                <a:cs typeface="Times New Roman"/>
              </a:rPr>
              <a:t> </a:t>
            </a:r>
            <a:endParaRPr lang="ru-RU" sz="3600" dirty="0">
              <a:noFill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tabLst>
                <a:tab pos="457200" algn="l"/>
                <a:tab pos="3457575" algn="l"/>
              </a:tabLst>
            </a:pP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http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://</a:t>
            </a:r>
            <a:r>
              <a:rPr lang="en-US" sz="2800" u="sng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ru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.</a:t>
            </a:r>
            <a:r>
              <a:rPr lang="en-US" sz="2800" u="sng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wikipedia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.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org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/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wiki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/%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D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0%9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C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%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D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0%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BE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%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D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1%81%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D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0%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BA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%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D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0%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BE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%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D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0%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B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2%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D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1%81%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D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0%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BA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%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D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0%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B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8%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D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0%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B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9_%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D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0%9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A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%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D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1%80%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D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0%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B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5%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D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0%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BC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%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D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0%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BB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%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D</a:t>
            </a:r>
            <a:r>
              <a:rPr lang="ru-RU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1%8</a:t>
            </a:r>
            <a:r>
              <a:rPr lang="en-US" sz="2800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  <a:hlinkClick r:id="rId5"/>
              </a:rPr>
              <a:t>C</a:t>
            </a:r>
            <a:endParaRPr lang="ru-RU" sz="3600" dirty="0">
              <a:noFill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tabLst>
                <a:tab pos="457200" algn="l"/>
                <a:tab pos="3457575" algn="l"/>
              </a:tabLst>
            </a:pPr>
            <a:r>
              <a:rPr lang="en-US" sz="2800" u="sng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  <a:hlinkClick r:id="rId6"/>
              </a:rPr>
              <a:t>http</a:t>
            </a:r>
            <a:r>
              <a:rPr lang="ru-RU" sz="2800" u="sng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  <a:hlinkClick r:id="rId6"/>
              </a:rPr>
              <a:t>://</a:t>
            </a:r>
            <a:r>
              <a:rPr lang="en-US" sz="2800" u="sng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  <a:hlinkClick r:id="rId6"/>
              </a:rPr>
              <a:t>do</a:t>
            </a:r>
            <a:r>
              <a:rPr lang="ru-RU" sz="2800" u="sng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  <a:hlinkClick r:id="rId6"/>
              </a:rPr>
              <a:t>.</a:t>
            </a:r>
            <a:r>
              <a:rPr lang="en-US" sz="2800" u="sng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  <a:hlinkClick r:id="rId6"/>
              </a:rPr>
              <a:t>gendocs</a:t>
            </a:r>
            <a:r>
              <a:rPr lang="ru-RU" sz="2800" u="sng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  <a:hlinkClick r:id="rId6"/>
              </a:rPr>
              <a:t>.</a:t>
            </a:r>
            <a:r>
              <a:rPr lang="en-US" sz="2800" u="sng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  <a:hlinkClick r:id="rId6"/>
              </a:rPr>
              <a:t>ru</a:t>
            </a:r>
            <a:r>
              <a:rPr lang="ru-RU" sz="2800" u="sng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  <a:hlinkClick r:id="rId6"/>
              </a:rPr>
              <a:t>/</a:t>
            </a:r>
            <a:r>
              <a:rPr lang="en-US" sz="2800" u="sng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  <a:hlinkClick r:id="rId6"/>
              </a:rPr>
              <a:t>docs</a:t>
            </a:r>
            <a:r>
              <a:rPr lang="ru-RU" sz="2800" u="sng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  <a:hlinkClick r:id="rId6"/>
              </a:rPr>
              <a:t>/</a:t>
            </a:r>
            <a:r>
              <a:rPr lang="en-US" sz="2800" u="sng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  <a:hlinkClick r:id="rId6"/>
              </a:rPr>
              <a:t>index</a:t>
            </a:r>
            <a:r>
              <a:rPr lang="ru-RU" sz="2800" u="sng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  <a:hlinkClick r:id="rId6"/>
              </a:rPr>
              <a:t>-271331.</a:t>
            </a:r>
            <a:r>
              <a:rPr lang="en-US" sz="2800" u="sng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  <a:hlinkClick r:id="rId6"/>
              </a:rPr>
              <a:t>html</a:t>
            </a:r>
            <a:endParaRPr lang="ru-RU" sz="36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tabLst>
                <a:tab pos="457200" algn="l"/>
                <a:tab pos="3457575" algn="l"/>
              </a:tabLst>
            </a:pPr>
            <a:r>
              <a:rPr lang="en-US" sz="2800" u="sng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http</a:t>
            </a:r>
            <a:r>
              <a:rPr lang="ru-RU" sz="2800" u="sng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://</a:t>
            </a:r>
            <a:r>
              <a:rPr lang="en-US" sz="2800" u="sng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averyanova</a:t>
            </a:r>
            <a:r>
              <a:rPr lang="ru-RU" sz="2800" u="sng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-</a:t>
            </a:r>
            <a:r>
              <a:rPr lang="en-US" sz="2800" u="sng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ekaterina</a:t>
            </a:r>
            <a:r>
              <a:rPr lang="ru-RU" sz="2800" u="sng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en-US" sz="2800" u="sng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narod</a:t>
            </a:r>
            <a:r>
              <a:rPr lang="ru-RU" sz="2800" u="sng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en-US" sz="2800" u="sng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ru</a:t>
            </a:r>
            <a:r>
              <a:rPr lang="ru-RU" sz="2800" u="sng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/</a:t>
            </a:r>
            <a:r>
              <a:rPr lang="en-US" sz="2800" u="sng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istoriia</a:t>
            </a:r>
            <a:r>
              <a:rPr lang="ru-RU" sz="2800" u="sng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-</a:t>
            </a:r>
            <a:r>
              <a:rPr lang="en-US" sz="2800" u="sng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moskovskogo</a:t>
            </a:r>
            <a:r>
              <a:rPr lang="ru-RU" sz="2800" u="sng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-</a:t>
            </a:r>
            <a:r>
              <a:rPr lang="en-US" sz="2800" u="sng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kremlia</a:t>
            </a:r>
            <a:endParaRPr lang="ru-RU" sz="36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  <a:tabLst>
                <a:tab pos="3457575" algn="l"/>
              </a:tabLst>
            </a:pPr>
            <a:r>
              <a:rPr lang="ru-RU" sz="4400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3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368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chemeClr val="bg1"/>
                </a:solidFill>
              </a:rPr>
              <a:t>Археологические раскопки показывают, что уже в XI в. (лет за 100 до рождения Юрия Долгорукого) на Боровицком холме стояло укрепленное поселение, которое сейчас называем Кремлем. Маленькая крепостница не могла вместить всех жителей быстро растущего города, и князь Юрий приказал построить новый Кремль, больших размеров, чем прежний.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501009"/>
            <a:ext cx="5040560" cy="305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4906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15008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chemeClr val="bg1"/>
                </a:solidFill>
              </a:rPr>
              <a:t>В XII веке площадь Кремля 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>
                <a:solidFill>
                  <a:schemeClr val="bg1"/>
                </a:solidFill>
              </a:rPr>
              <a:t>была 0,01 квадратных километра, длина его границ была около 1км. В XV веке площадь Кремля стала 0,26 квадратных километра, а длина границ составила 2,25км. На сколько увеличилась площадь Кремля и на сколько увеличилась длина его границ?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501008"/>
            <a:ext cx="5396255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5541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514350" indent="-514350">
              <a:buAutoNum type="arabicParenR"/>
            </a:pPr>
            <a:r>
              <a:rPr lang="ru-RU" sz="4800" dirty="0" smtClean="0">
                <a:solidFill>
                  <a:schemeClr val="bg1"/>
                </a:solidFill>
              </a:rPr>
              <a:t>0,26 - 0,1 = 0,25 (кв. км.)</a:t>
            </a:r>
          </a:p>
          <a:p>
            <a:pPr marL="514350" indent="-514350">
              <a:buAutoNum type="arabicParenR"/>
            </a:pPr>
            <a:r>
              <a:rPr lang="ru-RU" sz="4800" dirty="0" smtClean="0">
                <a:solidFill>
                  <a:schemeClr val="bg1"/>
                </a:solidFill>
              </a:rPr>
              <a:t>2,25 – 1 = 1,25 (км)</a:t>
            </a:r>
            <a:endParaRPr lang="ru-RU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4800" dirty="0" smtClean="0">
                <a:solidFill>
                  <a:schemeClr val="bg1"/>
                </a:solidFill>
              </a:rPr>
              <a:t>Ответ: 0,25кв</a:t>
            </a:r>
            <a:r>
              <a:rPr lang="ru-RU" sz="4800" dirty="0">
                <a:solidFill>
                  <a:schemeClr val="bg1"/>
                </a:solidFill>
              </a:rPr>
              <a:t>. км и 1,25км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>
            <a:normAutofit/>
          </a:bodyPr>
          <a:lstStyle/>
          <a:p>
            <a:pPr algn="ctr"/>
            <a:r>
              <a:rPr lang="ru-RU" sz="7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№ 1</a:t>
            </a:r>
            <a:endParaRPr lang="ru-RU" sz="7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840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9816"/>
            <a:ext cx="4032448" cy="62281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i="1" dirty="0">
                <a:solidFill>
                  <a:schemeClr val="bg1"/>
                </a:solidFill>
              </a:rPr>
              <a:t>Шли годы, и Москва, уничтоженная ханом Батыем, вновь отстроилась и выросла. Она была завещана Александром Невским (великим князем Владимирским) сыну Даниилу как отдельное княжество. При преемниках князя Даниила, его сыновьях – Юрии (1303 - 1325) и Иване I (1325 - 1341) по прозвищу </a:t>
            </a:r>
            <a:r>
              <a:rPr lang="ru-RU" i="1" dirty="0" err="1">
                <a:solidFill>
                  <a:schemeClr val="bg1"/>
                </a:solidFill>
              </a:rPr>
              <a:t>Калита</a:t>
            </a:r>
            <a:r>
              <a:rPr lang="ru-RU" i="1" dirty="0">
                <a:solidFill>
                  <a:schemeClr val="bg1"/>
                </a:solidFill>
              </a:rPr>
              <a:t> (мешок с деньгами), размеры Московского княжества возросли.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8686800" y="0"/>
            <a:ext cx="1141784" cy="1524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92696"/>
            <a:ext cx="4249060" cy="2292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616" y="3573016"/>
            <a:ext cx="4220253" cy="2337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8186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chemeClr val="bg1"/>
                </a:solidFill>
              </a:rPr>
              <a:t>Кремль Юрия Долгорукого имел стены длиной 1,2 км, а Кремль Ивана </a:t>
            </a:r>
            <a:r>
              <a:rPr lang="ru-RU" i="1" dirty="0" err="1">
                <a:solidFill>
                  <a:schemeClr val="bg1"/>
                </a:solidFill>
              </a:rPr>
              <a:t>Калиты</a:t>
            </a:r>
            <a:r>
              <a:rPr lang="ru-RU" i="1" dirty="0">
                <a:solidFill>
                  <a:schemeClr val="bg1"/>
                </a:solidFill>
              </a:rPr>
              <a:t> – на 0,47 км длиннее. Вычислите длину стен Кремля, возведенного Иваном </a:t>
            </a:r>
            <a:r>
              <a:rPr lang="ru-RU" i="1" dirty="0" err="1">
                <a:solidFill>
                  <a:schemeClr val="bg1"/>
                </a:solidFill>
              </a:rPr>
              <a:t>Калитой</a:t>
            </a:r>
            <a:r>
              <a:rPr lang="ru-RU" i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2</a:t>
            </a:r>
            <a:endParaRPr lang="ru-RU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Teacher1\Desktop\Astracha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96952"/>
            <a:ext cx="479955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179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 smtClean="0">
                <a:solidFill>
                  <a:schemeClr val="bg1"/>
                </a:solidFill>
              </a:rPr>
              <a:t>1,2 + 0,27 = 1,67 (км)</a:t>
            </a:r>
          </a:p>
          <a:p>
            <a:pPr marL="0" indent="0">
              <a:buNone/>
            </a:pPr>
            <a:r>
              <a:rPr lang="ru-RU" sz="6600" dirty="0" smtClean="0">
                <a:solidFill>
                  <a:schemeClr val="bg1"/>
                </a:solidFill>
              </a:rPr>
              <a:t>Ответ</a:t>
            </a:r>
            <a:r>
              <a:rPr lang="ru-RU" sz="6600" dirty="0">
                <a:solidFill>
                  <a:schemeClr val="bg1"/>
                </a:solidFill>
              </a:rPr>
              <a:t>: 1,67 </a:t>
            </a:r>
            <a:r>
              <a:rPr lang="ru-RU" sz="6600" dirty="0" smtClean="0">
                <a:solidFill>
                  <a:schemeClr val="bg1"/>
                </a:solidFill>
              </a:rPr>
              <a:t>км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№ 2</a:t>
            </a:r>
            <a:endParaRPr lang="ru-RU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68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3" y="404664"/>
            <a:ext cx="5400359" cy="3744416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chemeClr val="bg1"/>
                </a:solidFill>
              </a:rPr>
              <a:t>Время деревянных крепостей прошло. В 1367г. на Боровицком холме поднялись белые стены первого каменного Московского Кремля. Мастера возводили их в </a:t>
            </a:r>
            <a:r>
              <a:rPr lang="ru-RU" i="1" dirty="0" smtClean="0">
                <a:solidFill>
                  <a:schemeClr val="bg1"/>
                </a:solidFill>
              </a:rPr>
              <a:t>60 м </a:t>
            </a:r>
            <a:r>
              <a:rPr lang="ru-RU" i="1" dirty="0">
                <a:solidFill>
                  <a:schemeClr val="bg1"/>
                </a:solidFill>
              </a:rPr>
              <a:t>впереди дубовых стен.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7"/>
          <a:stretch/>
        </p:blipFill>
        <p:spPr>
          <a:xfrm>
            <a:off x="467544" y="260648"/>
            <a:ext cx="307201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11560" y="2987468"/>
            <a:ext cx="3744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chemeClr val="bg1"/>
                </a:solidFill>
              </a:rPr>
              <a:t>И лишь когда постройка участка каменной стены заканчивалась, разбирали деревянную стену за ней. В результате Кремль был постоянно готов к бою, а площадь его опять выросла.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18"/>
          <a:stretch/>
        </p:blipFill>
        <p:spPr>
          <a:xfrm>
            <a:off x="4400351" y="3717032"/>
            <a:ext cx="4266997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5610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956</TotalTime>
  <Words>1258</Words>
  <Application>Microsoft Office PowerPoint</Application>
  <PresentationFormat>Экран (4:3)</PresentationFormat>
  <Paragraphs>111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Бумажная</vt:lpstr>
      <vt:lpstr>Экскурсия по Московскому кремлю</vt:lpstr>
      <vt:lpstr>Презентация PowerPoint</vt:lpstr>
      <vt:lpstr>Презентация PowerPoint</vt:lpstr>
      <vt:lpstr>Задача 1</vt:lpstr>
      <vt:lpstr>Решение № 1</vt:lpstr>
      <vt:lpstr>Презентация PowerPoint</vt:lpstr>
      <vt:lpstr>Задача 2</vt:lpstr>
      <vt:lpstr>Решение № 2</vt:lpstr>
      <vt:lpstr>Презентация PowerPoint</vt:lpstr>
      <vt:lpstr>Задача 3</vt:lpstr>
      <vt:lpstr>Решение № 3</vt:lpstr>
      <vt:lpstr>Презентация PowerPoint</vt:lpstr>
      <vt:lpstr>Задача 5</vt:lpstr>
      <vt:lpstr>Решение № 5</vt:lpstr>
      <vt:lpstr>ЗАДАЧА 6</vt:lpstr>
      <vt:lpstr>Решение № 6</vt:lpstr>
      <vt:lpstr>Задача 7</vt:lpstr>
      <vt:lpstr>Решение № 7 </vt:lpstr>
      <vt:lpstr>Задача 8</vt:lpstr>
      <vt:lpstr>Решение № 8</vt:lpstr>
      <vt:lpstr>Задача 9</vt:lpstr>
      <vt:lpstr>Решение № 9</vt:lpstr>
      <vt:lpstr>Задача 10</vt:lpstr>
      <vt:lpstr>Решение № 10</vt:lpstr>
      <vt:lpstr>Спасибо за внимание! </vt:lpstr>
      <vt:lpstr>Источники информации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Teacher1</dc:creator>
  <cp:lastModifiedBy>Teacher1</cp:lastModifiedBy>
  <cp:revision>60</cp:revision>
  <dcterms:created xsi:type="dcterms:W3CDTF">2012-11-18T07:31:48Z</dcterms:created>
  <dcterms:modified xsi:type="dcterms:W3CDTF">2013-03-10T17:27:48Z</dcterms:modified>
</cp:coreProperties>
</file>