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6" r:id="rId3"/>
    <p:sldId id="258" r:id="rId4"/>
    <p:sldId id="272" r:id="rId5"/>
    <p:sldId id="259" r:id="rId6"/>
    <p:sldId id="257" r:id="rId7"/>
    <p:sldId id="261" r:id="rId8"/>
    <p:sldId id="269" r:id="rId9"/>
    <p:sldId id="262" r:id="rId10"/>
    <p:sldId id="268" r:id="rId11"/>
    <p:sldId id="270" r:id="rId12"/>
    <p:sldId id="263" r:id="rId13"/>
    <p:sldId id="260" r:id="rId14"/>
    <p:sldId id="273" r:id="rId15"/>
    <p:sldId id="264" r:id="rId16"/>
    <p:sldId id="265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70B25B-1911-4D8A-9DCD-3F791CFC605C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25252-DC93-4049-954B-D55C5498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003/135607297.1/0_89b42_1e743199_XL" TargetMode="External"/><Relationship Id="rId3" Type="http://schemas.openxmlformats.org/officeDocument/2006/relationships/hyperlink" Target="http://images.yandex.ru/yandsearch?p=6&amp;text=&#1076;&#1077;&#1090;&#1077;&#1082;&#1090;&#1080;&#1074;&amp;img_url=cdn.blogosfere.it/nuvoleparlanti%252" TargetMode="External"/><Relationship Id="rId7" Type="http://schemas.openxmlformats.org/officeDocument/2006/relationships/hyperlink" Target="http://www.uralinform.ru/content/images/arm/mid_ambilight/para.jpeg" TargetMode="External"/><Relationship Id="rId2" Type="http://schemas.openxmlformats.org/officeDocument/2006/relationships/hyperlink" Target="http://www.sprinter.ru/pic/big/124a22f82de9d02ea29931d46258c69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.pics.livejournal.com/artem34/20103659/3934/3934_original.jpg" TargetMode="External"/><Relationship Id="rId5" Type="http://schemas.openxmlformats.org/officeDocument/2006/relationships/hyperlink" Target="http://warrensburg.k12.mo.us/iadventure/4320summer10/lhisken/detective.gif" TargetMode="External"/><Relationship Id="rId4" Type="http://schemas.openxmlformats.org/officeDocument/2006/relationships/hyperlink" Target="http://static.vmurmanske.ru/serverdata/news_info/2011/05/26/885152/imgFul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658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222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 Дело об исчезнувшем парашютисте.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336473" y="2119312"/>
                <a:ext cx="3979943" cy="397668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AA2B1E"/>
                  </a:buClr>
                  <a:buNone/>
                </a:pPr>
                <a:r>
                  <a:rPr lang="ru-RU" sz="2300" dirty="0">
                    <a:latin typeface="Times New Roman"/>
                    <a:ea typeface="Times New Roman"/>
                  </a:rPr>
                  <a:t>Парашютист С. после прыжка из самолёта  спускался вниз на землю со скоростью 4 м/с. Но вдруг поднялся ветер, и парашютиста стало сносить в сторону со скоростью </a:t>
                </a:r>
                <a14:m>
                  <m:oMath xmlns:m="http://schemas.openxmlformats.org/officeDocument/2006/math">
                    <m:r>
                      <a:rPr lang="ru-RU" sz="23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ru-RU" sz="2300" dirty="0">
                    <a:effectLst/>
                    <a:latin typeface="Times New Roman"/>
                    <a:ea typeface="Times New Roman"/>
                  </a:rPr>
                  <a:t> м/с. </a:t>
                </a:r>
                <a:r>
                  <a:rPr lang="ru-RU" sz="2300" dirty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Определить место падения парашютиста, если время его свободного падения составляло 3 минуты.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ru-RU" sz="2300" dirty="0">
                  <a:effectLst/>
                  <a:latin typeface="Times New Roman"/>
                  <a:ea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336473" y="2119312"/>
                <a:ext cx="3979943" cy="3976687"/>
              </a:xfrm>
              <a:blipFill rotWithShape="1">
                <a:blip r:embed="rId2" cstate="email"/>
                <a:stretch>
                  <a:fillRect l="-2144" t="-1227" r="-3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918185" y="2204864"/>
                <a:ext cx="3523465" cy="3677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300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По теореме Пифагора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г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/>
                                  </a:rPr>
                                  <m:t>в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,</a:t>
                </a:r>
              </a:p>
              <a:p>
                <a:pPr algn="ctr"/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0" smtClean="0">
                        <a:solidFill>
                          <a:prstClr val="black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ru-RU" dirty="0" smtClean="0"/>
                  <a:t> м/с</a:t>
                </a:r>
              </a:p>
              <a:p>
                <a:endParaRPr lang="ru-RU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dirty="0" smtClean="0"/>
              </a:p>
              <a:p>
                <a:endParaRPr lang="ru-RU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3 мин=180 с</m:t>
                      </m:r>
                    </m:oMath>
                  </m:oMathPara>
                </a14:m>
                <a:endParaRPr lang="ru-RU" dirty="0"/>
              </a:p>
              <a:p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ru-RU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0" i="0" dirty="0" smtClean="0">
                        <a:latin typeface="Cambria Math"/>
                        <a:ea typeface="Cambria Math"/>
                      </a:rPr>
                      <m:t>180=900 (м)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0,9</m:t>
                    </m:r>
                    <m:r>
                      <a:rPr lang="ru-RU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ru-RU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к</m:t>
                    </m:r>
                    <m:r>
                      <a:rPr lang="ru-RU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м</m:t>
                    </m:r>
                    <m:r>
                      <a:rPr lang="ru-RU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dirty="0" smtClean="0"/>
              </a:p>
              <a:p>
                <a:endParaRPr lang="ru-RU" sz="1400" dirty="0"/>
              </a:p>
              <a:p>
                <a:r>
                  <a:rPr lang="ru-RU" dirty="0" smtClean="0"/>
                  <a:t>Ответ: на расстоянии 900 м от </a:t>
                </a:r>
              </a:p>
              <a:p>
                <a:r>
                  <a:rPr lang="ru-RU" dirty="0" smtClean="0"/>
                  <a:t>точки выброса парашютистов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5" y="2204864"/>
                <a:ext cx="3523465" cy="36779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2595" t="-1327" r="-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0162" y="2564904"/>
            <a:ext cx="36599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1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Дело о </a:t>
            </a:r>
            <a:r>
              <a:rPr lang="ru-RU" dirty="0" smtClean="0">
                <a:latin typeface="Times New Roman"/>
                <a:ea typeface="Times New Roman"/>
              </a:rPr>
              <a:t>колесах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3422134" cy="404389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 нам поступило дело гражданина К., </a:t>
            </a:r>
            <a:r>
              <a:rPr lang="ru-RU" dirty="0" smtClean="0">
                <a:latin typeface="Times New Roman"/>
                <a:ea typeface="Times New Roman"/>
              </a:rPr>
              <a:t>который обвиняет министерство транспорта железных дорог, в том, колёса их поездов вращаются неравномерно, т.е. есть точки на колёсах которые перемещаются не вперёд, а назад. 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http://s2.finam.fm/news_ico/2008/12/16/1e2bed6e38eec5027dac1ced878d477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65742" y="2060848"/>
            <a:ext cx="35549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2" b="5223"/>
          <a:stretch/>
        </p:blipFill>
        <p:spPr bwMode="auto">
          <a:xfrm>
            <a:off x="4860032" y="2060848"/>
            <a:ext cx="283959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06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357815" y="3002767"/>
            <a:ext cx="223224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>
            <a:off x="5473939" y="3002767"/>
            <a:ext cx="118629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21132" y="2289066"/>
            <a:ext cx="662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</a:rPr>
              <a:t>вр</a:t>
            </a:r>
            <a:endParaRPr lang="ru-RU" sz="4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283493" y="2139235"/>
            <a:ext cx="952802" cy="29366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092280" y="1488234"/>
            <a:ext cx="91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пост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5157192"/>
            <a:ext cx="662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</a:rPr>
              <a:t>вр</a:t>
            </a:r>
            <a:endParaRPr lang="ru-RU" sz="4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194483" y="5251745"/>
            <a:ext cx="1307921" cy="40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Дело о колесах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2128362"/>
            <a:ext cx="2865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Любая точка колеса: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1276376" y="2732041"/>
                <a:ext cx="2236638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пост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76" y="2732041"/>
                <a:ext cx="2236638" cy="494815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t="-17284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6283493" y="2168601"/>
            <a:ext cx="952802" cy="1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092279" y="1488234"/>
            <a:ext cx="91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пост</a:t>
            </a:r>
            <a:endParaRPr lang="ru-RU" sz="4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466600" y="2979449"/>
            <a:ext cx="2081092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5144887" y="5235015"/>
            <a:ext cx="329052" cy="402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Прямоугольник 47"/>
              <p:cNvSpPr/>
              <p:nvPr/>
            </p:nvSpPr>
            <p:spPr>
              <a:xfrm>
                <a:off x="1276376" y="3871483"/>
                <a:ext cx="1754134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↑↑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пост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76" y="3871483"/>
                <a:ext cx="1754134" cy="494815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t="-17284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Прямоугольник 48"/>
              <p:cNvSpPr/>
              <p:nvPr/>
            </p:nvSpPr>
            <p:spPr>
              <a:xfrm>
                <a:off x="1311738" y="4985580"/>
                <a:ext cx="1754134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вр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↑↓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24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пост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38" y="4985580"/>
                <a:ext cx="1754134" cy="494815"/>
              </a:xfrm>
              <a:prstGeom prst="rect">
                <a:avLst/>
              </a:prstGeom>
              <a:blipFill rotWithShape="1">
                <a:blip r:embed="rId4" cstate="email"/>
                <a:stretch>
                  <a:fillRect t="-17284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1300717" y="3409818"/>
            <a:ext cx="2224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Верхняя точка: 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282282" y="4492263"/>
            <a:ext cx="226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Нижняя точка: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61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77 -3.7037E-7 C 0.02569 -3.7037E-7 0.03645 0.0338 0.03645 0.06134 L 0.03645 0.12292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1041 -1.48148E-6 C 0.0151 -1.48148E-6 0.021 0.06852 0.021 0.12477 L 0.021 0.24977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22344 0.44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2231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1757 0.556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  <p:bldP spid="17" grpId="0"/>
      <p:bldP spid="20" grpId="0"/>
      <p:bldP spid="21" grpId="0" animBg="1"/>
      <p:bldP spid="26" grpId="0"/>
      <p:bldP spid="26" grpId="1"/>
      <p:bldP spid="48" grpId="0" animBg="1"/>
      <p:bldP spid="49" grpId="0" animBg="1"/>
      <p:bldP spid="46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Самостоятельное дело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772816"/>
                <a:ext cx="7200800" cy="403244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ru-RU" sz="2900" b="1" i="1" u="sng" dirty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Задание на «3</a:t>
                </a:r>
                <a:r>
                  <a:rPr lang="ru-RU" sz="2900" b="1" i="1" u="sng" dirty="0" smtClean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»:</a:t>
                </a:r>
                <a:endParaRPr lang="ru-RU" sz="2900" b="1" dirty="0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indent="0" algn="ctr">
                  <a:spcAft>
                    <a:spcPts val="0"/>
                  </a:spcAft>
                  <a:buNone/>
                </a:pPr>
                <a:r>
                  <a:rPr lang="ru-RU" sz="2900" dirty="0">
                    <a:latin typeface="Arial"/>
                    <a:ea typeface="Times New Roman"/>
                  </a:rPr>
                  <a:t>Упростите выражение:</a:t>
                </a:r>
              </a:p>
              <a:p>
                <a:pPr marL="0" indent="0" algn="ctr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/>
                            <a:ea typeface="Times New Roman"/>
                          </a:rPr>
                          <m:t>𝑃𝐵</m:t>
                        </m:r>
                      </m:e>
                    </m:acc>
                    <m:r>
                      <a:rPr lang="ru-RU" sz="2900">
                        <a:latin typeface="Cambria Math"/>
                        <a:ea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900">
                            <a:latin typeface="Cambria Math"/>
                            <a:ea typeface="Times New Roman"/>
                          </a:rPr>
                          <m:t>𝑂𝐷</m:t>
                        </m:r>
                      </m:e>
                    </m:acc>
                    <m:r>
                      <a:rPr lang="ru-RU" sz="2900">
                        <a:latin typeface="Cambria Math"/>
                        <a:ea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900">
                            <a:latin typeface="Cambria Math"/>
                            <a:ea typeface="Times New Roman"/>
                          </a:rPr>
                          <m:t>𝐶𝑀</m:t>
                        </m:r>
                      </m:e>
                    </m:acc>
                    <m:r>
                      <a:rPr lang="ru-RU" sz="2900">
                        <a:latin typeface="Cambria Math"/>
                        <a:ea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900">
                            <a:latin typeface="Cambria Math"/>
                            <a:ea typeface="Times New Roman"/>
                          </a:rPr>
                          <m:t>𝑃𝐴</m:t>
                        </m:r>
                      </m:e>
                    </m:acc>
                    <m:r>
                      <a:rPr lang="ru-RU" sz="2900">
                        <a:latin typeface="Cambria Math"/>
                        <a:ea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900">
                            <a:latin typeface="Cambria Math"/>
                            <a:ea typeface="Times New Roman"/>
                          </a:rPr>
                          <m:t>𝐵𝑀</m:t>
                        </m:r>
                      </m:e>
                    </m:acc>
                    <m:r>
                      <a:rPr lang="ru-RU" sz="2900">
                        <a:latin typeface="Cambria Math"/>
                        <a:ea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900" i="1"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900">
                            <a:latin typeface="Cambria Math"/>
                            <a:ea typeface="Times New Roman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ru-RU" sz="2900" dirty="0">
                    <a:latin typeface="Arial"/>
                    <a:ea typeface="Times New Roman"/>
                  </a:rPr>
                  <a:t>.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ru-RU" i="1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 algn="ctr">
                  <a:buNone/>
                </a:pPr>
                <a:r>
                  <a:rPr lang="ru-RU" sz="2900" b="1" i="1" u="sng" dirty="0">
                    <a:solidFill>
                      <a:srgbClr val="0070C0"/>
                    </a:solidFill>
                    <a:latin typeface="Times New Roman"/>
                    <a:ea typeface="Times New Roman"/>
                  </a:rPr>
                  <a:t>Задание на «4»: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800" dirty="0">
                    <a:effectLst/>
                    <a:latin typeface="Arial"/>
                    <a:ea typeface="Times New Roman"/>
                  </a:rPr>
                  <a:t>Прямая ВМ, параллельная боковой стороне 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CD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 трапеции 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ABCD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, делит основания на отрезки АМ = 12 см, М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D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 = 8 см. Найдите среднюю линию трапеции.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ru-RU" i="1" u="none" strike="noStrike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 algn="ctr">
                  <a:buNone/>
                </a:pPr>
                <a:r>
                  <a:rPr lang="ru-RU" sz="2900" b="1" i="1" u="sng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Задание на «5»:   </a:t>
                </a:r>
              </a:p>
              <a:p>
                <a:pPr marL="0" indent="0">
                  <a:buNone/>
                </a:pPr>
                <a:r>
                  <a:rPr lang="ru-RU" sz="2900" dirty="0">
                    <a:latin typeface="Arial"/>
                    <a:ea typeface="Times New Roman"/>
                  </a:rPr>
                  <a:t>В равнобедренной 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трапеции   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ABCD </a:t>
                </a:r>
                <a:r>
                  <a:rPr lang="ru-RU" sz="2800" dirty="0">
                    <a:effectLst/>
                    <a:latin typeface="Arial"/>
                    <a:ea typeface="Times New Roman"/>
                    <a:cs typeface="Arial"/>
                    <a:sym typeface="Symbol"/>
                  </a:rPr>
                  <a:t>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А = </a:t>
                </a:r>
                <a:r>
                  <a:rPr lang="ru-RU" sz="2800" dirty="0">
                    <a:effectLst/>
                    <a:latin typeface="Arial"/>
                    <a:ea typeface="Times New Roman"/>
                    <a:cs typeface="Arial"/>
                    <a:sym typeface="Symbol"/>
                  </a:rPr>
                  <a:t>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D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 = 60°, </a:t>
                </a:r>
                <a:r>
                  <a:rPr lang="ru-RU" sz="2800" dirty="0" smtClean="0">
                    <a:effectLst/>
                    <a:latin typeface="Arial"/>
                    <a:ea typeface="Times New Roman"/>
                  </a:rPr>
                  <a:t>         ВС 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= 4 см, АВ = </a:t>
                </a:r>
                <a:r>
                  <a:rPr lang="en-US" sz="2800" dirty="0">
                    <a:effectLst/>
                    <a:latin typeface="Arial"/>
                    <a:ea typeface="Times New Roman"/>
                  </a:rPr>
                  <a:t>CD</a:t>
                </a:r>
                <a:r>
                  <a:rPr lang="ru-RU" sz="2800" dirty="0">
                    <a:effectLst/>
                    <a:latin typeface="Arial"/>
                    <a:ea typeface="Times New Roman"/>
                  </a:rPr>
                  <a:t> = 6 см. Найдите среднюю линию трапеции</a:t>
                </a:r>
                <a:r>
                  <a:rPr lang="ru-RU" sz="2800" dirty="0" smtClean="0">
                    <a:effectLst/>
                    <a:latin typeface="Arial"/>
                    <a:ea typeface="Times New Roman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772816"/>
                <a:ext cx="7200800" cy="4032448"/>
              </a:xfrm>
              <a:blipFill rotWithShape="1">
                <a:blip r:embed="rId2" cstate="email"/>
                <a:stretch>
                  <a:fillRect l="-847" t="-2269" r="-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9313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Придумать и оформить задачу на векторы с практическим применением.</a:t>
            </a:r>
          </a:p>
          <a:p>
            <a:r>
              <a:rPr lang="ru-RU" dirty="0" smtClean="0"/>
              <a:t>Решить задачу №806, стр. 215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2"/>
          <a:stretch/>
        </p:blipFill>
        <p:spPr bwMode="auto">
          <a:xfrm>
            <a:off x="3131840" y="3861048"/>
            <a:ext cx="3048000" cy="217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99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Итоги урока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757458"/>
            <a:ext cx="1907138" cy="2174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44824"/>
            <a:ext cx="1874756" cy="182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2967335"/>
            <a:ext cx="307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ЗНАНИЕ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3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19559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за урок!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7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www.sprinter.ru/pic/big/124a22f82de9d02ea29931d46258c696.jpg</a:t>
            </a:r>
            <a:endParaRPr lang="ru-RU" sz="1200" smtClean="0"/>
          </a:p>
          <a:p>
            <a:r>
              <a:rPr lang="en-US" sz="120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://images.yandex.ru/yandsearch?p=6&amp;text=</a:t>
            </a:r>
            <a:r>
              <a:rPr lang="ru-RU" sz="1200" dirty="0">
                <a:hlinkClick r:id="rId3"/>
              </a:rPr>
              <a:t>детектив&amp;</a:t>
            </a:r>
            <a:r>
              <a:rPr lang="en-US" sz="1200" dirty="0" err="1" smtClean="0">
                <a:hlinkClick r:id="rId3"/>
              </a:rPr>
              <a:t>img_url</a:t>
            </a:r>
            <a:r>
              <a:rPr lang="en-US" sz="1200" dirty="0" smtClean="0">
                <a:hlinkClick r:id="rId3"/>
              </a:rPr>
              <a:t>=cdn.blogosfere.it%2Fnuvoleparlanti%2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static.vmurmanske.ru/serverdata/news_info/2011/05/26/885152/imgFull.jpg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warrensburg.k12.mo.us/iadventure/4320summer10/lhisken/detective.gif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ic.pics.livejournal.com/artem34/20103659/3934/3934_original.jpg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www.uralinform.ru/content/images/arm/mid_ambilight/para.jpeg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</a:t>
            </a:r>
            <a:r>
              <a:rPr lang="en-US" sz="1200" dirty="0" smtClean="0">
                <a:hlinkClick r:id="rId8"/>
              </a:rPr>
              <a:t>img-fotki.yandex.ru/get/5003/135607297.1/0_89b42_1e743199_XL</a:t>
            </a:r>
            <a:endParaRPr lang="ru-RU" sz="1200" dirty="0" smtClean="0"/>
          </a:p>
          <a:p>
            <a:r>
              <a:rPr lang="en-US" sz="1200" dirty="0"/>
              <a:t>http://www.steelinterstate.org/sites/default/files/train_wheel_1_0.jpg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611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Решение задач по теме «Векторы и действия над ними»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464" y="3501008"/>
            <a:ext cx="6400800" cy="1296144"/>
          </a:xfrm>
        </p:spPr>
        <p:txBody>
          <a:bodyPr/>
          <a:lstStyle/>
          <a:p>
            <a:r>
              <a:rPr lang="ru-RU" i="1" dirty="0" smtClean="0">
                <a:effectLst/>
                <a:latin typeface="Times New Roman"/>
                <a:ea typeface="Times New Roman"/>
              </a:rPr>
              <a:t>Применение векторов при решении задач практического применения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5512" y="4941168"/>
            <a:ext cx="3550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Федотова Елена Александровна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ГБОУ СОШ №1372 г. Москва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237-252-008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3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Times New Roman"/>
              </a:rPr>
              <a:t>Цель урока: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446449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выявить связи геометрии с различными областями человеческих знаний (в частности, на  примере решения задач с практическим применением); систематизировать и расширить знания учащихся о векторах, развить навыки использования векторов в математике и ее приложениях, 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активизировать познавательную деятельность учащихся, поддержать интерес к предмету;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+mj-lt"/>
              <a:buAutoNum type="arabicParenR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воспитывать уважение друг к другу, взаимопонимание, уверенность в себе.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096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вектора появилось </a:t>
            </a:r>
            <a:r>
              <a:rPr lang="ru-RU" dirty="0"/>
              <a:t>в </a:t>
            </a:r>
            <a:r>
              <a:rPr lang="en-US" dirty="0"/>
              <a:t>XIX</a:t>
            </a:r>
            <a:r>
              <a:rPr lang="ru-RU" dirty="0"/>
              <a:t> веке </a:t>
            </a:r>
            <a:r>
              <a:rPr lang="ru-RU" dirty="0" smtClean="0"/>
              <a:t>в работах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97188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900" dirty="0" smtClean="0"/>
          </a:p>
          <a:p>
            <a:pPr marL="0" indent="0" algn="ctr">
              <a:buNone/>
            </a:pPr>
            <a:r>
              <a:rPr lang="ru-RU" sz="2100" b="1" dirty="0">
                <a:solidFill>
                  <a:srgbClr val="000000"/>
                </a:solidFill>
              </a:rPr>
              <a:t>Герман Гюнтер Грассман 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</a:rPr>
              <a:t>1809</a:t>
            </a:r>
            <a:r>
              <a:rPr lang="ru-RU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</a:rPr>
              <a:t>—</a:t>
            </a:r>
            <a:r>
              <a:rPr lang="en-US" sz="2100" b="1" dirty="0">
                <a:solidFill>
                  <a:srgbClr val="000000"/>
                </a:solidFill>
              </a:rPr>
              <a:t>1877.</a:t>
            </a:r>
            <a:endParaRPr lang="ru-RU" sz="2100" b="1" dirty="0">
              <a:solidFill>
                <a:srgbClr val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82996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3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0000"/>
                </a:solidFill>
              </a:rPr>
              <a:t>Уильям </a:t>
            </a:r>
            <a:r>
              <a:rPr lang="ru-RU" sz="2900" b="1" dirty="0" err="1" smtClean="0">
                <a:solidFill>
                  <a:srgbClr val="000000"/>
                </a:solidFill>
              </a:rPr>
              <a:t>Роуан</a:t>
            </a:r>
            <a:r>
              <a:rPr lang="ru-RU" sz="2900" b="1" dirty="0" smtClean="0">
                <a:solidFill>
                  <a:srgbClr val="000000"/>
                </a:solidFill>
              </a:rPr>
              <a:t> Гамильтон </a:t>
            </a:r>
            <a:endParaRPr lang="ru-RU" sz="29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0000"/>
                </a:solidFill>
              </a:rPr>
              <a:t>4.08.1806 — 02.09.1865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2818"/>
            <a:ext cx="2433969" cy="29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81716"/>
            <a:ext cx="2429634" cy="296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387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images4.fanpop.com/image/photos/20800000/Conan-detective-conan-fans-20827500-558-5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6820" y="764704"/>
            <a:ext cx="3920976" cy="53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36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Проверка владения понятийным аппаратом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3608" y="2132856"/>
                <a:ext cx="4239953" cy="3890768"/>
              </a:xfrm>
            </p:spPr>
            <p:txBody>
              <a:bodyPr>
                <a:normAutofit fontScale="85000" lnSpcReduction="20000"/>
              </a:bodyPr>
              <a:lstStyle/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  <a:sym typeface="Symbol"/>
                  </a:rPr>
                  <a:t></a:t>
                </a:r>
                <a:r>
                  <a:rPr lang="ru-RU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i="1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и … 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  <m:t>АВ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+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Times New Roman"/>
                      </a:rPr>
                      <m:t>…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  <m:t>АМ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  <m:t>АВ</m:t>
                        </m:r>
                      </m:e>
                    </m:acc>
                    <m:r>
                      <a:rPr lang="ru-RU" sz="28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</a:rPr>
                          <m:t>СВ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 =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Times New Roman"/>
                      </a:rPr>
                      <m:t>… 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(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  <a:sym typeface="Symbol"/>
                  </a:rPr>
                  <a:t>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+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  <a:sym typeface="Symbol"/>
                  </a:rPr>
                  <a:t>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)</a:t>
                </a:r>
                <a:r>
                  <a:rPr lang="ru-RU" sz="2800" i="1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 =  … 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( …  ) =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+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если 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АС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– основание</a:t>
                </a:r>
                <a:r>
                  <a:rPr lang="en-US" sz="28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треугольника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АВС, </a:t>
                </a:r>
                <a:endParaRPr lang="en-US" sz="2800" dirty="0" smtClean="0">
                  <a:effectLst/>
                  <a:latin typeface="Times New Roman"/>
                  <a:ea typeface="Times New Roman"/>
                </a:endParaRPr>
              </a:p>
              <a:p>
                <a:pPr marL="0" lvl="0" indent="0">
                  <a:buNone/>
                  <a:tabLst>
                    <a:tab pos="914400" algn="l"/>
                  </a:tabLst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К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– середина  АВ,  </a:t>
                </a:r>
                <a:endParaRPr lang="en-US" sz="2800" dirty="0" smtClean="0">
                  <a:effectLst/>
                  <a:latin typeface="Times New Roman"/>
                  <a:ea typeface="Times New Roman"/>
                </a:endParaRPr>
              </a:p>
              <a:p>
                <a:pPr marL="0" lvl="0" indent="0">
                  <a:buNone/>
                  <a:tabLst>
                    <a:tab pos="914400" algn="l"/>
                  </a:tabLst>
                </a:pP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Р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– середина  ВС</a:t>
                </a:r>
                <a:r>
                  <a:rPr lang="ru-RU" sz="2800" dirty="0" smtClean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то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РК</m:t>
                        </m:r>
                      </m:e>
                    </m:acc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=…</m:t>
                    </m:r>
                    <m:acc>
                      <m:accPr>
                        <m:chr m:val="⃗"/>
                        <m:ctrlPr>
                          <a:rPr lang="ru-RU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АС</m:t>
                        </m:r>
                      </m:e>
                    </m:acc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3608" y="2132856"/>
                <a:ext cx="4239953" cy="3890768"/>
              </a:xfrm>
              <a:blipFill rotWithShape="1">
                <a:blip r:embed="rId2" cstate="email"/>
                <a:stretch>
                  <a:fillRect l="-2155" t="-2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561" y="2708920"/>
            <a:ext cx="2887425" cy="28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3608" y="2132856"/>
                <a:ext cx="4239953" cy="4195057"/>
              </a:xfrm>
            </p:spPr>
            <p:txBody>
              <a:bodyPr>
                <a:normAutofit fontScale="92500" lnSpcReduction="20000"/>
              </a:bodyPr>
              <a:lstStyle/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effectLst/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  <a:sym typeface="Symbol"/>
                  </a:rPr>
                  <a:t></a:t>
                </a:r>
                <a:r>
                  <a:rPr lang="ru-RU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600" i="1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B050"/>
                        </a:solidFill>
                        <a:latin typeface="Cambria Math"/>
                        <a:sym typeface="Symbol"/>
                      </a:rPr>
                      <m:t></m:t>
                    </m:r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</m:e>
                    </m:acc>
                    <m:r>
                      <a:rPr lang="en-US" sz="2600" b="1" i="0" smtClean="0">
                        <a:solidFill>
                          <a:srgbClr val="00B050"/>
                        </a:solidFill>
                        <a:latin typeface="Cambria Math"/>
                        <a:sym typeface="Symbol"/>
                      </a:rPr>
                      <m:t></m:t>
                    </m:r>
                    <m:r>
                      <a:rPr lang="en-US" sz="2600" b="1" i="0">
                        <a:solidFill>
                          <a:srgbClr val="00B050"/>
                        </a:solidFill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ru-RU" sz="2600" b="1" dirty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600" b="1" i="0" smtClean="0">
                            <a:solidFill>
                              <a:srgbClr val="00B050"/>
                            </a:solidFill>
                            <a:latin typeface="Cambria Math"/>
                            <a:sym typeface="Symbol"/>
                          </a:rPr>
                          <m:t></m:t>
                        </m:r>
                        <m:r>
                          <a:rPr lang="en-US" sz="26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𝐛</m:t>
                        </m:r>
                      </m:e>
                    </m:acc>
                  </m:oMath>
                </a14:m>
                <a:r>
                  <a:rPr lang="ru-RU" sz="2600" b="1" dirty="0" smtClean="0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  <a:sym typeface="Symbol"/>
                  </a:rPr>
                  <a:t></a:t>
                </a:r>
                <a:endParaRPr lang="ru-RU" sz="2600" b="1" dirty="0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  <m:t>АВ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+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 smtClean="0">
                            <a:solidFill>
                              <a:srgbClr val="00B050"/>
                            </a:solidFill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b="0" i="1" smtClean="0">
                            <a:solidFill>
                              <a:srgbClr val="00B050"/>
                            </a:solidFill>
                            <a:latin typeface="Cambria Math"/>
                            <a:ea typeface="Times New Roman"/>
                          </a:rPr>
                          <m:t>ВМ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  <m:t>АМ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  <m:t>АВ</m:t>
                        </m:r>
                      </m:e>
                    </m:acc>
                    <m:r>
                      <a:rPr lang="ru-RU" sz="2600" i="1">
                        <a:effectLst/>
                        <a:latin typeface="Cambria Math"/>
                        <a:ea typeface="Times New Roman"/>
                      </a:rPr>
                      <m:t>−</m:t>
                    </m:r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</a:rPr>
                          <m:t>СВ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b="1" i="1" smtClean="0">
                            <a:solidFill>
                              <a:srgbClr val="00B050"/>
                            </a:solidFill>
                            <a:latin typeface="Cambria Math"/>
                            <a:ea typeface="Times New Roman"/>
                          </a:rPr>
                        </m:ctrlPr>
                      </m:accPr>
                      <m:e>
                        <m:r>
                          <a:rPr lang="ru-RU" sz="2600" b="1" i="1">
                            <a:solidFill>
                              <a:srgbClr val="00B050"/>
                            </a:solidFill>
                            <a:latin typeface="Cambria Math"/>
                            <a:ea typeface="Times New Roman"/>
                          </a:rPr>
                          <m:t>А</m:t>
                        </m:r>
                        <m:r>
                          <a:rPr lang="ru-RU" sz="2600" b="1" i="1" smtClean="0">
                            <a:solidFill>
                              <a:srgbClr val="00B050"/>
                            </a:solidFill>
                            <a:latin typeface="Cambria Math"/>
                            <a:ea typeface="Times New Roman"/>
                          </a:rPr>
                          <m:t>С</m:t>
                        </m:r>
                      </m:e>
                    </m:acc>
                  </m:oMath>
                </a14:m>
                <a:endParaRPr lang="ru-RU" sz="2600" b="1" dirty="0">
                  <a:effectLst/>
                  <a:latin typeface="Times New Roman"/>
                  <a:ea typeface="Times New Roman"/>
                </a:endParaRP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(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  <a:sym typeface="Symbol"/>
                  </a:rPr>
                  <a:t>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+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  <a:sym typeface="Symbol"/>
                  </a:rPr>
                  <a:t>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)</a:t>
                </a:r>
                <a:r>
                  <a:rPr lang="ru-RU" sz="2600" i="1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 = </a:t>
                </a:r>
                <a:r>
                  <a:rPr lang="ru-RU" sz="2600" b="1" dirty="0" smtClean="0">
                    <a:solidFill>
                      <a:srgbClr val="00B050"/>
                    </a:solidFill>
                    <a:latin typeface="Times New Roman"/>
                    <a:ea typeface="Times New Roman"/>
                    <a:sym typeface="Symbol"/>
                  </a:rPr>
                  <a:t>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600" b="1" dirty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 + </a:t>
                </a:r>
                <a:r>
                  <a:rPr lang="ru-RU" sz="2600" b="1" dirty="0" smtClean="0">
                    <a:solidFill>
                      <a:srgbClr val="00B050"/>
                    </a:solidFill>
                    <a:latin typeface="Times New Roman"/>
                    <a:ea typeface="Times New Roman"/>
                    <a:sym typeface="Symbol"/>
                  </a:rPr>
                  <a:t>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endParaRPr lang="ru-RU" sz="2600" b="1" dirty="0">
                  <a:effectLst/>
                  <a:latin typeface="Times New Roman"/>
                  <a:ea typeface="Times New Roman"/>
                </a:endParaRP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6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600" b="1" dirty="0">
                    <a:solidFill>
                      <a:srgbClr val="00B050"/>
                    </a:solidFill>
                    <a:latin typeface="Times New Roman"/>
                    <a:ea typeface="Times New Roman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) =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+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  <a:sym typeface="Symbol"/>
                  </a:rPr>
                  <a:t>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,</a:t>
                </a:r>
              </a:p>
              <a:p>
                <a:pPr lvl="0">
                  <a:buFont typeface="+mj-lt"/>
                  <a:buAutoNum type="arabicParenR"/>
                  <a:tabLst>
                    <a:tab pos="914400" algn="l"/>
                  </a:tabLst>
                </a:pP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если  АС – основание</a:t>
                </a:r>
                <a:r>
                  <a:rPr lang="en-US" sz="26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треугольника АВС, 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0" lvl="0" indent="0">
                  <a:buNone/>
                  <a:tabLst>
                    <a:tab pos="914400" algn="l"/>
                  </a:tabLst>
                </a:pP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К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– середина  АВ,  </a:t>
                </a:r>
                <a:endParaRPr lang="en-US" sz="2600" dirty="0" smtClean="0">
                  <a:effectLst/>
                  <a:latin typeface="Times New Roman"/>
                  <a:ea typeface="Times New Roman"/>
                </a:endParaRPr>
              </a:p>
              <a:p>
                <a:pPr marL="0" lvl="0" indent="0">
                  <a:buNone/>
                  <a:tabLst>
                    <a:tab pos="914400" algn="l"/>
                  </a:tabLst>
                </a:pP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Р </a:t>
                </a:r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– середина  ВС, </a:t>
                </a:r>
                <a:r>
                  <a:rPr lang="ru-RU" sz="2600" dirty="0" smtClean="0">
                    <a:effectLst/>
                    <a:latin typeface="Times New Roman"/>
                    <a:ea typeface="Times New Roman"/>
                  </a:rPr>
                  <a:t>то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РК</m:t>
                        </m:r>
                      </m:e>
                    </m:acc>
                    <m:r>
                      <a:rPr lang="ru-RU" sz="2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sz="26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ru-RU" sz="26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6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6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Times New Roman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ru-RU" sz="26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АС</m:t>
                        </m:r>
                      </m:e>
                    </m:acc>
                  </m:oMath>
                </a14:m>
                <a:r>
                  <a:rPr lang="ru-RU" sz="26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ru-RU" sz="2600" dirty="0"/>
              </a:p>
            </p:txBody>
          </p:sp>
        </mc:Choice>
        <mc:Fallback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3608" y="2132856"/>
                <a:ext cx="4239953" cy="4195057"/>
              </a:xfrm>
              <a:blipFill rotWithShape="1">
                <a:blip r:embed="rId4" cstate="email"/>
                <a:stretch>
                  <a:fillRect l="-2155" t="-1890" r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65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3" grpId="1" uiExpand="1" animBg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92696"/>
            <a:ext cx="3744415" cy="811218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Дело Басни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4176464" cy="4608512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231775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7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Однажды </a:t>
            </a:r>
            <a:r>
              <a:rPr lang="ru-RU" sz="4300" spc="70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Лебедь, Рак да </a:t>
            </a:r>
            <a:r>
              <a:rPr lang="ru-RU" sz="4300" spc="7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Щука</a:t>
            </a:r>
            <a:endParaRPr lang="en-US" sz="4300" dirty="0" smtClean="0">
              <a:highlight>
                <a:srgbClr val="FFFFFF"/>
              </a:highlight>
              <a:latin typeface="Arial" pitchFamily="34" charset="0"/>
              <a:ea typeface="Times New Roman"/>
              <a:cs typeface="Arial" pitchFamily="34" charset="0"/>
            </a:endParaRPr>
          </a:p>
          <a:p>
            <a:pPr marL="231775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Везти </a:t>
            </a:r>
            <a:r>
              <a:rPr lang="ru-RU" sz="4300" spc="50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с поклажей воз взялись</a:t>
            </a:r>
            <a:r>
              <a:rPr lang="ru-RU" sz="4300" spc="5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endParaRPr lang="en-US" sz="4300" spc="50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ea typeface="Times New Roman"/>
              <a:cs typeface="Arial" pitchFamily="34" charset="0"/>
            </a:endParaRPr>
          </a:p>
          <a:p>
            <a:pPr marL="231775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4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4300" spc="4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вместе трое все в него </a:t>
            </a:r>
            <a:r>
              <a:rPr lang="ru-RU" sz="4300" spc="4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впряглись;</a:t>
            </a:r>
            <a:endParaRPr lang="en-US" sz="4300" spc="45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ea typeface="Times New Roman"/>
              <a:cs typeface="Arial" pitchFamily="34" charset="0"/>
            </a:endParaRPr>
          </a:p>
          <a:p>
            <a:pPr marL="231775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Из </a:t>
            </a:r>
            <a:r>
              <a:rPr lang="ru-RU" sz="4300" spc="5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кожи лезут вон, </a:t>
            </a: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                         а </a:t>
            </a:r>
            <a:r>
              <a:rPr lang="ru-RU" sz="4300" spc="5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возу всё нет </a:t>
            </a: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ходу!</a:t>
            </a:r>
            <a:endParaRPr lang="en-US" sz="4300" spc="55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ea typeface="Times New Roman"/>
              <a:cs typeface="Arial" pitchFamily="34" charset="0"/>
            </a:endParaRPr>
          </a:p>
          <a:p>
            <a:pPr marL="231775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Поклажа </a:t>
            </a:r>
            <a:r>
              <a:rPr lang="ru-RU" sz="4300" spc="5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бы для них </a:t>
            </a: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казалась                </a:t>
            </a:r>
            <a:r>
              <a:rPr lang="ru-RU" sz="4300" spc="5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и легка:</a:t>
            </a:r>
            <a:r>
              <a:rPr lang="ru-RU" sz="4300" spc="55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</a:t>
            </a:r>
            <a:endParaRPr lang="ru-RU" sz="43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Да </a:t>
            </a:r>
            <a:r>
              <a:rPr lang="ru-RU" sz="4300" spc="5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Лебедь рвётся в </a:t>
            </a:r>
            <a:r>
              <a:rPr lang="ru-RU" sz="4300" spc="5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облака,</a:t>
            </a:r>
            <a:endParaRPr lang="en-US" sz="4300" spc="55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6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Рак </a:t>
            </a:r>
            <a:r>
              <a:rPr lang="ru-RU" sz="4300" spc="60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пятится назад, </a:t>
            </a:r>
            <a:endParaRPr lang="en-US" sz="4300" spc="60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6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а </a:t>
            </a:r>
            <a:r>
              <a:rPr lang="ru-RU" sz="4300" spc="60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Щука тянет в </a:t>
            </a:r>
            <a:r>
              <a:rPr lang="ru-RU" sz="4300" spc="6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воду.</a:t>
            </a:r>
            <a:endParaRPr lang="en-US" sz="4300" spc="60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Кто  </a:t>
            </a:r>
            <a:r>
              <a:rPr lang="ru-RU" sz="4300" spc="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виноват из  них,  </a:t>
            </a:r>
            <a:endParaRPr lang="en-US" sz="4300" spc="5" dirty="0" smtClean="0">
              <a:solidFill>
                <a:srgbClr val="000000"/>
              </a:solidFill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5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Кто  </a:t>
            </a:r>
            <a:r>
              <a:rPr lang="ru-RU" sz="4300" spc="5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cs typeface="Arial" pitchFamily="34" charset="0"/>
              </a:rPr>
              <a:t>прав, - судить  не  нам;</a:t>
            </a:r>
            <a:r>
              <a:rPr lang="ru-RU" sz="4300" dirty="0">
                <a:latin typeface="Arial" pitchFamily="34" charset="0"/>
                <a:cs typeface="Arial" pitchFamily="34" charset="0"/>
              </a:rPr>
              <a:t> </a:t>
            </a:r>
            <a:endParaRPr lang="en-US" sz="4300" dirty="0" smtClean="0">
              <a:latin typeface="Arial" pitchFamily="34" charset="0"/>
              <a:cs typeface="Arial" pitchFamily="34" charset="0"/>
            </a:endParaRPr>
          </a:p>
          <a:p>
            <a:pPr marL="22225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300" spc="6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Да </a:t>
            </a:r>
            <a:r>
              <a:rPr lang="ru-RU" sz="4300" spc="60" dirty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только воз и ныне там</a:t>
            </a:r>
            <a:r>
              <a:rPr lang="ru-RU" sz="4300" spc="60" dirty="0" smtClean="0">
                <a:solidFill>
                  <a:srgbClr val="000000"/>
                </a:solidFill>
                <a:highlight>
                  <a:srgbClr val="FFFFFF"/>
                </a:highlight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3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24752"/>
            <a:ext cx="3415902" cy="4839824"/>
          </a:xfrm>
        </p:spPr>
      </p:pic>
    </p:spTree>
    <p:extLst>
      <p:ext uri="{BB962C8B-B14F-4D97-AF65-F5344CB8AC3E}">
        <p14:creationId xmlns:p14="http://schemas.microsoft.com/office/powerpoint/2010/main" xmlns="" val="98617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357297" cy="811218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Дело Басни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513005"/>
            <a:ext cx="3271886" cy="4635775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23928" y="2348880"/>
            <a:ext cx="1296144" cy="936104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23928" y="3284984"/>
            <a:ext cx="1512168" cy="820520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3284984"/>
            <a:ext cx="288032" cy="1224136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48064" y="2348880"/>
            <a:ext cx="1512168" cy="8205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436096" y="3169400"/>
            <a:ext cx="1224136" cy="8992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23928" y="3169400"/>
            <a:ext cx="2736304" cy="1155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211960" y="4387671"/>
            <a:ext cx="2736304" cy="1155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60232" y="3169400"/>
            <a:ext cx="288032" cy="121827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08715" y="3284984"/>
            <a:ext cx="3039549" cy="110268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493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222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 Дело об исчезнувшем парашютисте.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336473" y="2119312"/>
                <a:ext cx="3979943" cy="3976687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ru-RU" sz="2300" dirty="0">
                    <a:latin typeface="Times New Roman"/>
                    <a:ea typeface="Times New Roman"/>
                  </a:rPr>
                  <a:t>Парашютист С. после прыжка из самолёта  спускался вниз на землю со скоростью 4 м/с. Но вдруг поднялся ветер, и парашютиста стало сносить в сторону со скоростью </a:t>
                </a:r>
                <a14:m>
                  <m:oMath xmlns:m="http://schemas.openxmlformats.org/officeDocument/2006/math">
                    <m:r>
                      <a:rPr lang="ru-RU" sz="2300" i="1">
                        <a:effectLst/>
                        <a:latin typeface="Cambria Math"/>
                        <a:ea typeface="Times New Roman"/>
                      </a:rPr>
                      <m:t>3</m:t>
                    </m:r>
                  </m:oMath>
                </a14:m>
                <a:r>
                  <a:rPr lang="ru-RU" sz="2300" dirty="0">
                    <a:effectLst/>
                    <a:latin typeface="Times New Roman"/>
                    <a:ea typeface="Times New Roman"/>
                  </a:rPr>
                  <a:t> м/с.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ru-RU" sz="2300" dirty="0">
                    <a:latin typeface="Times New Roman"/>
                    <a:ea typeface="Times New Roman"/>
                  </a:rPr>
                  <a:t>О</a:t>
                </a:r>
                <a:r>
                  <a:rPr lang="ru-RU" sz="2300" dirty="0" smtClean="0">
                    <a:effectLst/>
                    <a:latin typeface="Times New Roman"/>
                    <a:ea typeface="Times New Roman"/>
                  </a:rPr>
                  <a:t>пределить </a:t>
                </a:r>
                <a:r>
                  <a:rPr lang="ru-RU" sz="2300" dirty="0">
                    <a:effectLst/>
                    <a:latin typeface="Times New Roman"/>
                    <a:ea typeface="Times New Roman"/>
                  </a:rPr>
                  <a:t>место падения </a:t>
                </a:r>
                <a:r>
                  <a:rPr lang="ru-RU" sz="2300" dirty="0" smtClean="0">
                    <a:effectLst/>
                    <a:latin typeface="Times New Roman"/>
                    <a:ea typeface="Times New Roman"/>
                  </a:rPr>
                  <a:t>парашютиста, </a:t>
                </a:r>
                <a:r>
                  <a:rPr lang="ru-RU" sz="2300" dirty="0">
                    <a:effectLst/>
                    <a:latin typeface="Times New Roman"/>
                    <a:ea typeface="Times New Roman"/>
                  </a:rPr>
                  <a:t>если время его свободного падения составляло 3 минуты.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336473" y="2119312"/>
                <a:ext cx="3979943" cy="3976687"/>
              </a:xfrm>
              <a:blipFill rotWithShape="1">
                <a:blip r:embed="rId2" cstate="email"/>
                <a:stretch>
                  <a:fillRect l="-2144" t="-1227" r="-3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42109" y="2092036"/>
            <a:ext cx="3394364" cy="40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26364" y="2402896"/>
            <a:ext cx="1431529" cy="16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339752" y="3645024"/>
            <a:ext cx="36004" cy="1656184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375756" y="5301208"/>
            <a:ext cx="1260140" cy="9195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39752" y="3645024"/>
            <a:ext cx="1296144" cy="1665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51747" y="4091516"/>
            <a:ext cx="412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prstClr val="black"/>
                </a:solidFill>
                <a:latin typeface="Times New Roman"/>
              </a:rPr>
              <a:t>v</a:t>
            </a:r>
            <a:endParaRPr lang="ru-RU" sz="4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64291" y="5157192"/>
            <a:ext cx="51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г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21661" y="4143623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Times New Roman"/>
              </a:rPr>
              <a:t>v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081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15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aeb5cdb1c238172b7a28caa5ef4fae112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478</TotalTime>
  <Words>324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Слайд 1</vt:lpstr>
      <vt:lpstr>Решение задач по теме «Векторы и действия над ними»</vt:lpstr>
      <vt:lpstr>Цель урока:  </vt:lpstr>
      <vt:lpstr>Понятие вектора появилось в XIX веке в работах</vt:lpstr>
      <vt:lpstr>Слайд 5</vt:lpstr>
      <vt:lpstr>Проверка владения понятийным аппаратом</vt:lpstr>
      <vt:lpstr>Дело Басни</vt:lpstr>
      <vt:lpstr>Дело Басни</vt:lpstr>
      <vt:lpstr> Дело об исчезнувшем парашютисте.</vt:lpstr>
      <vt:lpstr> Дело об исчезнувшем парашютисте.</vt:lpstr>
      <vt:lpstr>Дело о колесах</vt:lpstr>
      <vt:lpstr>Дело о колесах</vt:lpstr>
      <vt:lpstr>Самостоятельное дело </vt:lpstr>
      <vt:lpstr>Домашнее задание</vt:lpstr>
      <vt:lpstr>Итоги урока</vt:lpstr>
      <vt:lpstr>Спасибо  за урок!</vt:lpstr>
      <vt:lpstr>Используемые источники: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по теме «Векторы и действия над ними».</dc:title>
  <dc:creator>Елена</dc:creator>
  <cp:lastModifiedBy>revaz</cp:lastModifiedBy>
  <cp:revision>54</cp:revision>
  <dcterms:created xsi:type="dcterms:W3CDTF">2012-09-30T17:35:57Z</dcterms:created>
  <dcterms:modified xsi:type="dcterms:W3CDTF">2013-02-04T19:45:38Z</dcterms:modified>
</cp:coreProperties>
</file>