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80" r:id="rId3"/>
    <p:sldId id="312" r:id="rId4"/>
    <p:sldId id="306" r:id="rId5"/>
    <p:sldId id="299" r:id="rId6"/>
    <p:sldId id="300" r:id="rId7"/>
    <p:sldId id="303" r:id="rId8"/>
    <p:sldId id="302" r:id="rId9"/>
    <p:sldId id="301" r:id="rId10"/>
    <p:sldId id="304" r:id="rId11"/>
    <p:sldId id="313" r:id="rId12"/>
    <p:sldId id="297" r:id="rId13"/>
    <p:sldId id="294" r:id="rId14"/>
    <p:sldId id="307" r:id="rId15"/>
    <p:sldId id="291" r:id="rId16"/>
    <p:sldId id="296" r:id="rId17"/>
    <p:sldId id="311" r:id="rId18"/>
    <p:sldId id="320" r:id="rId19"/>
    <p:sldId id="314" r:id="rId20"/>
    <p:sldId id="309" r:id="rId21"/>
    <p:sldId id="315" r:id="rId22"/>
    <p:sldId id="318" r:id="rId23"/>
    <p:sldId id="310" r:id="rId24"/>
    <p:sldId id="322" r:id="rId25"/>
    <p:sldId id="321" r:id="rId26"/>
    <p:sldId id="316" r:id="rId27"/>
    <p:sldId id="279" r:id="rId28"/>
    <p:sldId id="25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621" autoAdjust="0"/>
    <p:restoredTop sz="94349" autoAdjust="0"/>
  </p:normalViewPr>
  <p:slideViewPr>
    <p:cSldViewPr>
      <p:cViewPr varScale="1">
        <p:scale>
          <a:sx n="51" d="100"/>
          <a:sy n="51" d="100"/>
        </p:scale>
        <p:origin x="-102" y="-11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image" Target="../media/image21.wmf"/><Relationship Id="rId18" Type="http://schemas.openxmlformats.org/officeDocument/2006/relationships/image" Target="../media/image26.wmf"/><Relationship Id="rId26" Type="http://schemas.openxmlformats.org/officeDocument/2006/relationships/image" Target="../media/image34.wmf"/><Relationship Id="rId3" Type="http://schemas.openxmlformats.org/officeDocument/2006/relationships/image" Target="../media/image11.wmf"/><Relationship Id="rId21" Type="http://schemas.openxmlformats.org/officeDocument/2006/relationships/image" Target="../media/image29.wmf"/><Relationship Id="rId7" Type="http://schemas.openxmlformats.org/officeDocument/2006/relationships/image" Target="../media/image15.wmf"/><Relationship Id="rId12" Type="http://schemas.openxmlformats.org/officeDocument/2006/relationships/image" Target="../media/image20.wmf"/><Relationship Id="rId17" Type="http://schemas.openxmlformats.org/officeDocument/2006/relationships/image" Target="../media/image25.wmf"/><Relationship Id="rId25" Type="http://schemas.openxmlformats.org/officeDocument/2006/relationships/image" Target="../media/image33.wmf"/><Relationship Id="rId33" Type="http://schemas.openxmlformats.org/officeDocument/2006/relationships/image" Target="../media/image41.wmf"/><Relationship Id="rId2" Type="http://schemas.openxmlformats.org/officeDocument/2006/relationships/image" Target="../media/image10.wmf"/><Relationship Id="rId16" Type="http://schemas.openxmlformats.org/officeDocument/2006/relationships/image" Target="../media/image24.wmf"/><Relationship Id="rId20" Type="http://schemas.openxmlformats.org/officeDocument/2006/relationships/image" Target="../media/image28.wmf"/><Relationship Id="rId29" Type="http://schemas.openxmlformats.org/officeDocument/2006/relationships/image" Target="../media/image37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11" Type="http://schemas.openxmlformats.org/officeDocument/2006/relationships/image" Target="../media/image19.wmf"/><Relationship Id="rId24" Type="http://schemas.openxmlformats.org/officeDocument/2006/relationships/image" Target="../media/image32.wmf"/><Relationship Id="rId32" Type="http://schemas.openxmlformats.org/officeDocument/2006/relationships/image" Target="../media/image40.wmf"/><Relationship Id="rId5" Type="http://schemas.openxmlformats.org/officeDocument/2006/relationships/image" Target="../media/image13.wmf"/><Relationship Id="rId15" Type="http://schemas.openxmlformats.org/officeDocument/2006/relationships/image" Target="../media/image23.wmf"/><Relationship Id="rId23" Type="http://schemas.openxmlformats.org/officeDocument/2006/relationships/image" Target="../media/image31.wmf"/><Relationship Id="rId28" Type="http://schemas.openxmlformats.org/officeDocument/2006/relationships/image" Target="../media/image36.wmf"/><Relationship Id="rId10" Type="http://schemas.openxmlformats.org/officeDocument/2006/relationships/image" Target="../media/image18.wmf"/><Relationship Id="rId19" Type="http://schemas.openxmlformats.org/officeDocument/2006/relationships/image" Target="../media/image27.wmf"/><Relationship Id="rId31" Type="http://schemas.openxmlformats.org/officeDocument/2006/relationships/image" Target="../media/image39.wmf"/><Relationship Id="rId4" Type="http://schemas.openxmlformats.org/officeDocument/2006/relationships/image" Target="../media/image12.wmf"/><Relationship Id="rId9" Type="http://schemas.openxmlformats.org/officeDocument/2006/relationships/image" Target="../media/image17.wmf"/><Relationship Id="rId14" Type="http://schemas.openxmlformats.org/officeDocument/2006/relationships/image" Target="../media/image22.wmf"/><Relationship Id="rId22" Type="http://schemas.openxmlformats.org/officeDocument/2006/relationships/image" Target="../media/image30.wmf"/><Relationship Id="rId27" Type="http://schemas.openxmlformats.org/officeDocument/2006/relationships/image" Target="../media/image35.wmf"/><Relationship Id="rId30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B5EF6-362E-4476-BA1A-3D127D0E0EE1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88F7B-B049-4B62-897E-AFC1529565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428736"/>
            <a:ext cx="7772400" cy="1470025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>
              <a:defRPr b="1" cap="all" spc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3306" y="4214818"/>
            <a:ext cx="50434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2BD2A9-94AE-4DB7-AFD6-13059AB59D3F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FA179-ABBB-4476-A860-71ED6BD2E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2BD2A9-94AE-4DB7-AFD6-13059AB59D3F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FA179-ABBB-4476-A860-71ED6BD2E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2BD2A9-94AE-4DB7-AFD6-13059AB59D3F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FA179-ABBB-4476-A860-71ED6BD2E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2BD2A9-94AE-4DB7-AFD6-13059AB59D3F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FA179-ABBB-4476-A860-71ED6BD2E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2BD2A9-94AE-4DB7-AFD6-13059AB59D3F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FA179-ABBB-4476-A860-71ED6BD2E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2BD2A9-94AE-4DB7-AFD6-13059AB59D3F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FA179-ABBB-4476-A860-71ED6BD2E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2BD2A9-94AE-4DB7-AFD6-13059AB59D3F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FA179-ABBB-4476-A860-71ED6BD2E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2BD2A9-94AE-4DB7-AFD6-13059AB59D3F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FA179-ABBB-4476-A860-71ED6BD2E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2BD2A9-94AE-4DB7-AFD6-13059AB59D3F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FA179-ABBB-4476-A860-71ED6BD2E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2BD2A9-94AE-4DB7-AFD6-13059AB59D3F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FA179-ABBB-4476-A860-71ED6BD2E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2BD2A9-94AE-4DB7-AFD6-13059AB59D3F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FA179-ABBB-4476-A860-71ED6BD2E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692BD2A9-94AE-4DB7-AFD6-13059AB59D3F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C3FA179-ABBB-4476-A860-71ED6BD2E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11.bin"/><Relationship Id="rId18" Type="http://schemas.openxmlformats.org/officeDocument/2006/relationships/oleObject" Target="../embeddings/oleObject16.bin"/><Relationship Id="rId26" Type="http://schemas.openxmlformats.org/officeDocument/2006/relationships/oleObject" Target="../embeddings/oleObject24.bin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9.bin"/><Relationship Id="rId34" Type="http://schemas.openxmlformats.org/officeDocument/2006/relationships/oleObject" Target="../embeddings/oleObject32.bin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17" Type="http://schemas.openxmlformats.org/officeDocument/2006/relationships/oleObject" Target="../embeddings/oleObject15.bin"/><Relationship Id="rId25" Type="http://schemas.openxmlformats.org/officeDocument/2006/relationships/oleObject" Target="../embeddings/oleObject23.bin"/><Relationship Id="rId3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.bin"/><Relationship Id="rId20" Type="http://schemas.openxmlformats.org/officeDocument/2006/relationships/oleObject" Target="../embeddings/oleObject18.bin"/><Relationship Id="rId29" Type="http://schemas.openxmlformats.org/officeDocument/2006/relationships/oleObject" Target="../embeddings/oleObject2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24" Type="http://schemas.openxmlformats.org/officeDocument/2006/relationships/oleObject" Target="../embeddings/oleObject22.bin"/><Relationship Id="rId32" Type="http://schemas.openxmlformats.org/officeDocument/2006/relationships/oleObject" Target="../embeddings/oleObject30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13.bin"/><Relationship Id="rId23" Type="http://schemas.openxmlformats.org/officeDocument/2006/relationships/oleObject" Target="../embeddings/oleObject21.bin"/><Relationship Id="rId28" Type="http://schemas.openxmlformats.org/officeDocument/2006/relationships/oleObject" Target="../embeddings/oleObject26.bin"/><Relationship Id="rId10" Type="http://schemas.openxmlformats.org/officeDocument/2006/relationships/oleObject" Target="../embeddings/oleObject8.bin"/><Relationship Id="rId19" Type="http://schemas.openxmlformats.org/officeDocument/2006/relationships/oleObject" Target="../embeddings/oleObject17.bin"/><Relationship Id="rId31" Type="http://schemas.openxmlformats.org/officeDocument/2006/relationships/oleObject" Target="../embeddings/oleObject29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Relationship Id="rId14" Type="http://schemas.openxmlformats.org/officeDocument/2006/relationships/oleObject" Target="../embeddings/oleObject12.bin"/><Relationship Id="rId22" Type="http://schemas.openxmlformats.org/officeDocument/2006/relationships/oleObject" Target="../embeddings/oleObject20.bin"/><Relationship Id="rId27" Type="http://schemas.openxmlformats.org/officeDocument/2006/relationships/oleObject" Target="../embeddings/oleObject25.bin"/><Relationship Id="rId30" Type="http://schemas.openxmlformats.org/officeDocument/2006/relationships/oleObject" Target="../embeddings/oleObject28.bin"/><Relationship Id="rId35" Type="http://schemas.openxmlformats.org/officeDocument/2006/relationships/oleObject" Target="../embeddings/oleObject3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hyperlink" Target="http://lake.k12.fl.us/cms/cwp/view.asp?A=3&amp;Q=42761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sportal.ru/ermolaeva-irina-alekseevn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6.xml"/><Relationship Id="rId7" Type="http://schemas.openxmlformats.org/officeDocument/2006/relationships/slide" Target="slide10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1285860"/>
            <a:ext cx="7772400" cy="17859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Деление на десятичную дробь</a:t>
            </a:r>
            <a:br>
              <a:rPr lang="ru-RU" dirty="0" smtClean="0"/>
            </a:br>
            <a:r>
              <a:rPr lang="ru-RU" sz="4000" dirty="0" smtClean="0"/>
              <a:t>Урок математики в 5 классе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14744" y="4000504"/>
            <a:ext cx="5043478" cy="1752600"/>
          </a:xfrm>
        </p:spPr>
        <p:txBody>
          <a:bodyPr/>
          <a:lstStyle/>
          <a:p>
            <a:r>
              <a:rPr lang="ru-RU" sz="2400" dirty="0" smtClean="0"/>
              <a:t>МБОУ «Новопокровская общеобразовательная средняя (полная) школа»</a:t>
            </a:r>
          </a:p>
          <a:p>
            <a:r>
              <a:rPr lang="ru-RU" sz="2400" dirty="0" smtClean="0"/>
              <a:t>Учитель математики</a:t>
            </a:r>
          </a:p>
          <a:p>
            <a:r>
              <a:rPr lang="ru-RU" sz="2400" dirty="0" smtClean="0"/>
              <a:t> </a:t>
            </a:r>
            <a:r>
              <a:rPr lang="ru-RU" sz="2400" b="1" i="1" dirty="0" err="1" smtClean="0"/>
              <a:t>Неретина</a:t>
            </a:r>
            <a:r>
              <a:rPr lang="ru-RU" sz="2400" b="1" i="1" dirty="0" smtClean="0"/>
              <a:t> Елена Васильевна</a:t>
            </a:r>
          </a:p>
          <a:p>
            <a:r>
              <a:rPr lang="ru-RU" sz="2400" i="1" dirty="0" smtClean="0"/>
              <a:t>2011-2012 </a:t>
            </a:r>
            <a:r>
              <a:rPr lang="ru-RU" sz="2400" i="1" dirty="0" err="1" smtClean="0"/>
              <a:t>уч</a:t>
            </a:r>
            <a:r>
              <a:rPr lang="ru-RU" sz="2400" i="1" dirty="0" smtClean="0"/>
              <a:t>. год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Частный случай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Чтобы разделить десятичную дробь на 10, 100, 1000 и т.д., надо в этой дроби перенести запятую на столько цифр влево, сколько нулей стоит после единицы в делителе.</a:t>
            </a:r>
          </a:p>
          <a:p>
            <a:pPr>
              <a:buNone/>
            </a:pPr>
            <a:endParaRPr lang="ru-RU" sz="2800" b="1" dirty="0" smtClean="0">
              <a:solidFill>
                <a:schemeClr val="accent4">
                  <a:lumMod val="50000"/>
                </a:schemeClr>
              </a:solidFill>
              <a:latin typeface="Monotype Corsiva" pitchFamily="66" charset="0"/>
              <a:cs typeface="Simplified Arabic Fixed" pitchFamily="49" charset="-78"/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Например,     8,765</a:t>
            </a:r>
            <a:r>
              <a:rPr lang="en-US" sz="2800" b="1" dirty="0" smtClean="0">
                <a:solidFill>
                  <a:srgbClr val="CC0000"/>
                </a:solidFill>
                <a:latin typeface="Monotype Corsiva" pitchFamily="66" charset="0"/>
              </a:rPr>
              <a:t> </a:t>
            </a:r>
            <a:r>
              <a:rPr lang="ru-RU" sz="2800" b="1" dirty="0" smtClean="0">
                <a:solidFill>
                  <a:srgbClr val="CC0000"/>
                </a:solidFill>
                <a:latin typeface="Monotype Corsiva" pitchFamily="66" charset="0"/>
              </a:rPr>
              <a:t>:</a:t>
            </a:r>
            <a:r>
              <a:rPr lang="en-US" sz="2800" b="1" dirty="0" smtClean="0">
                <a:solidFill>
                  <a:srgbClr val="CC0000"/>
                </a:solidFill>
                <a:latin typeface="Monotype Corsiva" pitchFamily="66" charset="0"/>
              </a:rPr>
              <a:t>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100 = 008,76 </a:t>
            </a:r>
            <a:r>
              <a:rPr lang="ru-RU" sz="2800" b="1" dirty="0" smtClean="0">
                <a:solidFill>
                  <a:srgbClr val="CC0000"/>
                </a:solidFill>
                <a:latin typeface="Monotype Corsiva" pitchFamily="66" charset="0"/>
              </a:rPr>
              <a:t>: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100= 0,08765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ea typeface="Cambria Math"/>
                <a:cs typeface="Simplified Arabic Fixed" pitchFamily="49" charset="-78"/>
              </a:rPr>
              <a:t> </a:t>
            </a:r>
            <a:endParaRPr lang="ru-RU" sz="2800" b="1" dirty="0" smtClean="0">
              <a:solidFill>
                <a:schemeClr val="accent4">
                  <a:lumMod val="50000"/>
                </a:schemeClr>
              </a:solidFill>
              <a:latin typeface="Monotype Corsiva" pitchFamily="66" charset="0"/>
              <a:cs typeface="Simplified Arabic Fixed" pitchFamily="49" charset="-78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8215338" y="6215082"/>
            <a:ext cx="357190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485776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Устный счет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i="1" dirty="0" smtClean="0">
              <a:latin typeface="+mj-lt"/>
            </a:endParaRPr>
          </a:p>
          <a:p>
            <a:pPr algn="ctr">
              <a:buNone/>
            </a:pPr>
            <a:r>
              <a:rPr lang="ru-RU" i="1" dirty="0" smtClean="0">
                <a:latin typeface="+mj-lt"/>
              </a:rPr>
              <a:t>Кто быстрее посчитает – сразу руку поднимает</a:t>
            </a:r>
            <a:endParaRPr lang="ru-RU" i="1" dirty="0">
              <a:latin typeface="+mj-lt"/>
            </a:endParaRPr>
          </a:p>
        </p:txBody>
      </p:sp>
      <p:pic>
        <p:nvPicPr>
          <p:cNvPr id="6" name="Рисунок 5" descr="http://animashky.ru/flist/obludi/47/3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429000"/>
            <a:ext cx="3940175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179388" y="5157788"/>
            <a:ext cx="935037" cy="1150937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33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" name="AutoShape 18"/>
          <p:cNvSpPr>
            <a:spLocks noChangeArrowheads="1"/>
          </p:cNvSpPr>
          <p:nvPr/>
        </p:nvSpPr>
        <p:spPr bwMode="auto">
          <a:xfrm>
            <a:off x="8101013" y="5084763"/>
            <a:ext cx="865187" cy="1368425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3810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" name="AutoShape 19"/>
          <p:cNvSpPr>
            <a:spLocks noChangeArrowheads="1"/>
          </p:cNvSpPr>
          <p:nvPr/>
        </p:nvSpPr>
        <p:spPr bwMode="auto">
          <a:xfrm>
            <a:off x="6588125" y="5084763"/>
            <a:ext cx="865188" cy="1368425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3810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" name="AutoShape 20"/>
          <p:cNvSpPr>
            <a:spLocks noChangeArrowheads="1"/>
          </p:cNvSpPr>
          <p:nvPr/>
        </p:nvSpPr>
        <p:spPr bwMode="auto">
          <a:xfrm>
            <a:off x="5003800" y="5013325"/>
            <a:ext cx="865188" cy="1439863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3810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8" name="AutoShape 21"/>
          <p:cNvSpPr>
            <a:spLocks noChangeArrowheads="1"/>
          </p:cNvSpPr>
          <p:nvPr/>
        </p:nvSpPr>
        <p:spPr bwMode="auto">
          <a:xfrm>
            <a:off x="3419475" y="5084763"/>
            <a:ext cx="865188" cy="1368425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3810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9" name="AutoShape 26"/>
          <p:cNvSpPr>
            <a:spLocks noChangeArrowheads="1"/>
          </p:cNvSpPr>
          <p:nvPr/>
        </p:nvSpPr>
        <p:spPr bwMode="auto">
          <a:xfrm>
            <a:off x="1835150" y="5157788"/>
            <a:ext cx="865188" cy="12954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3810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" name="Line 30"/>
          <p:cNvSpPr>
            <a:spLocks noChangeShapeType="1"/>
          </p:cNvSpPr>
          <p:nvPr/>
        </p:nvSpPr>
        <p:spPr bwMode="auto">
          <a:xfrm>
            <a:off x="7451725" y="5805488"/>
            <a:ext cx="7191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1" name="Line 31"/>
          <p:cNvSpPr>
            <a:spLocks noChangeShapeType="1"/>
          </p:cNvSpPr>
          <p:nvPr/>
        </p:nvSpPr>
        <p:spPr bwMode="auto">
          <a:xfrm>
            <a:off x="5867400" y="5805488"/>
            <a:ext cx="7191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graphicFrame>
        <p:nvGraphicFramePr>
          <p:cNvPr id="12" name="Object 67"/>
          <p:cNvGraphicFramePr>
            <a:graphicFrameLocks noChangeAspect="1"/>
          </p:cNvGraphicFramePr>
          <p:nvPr/>
        </p:nvGraphicFramePr>
        <p:xfrm>
          <a:off x="5003800" y="5589588"/>
          <a:ext cx="792163" cy="403225"/>
        </p:xfrm>
        <a:graphic>
          <a:graphicData uri="http://schemas.openxmlformats.org/presentationml/2006/ole">
            <p:oleObj spid="_x0000_s1026" name="Формула" r:id="rId3" imgW="342720" imgH="190440" progId="Equation.3">
              <p:embed/>
            </p:oleObj>
          </a:graphicData>
        </a:graphic>
      </p:graphicFrame>
      <p:graphicFrame>
        <p:nvGraphicFramePr>
          <p:cNvPr id="13" name="Object 69"/>
          <p:cNvGraphicFramePr>
            <a:graphicFrameLocks noChangeAspect="1"/>
          </p:cNvGraphicFramePr>
          <p:nvPr/>
        </p:nvGraphicFramePr>
        <p:xfrm>
          <a:off x="6834188" y="5589588"/>
          <a:ext cx="442912" cy="354012"/>
        </p:xfrm>
        <a:graphic>
          <a:graphicData uri="http://schemas.openxmlformats.org/presentationml/2006/ole">
            <p:oleObj spid="_x0000_s1027" name="Формула" r:id="rId4" imgW="241200" imgH="190440" progId="Equation.3">
              <p:embed/>
            </p:oleObj>
          </a:graphicData>
        </a:graphic>
      </p:graphicFrame>
      <p:graphicFrame>
        <p:nvGraphicFramePr>
          <p:cNvPr id="14" name="Object 71"/>
          <p:cNvGraphicFramePr>
            <a:graphicFrameLocks noChangeAspect="1"/>
          </p:cNvGraphicFramePr>
          <p:nvPr/>
        </p:nvGraphicFramePr>
        <p:xfrm>
          <a:off x="8243888" y="5589588"/>
          <a:ext cx="627062" cy="331787"/>
        </p:xfrm>
        <a:graphic>
          <a:graphicData uri="http://schemas.openxmlformats.org/presentationml/2006/ole">
            <p:oleObj spid="_x0000_s1028" name="Формула" r:id="rId5" imgW="330120" imgH="190440" progId="Equation.3">
              <p:embed/>
            </p:oleObj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458785" y="2556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 bwMode="auto">
          <a:xfrm>
            <a:off x="458785" y="158116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Oval 2"/>
          <p:cNvSpPr>
            <a:spLocks noChangeArrowheads="1"/>
          </p:cNvSpPr>
          <p:nvPr/>
        </p:nvSpPr>
        <p:spPr bwMode="auto">
          <a:xfrm>
            <a:off x="180973" y="673116"/>
            <a:ext cx="863600" cy="1223963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33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8" name="Oval 3"/>
          <p:cNvSpPr>
            <a:spLocks noChangeArrowheads="1"/>
          </p:cNvSpPr>
          <p:nvPr/>
        </p:nvSpPr>
        <p:spPr bwMode="auto">
          <a:xfrm>
            <a:off x="180973" y="3049604"/>
            <a:ext cx="935037" cy="1152525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33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1693860" y="601679"/>
            <a:ext cx="865188" cy="1223962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3810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3278185" y="601679"/>
            <a:ext cx="865188" cy="1223962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3810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4860923" y="601679"/>
            <a:ext cx="865187" cy="1223962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3810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2" name="AutoShape 8"/>
          <p:cNvSpPr>
            <a:spLocks noChangeArrowheads="1"/>
          </p:cNvSpPr>
          <p:nvPr/>
        </p:nvSpPr>
        <p:spPr bwMode="auto">
          <a:xfrm>
            <a:off x="6445248" y="530241"/>
            <a:ext cx="865187" cy="1223963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3810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23" name="AutoShape 9"/>
          <p:cNvSpPr>
            <a:spLocks noChangeArrowheads="1"/>
          </p:cNvSpPr>
          <p:nvPr/>
        </p:nvSpPr>
        <p:spPr bwMode="auto">
          <a:xfrm>
            <a:off x="8029573" y="530241"/>
            <a:ext cx="865187" cy="12954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3810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>
            <a:off x="1044573" y="1177941"/>
            <a:ext cx="647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5" name="Line 11"/>
          <p:cNvSpPr>
            <a:spLocks noChangeShapeType="1"/>
          </p:cNvSpPr>
          <p:nvPr/>
        </p:nvSpPr>
        <p:spPr bwMode="auto">
          <a:xfrm>
            <a:off x="1117598" y="3554429"/>
            <a:ext cx="647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6" name="Line 12"/>
          <p:cNvSpPr>
            <a:spLocks noChangeShapeType="1"/>
          </p:cNvSpPr>
          <p:nvPr/>
        </p:nvSpPr>
        <p:spPr bwMode="auto">
          <a:xfrm>
            <a:off x="2557460" y="1177941"/>
            <a:ext cx="7191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7" name="Line 13"/>
          <p:cNvSpPr>
            <a:spLocks noChangeShapeType="1"/>
          </p:cNvSpPr>
          <p:nvPr/>
        </p:nvSpPr>
        <p:spPr bwMode="auto">
          <a:xfrm>
            <a:off x="4141785" y="1177941"/>
            <a:ext cx="7191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8" name="AutoShape 22"/>
          <p:cNvSpPr>
            <a:spLocks noChangeArrowheads="1"/>
          </p:cNvSpPr>
          <p:nvPr/>
        </p:nvSpPr>
        <p:spPr bwMode="auto">
          <a:xfrm>
            <a:off x="8102598" y="2833704"/>
            <a:ext cx="865187" cy="1368425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3810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9" name="AutoShape 23"/>
          <p:cNvSpPr>
            <a:spLocks noChangeArrowheads="1"/>
          </p:cNvSpPr>
          <p:nvPr/>
        </p:nvSpPr>
        <p:spPr bwMode="auto">
          <a:xfrm>
            <a:off x="6518273" y="2833704"/>
            <a:ext cx="865187" cy="1296987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3810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0" name="AutoShape 24"/>
          <p:cNvSpPr>
            <a:spLocks noChangeArrowheads="1"/>
          </p:cNvSpPr>
          <p:nvPr/>
        </p:nvSpPr>
        <p:spPr bwMode="auto">
          <a:xfrm>
            <a:off x="4933948" y="2833704"/>
            <a:ext cx="865187" cy="1368425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3810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1" name="AutoShape 25"/>
          <p:cNvSpPr>
            <a:spLocks noChangeArrowheads="1"/>
          </p:cNvSpPr>
          <p:nvPr/>
        </p:nvSpPr>
        <p:spPr bwMode="auto">
          <a:xfrm>
            <a:off x="3349623" y="2833704"/>
            <a:ext cx="865187" cy="1368425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3810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2" name="AutoShape 27"/>
          <p:cNvSpPr>
            <a:spLocks noChangeArrowheads="1"/>
          </p:cNvSpPr>
          <p:nvPr/>
        </p:nvSpPr>
        <p:spPr bwMode="auto">
          <a:xfrm>
            <a:off x="1765298" y="2905141"/>
            <a:ext cx="865187" cy="1296988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3810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3" name="Line 28"/>
          <p:cNvSpPr>
            <a:spLocks noChangeShapeType="1"/>
          </p:cNvSpPr>
          <p:nvPr/>
        </p:nvSpPr>
        <p:spPr bwMode="auto">
          <a:xfrm>
            <a:off x="7310435" y="1177941"/>
            <a:ext cx="7191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34" name="Line 29"/>
          <p:cNvSpPr>
            <a:spLocks noChangeShapeType="1"/>
          </p:cNvSpPr>
          <p:nvPr/>
        </p:nvSpPr>
        <p:spPr bwMode="auto">
          <a:xfrm>
            <a:off x="5726110" y="1177941"/>
            <a:ext cx="7191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35" name="Line 35"/>
          <p:cNvSpPr>
            <a:spLocks noChangeShapeType="1"/>
          </p:cNvSpPr>
          <p:nvPr/>
        </p:nvSpPr>
        <p:spPr bwMode="auto">
          <a:xfrm>
            <a:off x="7381873" y="3554429"/>
            <a:ext cx="7191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36" name="Line 36"/>
          <p:cNvSpPr>
            <a:spLocks noChangeShapeType="1"/>
          </p:cNvSpPr>
          <p:nvPr/>
        </p:nvSpPr>
        <p:spPr bwMode="auto">
          <a:xfrm>
            <a:off x="5797548" y="3554429"/>
            <a:ext cx="7191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37" name="Line 37"/>
          <p:cNvSpPr>
            <a:spLocks noChangeShapeType="1"/>
          </p:cNvSpPr>
          <p:nvPr/>
        </p:nvSpPr>
        <p:spPr bwMode="auto">
          <a:xfrm>
            <a:off x="4213223" y="3554429"/>
            <a:ext cx="7191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38" name="Line 38"/>
          <p:cNvSpPr>
            <a:spLocks noChangeShapeType="1"/>
          </p:cNvSpPr>
          <p:nvPr/>
        </p:nvSpPr>
        <p:spPr bwMode="auto">
          <a:xfrm>
            <a:off x="2628898" y="3554429"/>
            <a:ext cx="7191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graphicFrame>
        <p:nvGraphicFramePr>
          <p:cNvPr id="39" name="Object 39"/>
          <p:cNvGraphicFramePr>
            <a:graphicFrameLocks noChangeAspect="1"/>
          </p:cNvGraphicFramePr>
          <p:nvPr/>
        </p:nvGraphicFramePr>
        <p:xfrm>
          <a:off x="100013" y="1039813"/>
          <a:ext cx="973137" cy="417512"/>
        </p:xfrm>
        <a:graphic>
          <a:graphicData uri="http://schemas.openxmlformats.org/presentationml/2006/ole">
            <p:oleObj spid="_x0000_s1029" name="Формула" r:id="rId6" imgW="444240" imgH="190440" progId="Equation.3">
              <p:embed/>
            </p:oleObj>
          </a:graphicData>
        </a:graphic>
      </p:graphicFrame>
      <p:graphicFrame>
        <p:nvGraphicFramePr>
          <p:cNvPr id="40" name="Object 40"/>
          <p:cNvGraphicFramePr>
            <a:graphicFrameLocks noChangeAspect="1"/>
          </p:cNvGraphicFramePr>
          <p:nvPr/>
        </p:nvGraphicFramePr>
        <p:xfrm>
          <a:off x="1082675" y="404813"/>
          <a:ext cx="388938" cy="390525"/>
        </p:xfrm>
        <a:graphic>
          <a:graphicData uri="http://schemas.openxmlformats.org/presentationml/2006/ole">
            <p:oleObj spid="_x0000_s1030" name="Формула" r:id="rId7" imgW="177480" imgH="177480" progId="Equation.3">
              <p:embed/>
            </p:oleObj>
          </a:graphicData>
        </a:graphic>
      </p:graphicFrame>
      <p:graphicFrame>
        <p:nvGraphicFramePr>
          <p:cNvPr id="41" name="Object 41"/>
          <p:cNvGraphicFramePr>
            <a:graphicFrameLocks noChangeAspect="1"/>
          </p:cNvGraphicFramePr>
          <p:nvPr/>
        </p:nvGraphicFramePr>
        <p:xfrm>
          <a:off x="2400300" y="369888"/>
          <a:ext cx="854075" cy="427037"/>
        </p:xfrm>
        <a:graphic>
          <a:graphicData uri="http://schemas.openxmlformats.org/presentationml/2006/ole">
            <p:oleObj spid="_x0000_s1031" name="Формула" r:id="rId8" imgW="406080" imgH="203040" progId="Equation.3">
              <p:embed/>
            </p:oleObj>
          </a:graphicData>
        </a:graphic>
      </p:graphicFrame>
      <p:graphicFrame>
        <p:nvGraphicFramePr>
          <p:cNvPr id="42" name="Object 42"/>
          <p:cNvGraphicFramePr>
            <a:graphicFrameLocks noChangeAspect="1"/>
          </p:cNvGraphicFramePr>
          <p:nvPr/>
        </p:nvGraphicFramePr>
        <p:xfrm>
          <a:off x="4222750" y="395288"/>
          <a:ext cx="373063" cy="373062"/>
        </p:xfrm>
        <a:graphic>
          <a:graphicData uri="http://schemas.openxmlformats.org/presentationml/2006/ole">
            <p:oleObj spid="_x0000_s1032" name="Формула" r:id="rId9" imgW="177480" imgH="177480" progId="Equation.3">
              <p:embed/>
            </p:oleObj>
          </a:graphicData>
        </a:graphic>
      </p:graphicFrame>
      <p:graphicFrame>
        <p:nvGraphicFramePr>
          <p:cNvPr id="43" name="Object 43"/>
          <p:cNvGraphicFramePr>
            <a:graphicFrameLocks noChangeAspect="1"/>
          </p:cNvGraphicFramePr>
          <p:nvPr/>
        </p:nvGraphicFramePr>
        <p:xfrm>
          <a:off x="5726113" y="381000"/>
          <a:ext cx="573087" cy="382588"/>
        </p:xfrm>
        <a:graphic>
          <a:graphicData uri="http://schemas.openxmlformats.org/presentationml/2006/ole">
            <p:oleObj spid="_x0000_s1033" name="Формула" r:id="rId10" imgW="266400" imgH="177480" progId="Equation.3">
              <p:embed/>
            </p:oleObj>
          </a:graphicData>
        </a:graphic>
      </p:graphicFrame>
      <p:graphicFrame>
        <p:nvGraphicFramePr>
          <p:cNvPr id="44" name="Object 44"/>
          <p:cNvGraphicFramePr>
            <a:graphicFrameLocks noChangeAspect="1"/>
          </p:cNvGraphicFramePr>
          <p:nvPr/>
        </p:nvGraphicFramePr>
        <p:xfrm>
          <a:off x="7318375" y="327025"/>
          <a:ext cx="631825" cy="404813"/>
        </p:xfrm>
        <a:graphic>
          <a:graphicData uri="http://schemas.openxmlformats.org/presentationml/2006/ole">
            <p:oleObj spid="_x0000_s1034" name="Формула" r:id="rId11" imgW="317160" imgH="203040" progId="Equation.3">
              <p:embed/>
            </p:oleObj>
          </a:graphicData>
        </a:graphic>
      </p:graphicFrame>
      <p:graphicFrame>
        <p:nvGraphicFramePr>
          <p:cNvPr id="45" name="Object 45"/>
          <p:cNvGraphicFramePr>
            <a:graphicFrameLocks noChangeAspect="1"/>
          </p:cNvGraphicFramePr>
          <p:nvPr/>
        </p:nvGraphicFramePr>
        <p:xfrm>
          <a:off x="396873" y="3409966"/>
          <a:ext cx="482600" cy="423863"/>
        </p:xfrm>
        <a:graphic>
          <a:graphicData uri="http://schemas.openxmlformats.org/presentationml/2006/ole">
            <p:oleObj spid="_x0000_s1035" name="Формула" r:id="rId12" imgW="203040" imgH="177480" progId="Equation.3">
              <p:embed/>
            </p:oleObj>
          </a:graphicData>
        </a:graphic>
      </p:graphicFrame>
      <p:graphicFrame>
        <p:nvGraphicFramePr>
          <p:cNvPr id="46" name="Object 46"/>
          <p:cNvGraphicFramePr>
            <a:graphicFrameLocks noChangeAspect="1"/>
          </p:cNvGraphicFramePr>
          <p:nvPr/>
        </p:nvGraphicFramePr>
        <p:xfrm>
          <a:off x="973135" y="2547954"/>
          <a:ext cx="750888" cy="463550"/>
        </p:xfrm>
        <a:graphic>
          <a:graphicData uri="http://schemas.openxmlformats.org/presentationml/2006/ole">
            <p:oleObj spid="_x0000_s1036" name="Формула" r:id="rId13" imgW="330120" imgH="203040" progId="Equation.3">
              <p:embed/>
            </p:oleObj>
          </a:graphicData>
        </a:graphic>
      </p:graphicFrame>
      <p:graphicFrame>
        <p:nvGraphicFramePr>
          <p:cNvPr id="47" name="Object 47"/>
          <p:cNvGraphicFramePr>
            <a:graphicFrameLocks noChangeAspect="1"/>
          </p:cNvGraphicFramePr>
          <p:nvPr/>
        </p:nvGraphicFramePr>
        <p:xfrm>
          <a:off x="1757360" y="968391"/>
          <a:ext cx="722313" cy="417513"/>
        </p:xfrm>
        <a:graphic>
          <a:graphicData uri="http://schemas.openxmlformats.org/presentationml/2006/ole">
            <p:oleObj spid="_x0000_s1037" name="Формула" r:id="rId14" imgW="355320" imgH="190440" progId="Equation.3">
              <p:embed/>
            </p:oleObj>
          </a:graphicData>
        </a:graphic>
      </p:graphicFrame>
      <p:graphicFrame>
        <p:nvGraphicFramePr>
          <p:cNvPr id="48" name="Object 48"/>
          <p:cNvGraphicFramePr>
            <a:graphicFrameLocks noChangeAspect="1"/>
          </p:cNvGraphicFramePr>
          <p:nvPr/>
        </p:nvGraphicFramePr>
        <p:xfrm>
          <a:off x="3365500" y="976313"/>
          <a:ext cx="609600" cy="434975"/>
        </p:xfrm>
        <a:graphic>
          <a:graphicData uri="http://schemas.openxmlformats.org/presentationml/2006/ole">
            <p:oleObj spid="_x0000_s1038" name="Формула" r:id="rId15" imgW="266400" imgH="190440" progId="Equation.3">
              <p:embed/>
            </p:oleObj>
          </a:graphicData>
        </a:graphic>
      </p:graphicFrame>
      <p:graphicFrame>
        <p:nvGraphicFramePr>
          <p:cNvPr id="49" name="Object 49"/>
          <p:cNvGraphicFramePr>
            <a:graphicFrameLocks noChangeAspect="1"/>
          </p:cNvGraphicFramePr>
          <p:nvPr/>
        </p:nvGraphicFramePr>
        <p:xfrm>
          <a:off x="4948238" y="977900"/>
          <a:ext cx="609600" cy="433388"/>
        </p:xfrm>
        <a:graphic>
          <a:graphicData uri="http://schemas.openxmlformats.org/presentationml/2006/ole">
            <p:oleObj spid="_x0000_s1039" name="Формула" r:id="rId16" imgW="266400" imgH="190440" progId="Equation.3">
              <p:embed/>
            </p:oleObj>
          </a:graphicData>
        </a:graphic>
      </p:graphicFrame>
      <p:graphicFrame>
        <p:nvGraphicFramePr>
          <p:cNvPr id="50" name="Object 50"/>
          <p:cNvGraphicFramePr>
            <a:graphicFrameLocks noChangeAspect="1"/>
          </p:cNvGraphicFramePr>
          <p:nvPr/>
        </p:nvGraphicFramePr>
        <p:xfrm>
          <a:off x="6600825" y="976313"/>
          <a:ext cx="481013" cy="390525"/>
        </p:xfrm>
        <a:graphic>
          <a:graphicData uri="http://schemas.openxmlformats.org/presentationml/2006/ole">
            <p:oleObj spid="_x0000_s1040" name="Формула" r:id="rId17" imgW="215640" imgH="177480" progId="Equation.3">
              <p:embed/>
            </p:oleObj>
          </a:graphicData>
        </a:graphic>
      </p:graphicFrame>
      <p:graphicFrame>
        <p:nvGraphicFramePr>
          <p:cNvPr id="51" name="Object 51"/>
          <p:cNvGraphicFramePr>
            <a:graphicFrameLocks noChangeAspect="1"/>
          </p:cNvGraphicFramePr>
          <p:nvPr/>
        </p:nvGraphicFramePr>
        <p:xfrm>
          <a:off x="8078788" y="962025"/>
          <a:ext cx="768350" cy="376238"/>
        </p:xfrm>
        <a:graphic>
          <a:graphicData uri="http://schemas.openxmlformats.org/presentationml/2006/ole">
            <p:oleObj spid="_x0000_s1041" name="Формула" r:id="rId18" imgW="355320" imgH="190440" progId="Equation.3">
              <p:embed/>
            </p:oleObj>
          </a:graphicData>
        </a:graphic>
      </p:graphicFrame>
      <p:graphicFrame>
        <p:nvGraphicFramePr>
          <p:cNvPr id="52" name="Object 52"/>
          <p:cNvGraphicFramePr>
            <a:graphicFrameLocks noChangeAspect="1"/>
          </p:cNvGraphicFramePr>
          <p:nvPr/>
        </p:nvGraphicFramePr>
        <p:xfrm>
          <a:off x="1855785" y="3290904"/>
          <a:ext cx="633413" cy="454025"/>
        </p:xfrm>
        <a:graphic>
          <a:graphicData uri="http://schemas.openxmlformats.org/presentationml/2006/ole">
            <p:oleObj spid="_x0000_s1042" name="Формула" r:id="rId19" imgW="266400" imgH="190440" progId="Equation.3">
              <p:embed/>
            </p:oleObj>
          </a:graphicData>
        </a:graphic>
      </p:graphicFrame>
      <p:graphicFrame>
        <p:nvGraphicFramePr>
          <p:cNvPr id="53" name="Object 53"/>
          <p:cNvGraphicFramePr>
            <a:graphicFrameLocks noChangeAspect="1"/>
          </p:cNvGraphicFramePr>
          <p:nvPr/>
        </p:nvGraphicFramePr>
        <p:xfrm>
          <a:off x="2768600" y="2555875"/>
          <a:ext cx="368300" cy="396875"/>
        </p:xfrm>
        <a:graphic>
          <a:graphicData uri="http://schemas.openxmlformats.org/presentationml/2006/ole">
            <p:oleObj spid="_x0000_s1043" name="Формула" r:id="rId20" imgW="164880" imgH="177480" progId="Equation.3">
              <p:embed/>
            </p:oleObj>
          </a:graphicData>
        </a:graphic>
      </p:graphicFrame>
      <p:graphicFrame>
        <p:nvGraphicFramePr>
          <p:cNvPr id="54" name="Object 54"/>
          <p:cNvGraphicFramePr>
            <a:graphicFrameLocks noChangeAspect="1"/>
          </p:cNvGraphicFramePr>
          <p:nvPr/>
        </p:nvGraphicFramePr>
        <p:xfrm>
          <a:off x="3470275" y="3338513"/>
          <a:ext cx="603250" cy="454025"/>
        </p:xfrm>
        <a:graphic>
          <a:graphicData uri="http://schemas.openxmlformats.org/presentationml/2006/ole">
            <p:oleObj spid="_x0000_s1044" name="Формула" r:id="rId21" imgW="253800" imgH="190440" progId="Equation.3">
              <p:embed/>
            </p:oleObj>
          </a:graphicData>
        </a:graphic>
      </p:graphicFrame>
      <p:graphicFrame>
        <p:nvGraphicFramePr>
          <p:cNvPr id="55" name="Object 55"/>
          <p:cNvGraphicFramePr>
            <a:graphicFrameLocks noChangeAspect="1"/>
          </p:cNvGraphicFramePr>
          <p:nvPr/>
        </p:nvGraphicFramePr>
        <p:xfrm>
          <a:off x="4068760" y="2454291"/>
          <a:ext cx="936625" cy="454025"/>
        </p:xfrm>
        <a:graphic>
          <a:graphicData uri="http://schemas.openxmlformats.org/presentationml/2006/ole">
            <p:oleObj spid="_x0000_s1045" name="Формула" r:id="rId22" imgW="419040" imgH="203040" progId="Equation.3">
              <p:embed/>
            </p:oleObj>
          </a:graphicData>
        </a:graphic>
      </p:graphicFrame>
      <p:graphicFrame>
        <p:nvGraphicFramePr>
          <p:cNvPr id="56" name="Object 56"/>
          <p:cNvGraphicFramePr>
            <a:graphicFrameLocks noChangeAspect="1"/>
          </p:cNvGraphicFramePr>
          <p:nvPr/>
        </p:nvGraphicFramePr>
        <p:xfrm>
          <a:off x="4929190" y="3286124"/>
          <a:ext cx="1166813" cy="461963"/>
        </p:xfrm>
        <a:graphic>
          <a:graphicData uri="http://schemas.openxmlformats.org/presentationml/2006/ole">
            <p:oleObj spid="_x0000_s1046" name="Формула" r:id="rId23" imgW="342720" imgH="190440" progId="Equation.3">
              <p:embed/>
            </p:oleObj>
          </a:graphicData>
        </a:graphic>
      </p:graphicFrame>
      <p:graphicFrame>
        <p:nvGraphicFramePr>
          <p:cNvPr id="57" name="Object 57"/>
          <p:cNvGraphicFramePr>
            <a:graphicFrameLocks noChangeAspect="1"/>
          </p:cNvGraphicFramePr>
          <p:nvPr/>
        </p:nvGraphicFramePr>
        <p:xfrm>
          <a:off x="5654675" y="2465388"/>
          <a:ext cx="935038" cy="455612"/>
        </p:xfrm>
        <a:graphic>
          <a:graphicData uri="http://schemas.openxmlformats.org/presentationml/2006/ole">
            <p:oleObj spid="_x0000_s1047" name="Формула" r:id="rId24" imgW="419040" imgH="203040" progId="Equation.3">
              <p:embed/>
            </p:oleObj>
          </a:graphicData>
        </a:graphic>
      </p:graphicFrame>
      <p:graphicFrame>
        <p:nvGraphicFramePr>
          <p:cNvPr id="58" name="Object 58"/>
          <p:cNvGraphicFramePr>
            <a:graphicFrameLocks noChangeAspect="1"/>
          </p:cNvGraphicFramePr>
          <p:nvPr/>
        </p:nvGraphicFramePr>
        <p:xfrm>
          <a:off x="6778625" y="3295650"/>
          <a:ext cx="344488" cy="392113"/>
        </p:xfrm>
        <a:graphic>
          <a:graphicData uri="http://schemas.openxmlformats.org/presentationml/2006/ole">
            <p:oleObj spid="_x0000_s1048" name="Формула" r:id="rId25" imgW="126720" imgH="164880" progId="Equation.3">
              <p:embed/>
            </p:oleObj>
          </a:graphicData>
        </a:graphic>
      </p:graphicFrame>
      <p:graphicFrame>
        <p:nvGraphicFramePr>
          <p:cNvPr id="59" name="Object 59"/>
          <p:cNvGraphicFramePr>
            <a:graphicFrameLocks noChangeAspect="1"/>
          </p:cNvGraphicFramePr>
          <p:nvPr/>
        </p:nvGraphicFramePr>
        <p:xfrm>
          <a:off x="7413625" y="2532063"/>
          <a:ext cx="366713" cy="366712"/>
        </p:xfrm>
        <a:graphic>
          <a:graphicData uri="http://schemas.openxmlformats.org/presentationml/2006/ole">
            <p:oleObj spid="_x0000_s1049" name="Формула" r:id="rId26" imgW="177480" imgH="177480" progId="Equation.3">
              <p:embed/>
            </p:oleObj>
          </a:graphicData>
        </a:graphic>
      </p:graphicFrame>
      <p:graphicFrame>
        <p:nvGraphicFramePr>
          <p:cNvPr id="60" name="Object 60"/>
          <p:cNvGraphicFramePr>
            <a:graphicFrameLocks noChangeAspect="1"/>
          </p:cNvGraphicFramePr>
          <p:nvPr/>
        </p:nvGraphicFramePr>
        <p:xfrm>
          <a:off x="8193088" y="3338513"/>
          <a:ext cx="546100" cy="419100"/>
        </p:xfrm>
        <a:graphic>
          <a:graphicData uri="http://schemas.openxmlformats.org/presentationml/2006/ole">
            <p:oleObj spid="_x0000_s1050" name="Формула" r:id="rId27" imgW="266400" imgH="190440" progId="Equation.3">
              <p:embed/>
            </p:oleObj>
          </a:graphicData>
        </a:graphic>
      </p:graphicFrame>
      <p:sp>
        <p:nvSpPr>
          <p:cNvPr id="61" name="Line 32"/>
          <p:cNvSpPr>
            <a:spLocks noChangeShapeType="1"/>
          </p:cNvSpPr>
          <p:nvPr/>
        </p:nvSpPr>
        <p:spPr bwMode="auto">
          <a:xfrm>
            <a:off x="4286248" y="5786454"/>
            <a:ext cx="7191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2" name="Line 33"/>
          <p:cNvSpPr>
            <a:spLocks noChangeShapeType="1"/>
          </p:cNvSpPr>
          <p:nvPr/>
        </p:nvSpPr>
        <p:spPr bwMode="auto">
          <a:xfrm>
            <a:off x="2701923" y="5786454"/>
            <a:ext cx="7191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" name="Line 34"/>
          <p:cNvSpPr>
            <a:spLocks noChangeShapeType="1"/>
          </p:cNvSpPr>
          <p:nvPr/>
        </p:nvSpPr>
        <p:spPr bwMode="auto">
          <a:xfrm>
            <a:off x="1117598" y="5786454"/>
            <a:ext cx="7191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graphicFrame>
        <p:nvGraphicFramePr>
          <p:cNvPr id="64" name="Object 61"/>
          <p:cNvGraphicFramePr>
            <a:graphicFrameLocks noChangeAspect="1"/>
          </p:cNvGraphicFramePr>
          <p:nvPr/>
        </p:nvGraphicFramePr>
        <p:xfrm>
          <a:off x="180973" y="5497529"/>
          <a:ext cx="965200" cy="393700"/>
        </p:xfrm>
        <a:graphic>
          <a:graphicData uri="http://schemas.openxmlformats.org/presentationml/2006/ole">
            <p:oleObj spid="_x0000_s1051" name="Формула" r:id="rId28" imgW="444240" imgH="190440" progId="Equation.3">
              <p:embed/>
            </p:oleObj>
          </a:graphicData>
        </a:graphic>
      </p:graphicFrame>
      <p:graphicFrame>
        <p:nvGraphicFramePr>
          <p:cNvPr id="65" name="Object 62"/>
          <p:cNvGraphicFramePr>
            <a:graphicFrameLocks noChangeAspect="1"/>
          </p:cNvGraphicFramePr>
          <p:nvPr/>
        </p:nvGraphicFramePr>
        <p:xfrm>
          <a:off x="939798" y="4645041"/>
          <a:ext cx="965200" cy="482600"/>
        </p:xfrm>
        <a:graphic>
          <a:graphicData uri="http://schemas.openxmlformats.org/presentationml/2006/ole">
            <p:oleObj spid="_x0000_s1052" name="Формула" r:id="rId29" imgW="406080" imgH="203040" progId="Equation.3">
              <p:embed/>
            </p:oleObj>
          </a:graphicData>
        </a:graphic>
      </p:graphicFrame>
      <p:graphicFrame>
        <p:nvGraphicFramePr>
          <p:cNvPr id="66" name="Object 63"/>
          <p:cNvGraphicFramePr>
            <a:graphicFrameLocks noChangeAspect="1"/>
          </p:cNvGraphicFramePr>
          <p:nvPr/>
        </p:nvGraphicFramePr>
        <p:xfrm>
          <a:off x="1836735" y="5570554"/>
          <a:ext cx="865188" cy="379412"/>
        </p:xfrm>
        <a:graphic>
          <a:graphicData uri="http://schemas.openxmlformats.org/presentationml/2006/ole">
            <p:oleObj spid="_x0000_s1053" name="Формула" r:id="rId30" imgW="419040" imgH="190440" progId="Equation.3">
              <p:embed/>
            </p:oleObj>
          </a:graphicData>
        </a:graphic>
      </p:graphicFrame>
      <p:graphicFrame>
        <p:nvGraphicFramePr>
          <p:cNvPr id="67" name="Object 64"/>
          <p:cNvGraphicFramePr>
            <a:graphicFrameLocks noChangeAspect="1"/>
          </p:cNvGraphicFramePr>
          <p:nvPr/>
        </p:nvGraphicFramePr>
        <p:xfrm>
          <a:off x="2473323" y="4572016"/>
          <a:ext cx="995362" cy="484188"/>
        </p:xfrm>
        <a:graphic>
          <a:graphicData uri="http://schemas.openxmlformats.org/presentationml/2006/ole">
            <p:oleObj spid="_x0000_s1054" name="Формула" r:id="rId31" imgW="419040" imgH="203040" progId="Equation.3">
              <p:embed/>
            </p:oleObj>
          </a:graphicData>
        </a:graphic>
      </p:graphicFrame>
      <p:graphicFrame>
        <p:nvGraphicFramePr>
          <p:cNvPr id="68" name="Object 65"/>
          <p:cNvGraphicFramePr>
            <a:graphicFrameLocks noChangeAspect="1"/>
          </p:cNvGraphicFramePr>
          <p:nvPr/>
        </p:nvGraphicFramePr>
        <p:xfrm>
          <a:off x="3636960" y="5570554"/>
          <a:ext cx="482600" cy="393700"/>
        </p:xfrm>
        <a:graphic>
          <a:graphicData uri="http://schemas.openxmlformats.org/presentationml/2006/ole">
            <p:oleObj spid="_x0000_s1055" name="Формула" r:id="rId32" imgW="203040" imgH="164880" progId="Equation.3">
              <p:embed/>
            </p:oleObj>
          </a:graphicData>
        </a:graphic>
      </p:graphicFrame>
      <p:graphicFrame>
        <p:nvGraphicFramePr>
          <p:cNvPr id="69" name="Object 66"/>
          <p:cNvGraphicFramePr>
            <a:graphicFrameLocks noChangeAspect="1"/>
          </p:cNvGraphicFramePr>
          <p:nvPr/>
        </p:nvGraphicFramePr>
        <p:xfrm>
          <a:off x="4249738" y="4572000"/>
          <a:ext cx="784225" cy="484188"/>
        </p:xfrm>
        <a:graphic>
          <a:graphicData uri="http://schemas.openxmlformats.org/presentationml/2006/ole">
            <p:oleObj spid="_x0000_s1056" name="Формула" r:id="rId33" imgW="330120" imgH="203040" progId="Equation.3">
              <p:embed/>
            </p:oleObj>
          </a:graphicData>
        </a:graphic>
      </p:graphicFrame>
      <p:graphicFrame>
        <p:nvGraphicFramePr>
          <p:cNvPr id="70" name="Object 68"/>
          <p:cNvGraphicFramePr>
            <a:graphicFrameLocks noChangeAspect="1"/>
          </p:cNvGraphicFramePr>
          <p:nvPr/>
        </p:nvGraphicFramePr>
        <p:xfrm>
          <a:off x="5983288" y="4530725"/>
          <a:ext cx="392112" cy="422275"/>
        </p:xfrm>
        <a:graphic>
          <a:graphicData uri="http://schemas.openxmlformats.org/presentationml/2006/ole">
            <p:oleObj spid="_x0000_s1057" name="Формула" r:id="rId34" imgW="164880" imgH="177480" progId="Equation.3">
              <p:embed/>
            </p:oleObj>
          </a:graphicData>
        </a:graphic>
      </p:graphicFrame>
      <p:graphicFrame>
        <p:nvGraphicFramePr>
          <p:cNvPr id="1058" name="Object 42"/>
          <p:cNvGraphicFramePr>
            <a:graphicFrameLocks noChangeAspect="1"/>
          </p:cNvGraphicFramePr>
          <p:nvPr>
            <p:ph idx="1"/>
          </p:nvPr>
        </p:nvGraphicFramePr>
        <p:xfrm>
          <a:off x="7572396" y="4572008"/>
          <a:ext cx="550286" cy="382580"/>
        </p:xfrm>
        <a:graphic>
          <a:graphicData uri="http://schemas.openxmlformats.org/presentationml/2006/ole">
            <p:oleObj spid="_x0000_s1058" name="Формула" r:id="rId35" imgW="29196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algn="ctr">
              <a:buNone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  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Наезднику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 нужно преодолеть расстояние в 5,13 км. Сколько времени ему  потребуется, чтобы победить в скачках, если его скорость 0,9 км в час?</a:t>
            </a:r>
          </a:p>
          <a:p>
            <a:endParaRPr lang="ru-RU" dirty="0"/>
          </a:p>
        </p:txBody>
      </p:sp>
      <p:pic>
        <p:nvPicPr>
          <p:cNvPr id="17409" name="Picture 1" descr="D:\Users\Администратор\Desktop\Documents\Ёлка\Мои рисунки\фото\Школа\Моя деревня\Фото00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571612"/>
            <a:ext cx="3114684" cy="4152912"/>
          </a:xfrm>
          <a:prstGeom prst="rect">
            <a:avLst/>
          </a:prstGeom>
          <a:noFill/>
        </p:spPr>
      </p:pic>
      <p:pic>
        <p:nvPicPr>
          <p:cNvPr id="5" name="Picture 5" descr="antn0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4643446"/>
            <a:ext cx="1938481" cy="168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Деление на десятичную дробь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Цель: научиться делить на десятичную дробь.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10210" t="7054" r="8034" b="11342"/>
          <a:stretch>
            <a:fillRect/>
          </a:stretch>
        </p:blipFill>
        <p:spPr bwMode="auto">
          <a:xfrm>
            <a:off x="1071538" y="2500306"/>
            <a:ext cx="3329005" cy="3614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43108" y="3000372"/>
            <a:ext cx="359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3,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3372" y="3000372"/>
            <a:ext cx="404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0</a:t>
            </a:r>
            <a:r>
              <a:rPr lang="ru-RU" sz="2000" dirty="0" smtClean="0">
                <a:solidFill>
                  <a:schemeClr val="bg1"/>
                </a:solidFill>
              </a:rPr>
              <a:t>,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0298" y="2857496"/>
            <a:ext cx="3225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: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9" name="Picture 4" descr="00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786058"/>
            <a:ext cx="2819400" cy="233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Деление на десятичную дробь</a:t>
            </a:r>
            <a:endParaRPr lang="ru-RU" dirty="0"/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457200" y="1719263"/>
            <a:ext cx="40386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12, 096: 2,24= 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95288" y="2133600"/>
            <a:ext cx="396081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600" dirty="0">
                <a:latin typeface="Arial" charset="0"/>
              </a:rPr>
              <a:t>=1209,6:224 =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323850" y="2781300"/>
            <a:ext cx="3671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 smtClean="0"/>
              <a:t>           1209,6           224</a:t>
            </a:r>
            <a:endParaRPr lang="ru-RU" sz="2400" dirty="0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2428860" y="2857496"/>
            <a:ext cx="0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2428860" y="3214686"/>
            <a:ext cx="12239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2643174" y="3286124"/>
            <a:ext cx="576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latin typeface="Arial" charset="0"/>
              </a:rPr>
              <a:t>5</a:t>
            </a: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928662" y="3143248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1071538" y="3143248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latin typeface="Arial" charset="0"/>
              </a:rPr>
              <a:t>1120</a:t>
            </a:r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>
            <a:off x="1142976" y="3571876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1285852" y="3571876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 smtClean="0">
                <a:latin typeface="Arial" charset="0"/>
              </a:rPr>
              <a:t> 89</a:t>
            </a:r>
            <a:endParaRPr lang="ru-RU" sz="2400" dirty="0">
              <a:latin typeface="Arial" charset="0"/>
            </a:endParaRP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2786050" y="3286124"/>
            <a:ext cx="2889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/>
              <a:t>,</a:t>
            </a:r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1714480" y="3571876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 smtClean="0">
                <a:latin typeface="Arial" charset="0"/>
              </a:rPr>
              <a:t>6</a:t>
            </a:r>
            <a:endParaRPr lang="ru-RU" sz="2400" dirty="0">
              <a:latin typeface="Arial" charset="0"/>
            </a:endParaRP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2928926" y="3286124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latin typeface="Arial" charset="0"/>
              </a:rPr>
              <a:t>4</a:t>
            </a:r>
          </a:p>
        </p:txBody>
      </p:sp>
      <p:sp>
        <p:nvSpPr>
          <p:cNvPr id="25" name="Line 26"/>
          <p:cNvSpPr>
            <a:spLocks noChangeShapeType="1"/>
          </p:cNvSpPr>
          <p:nvPr/>
        </p:nvSpPr>
        <p:spPr bwMode="auto">
          <a:xfrm>
            <a:off x="1214414" y="4000504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1357290" y="4000504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latin typeface="Arial" charset="0"/>
              </a:rPr>
              <a:t>896</a:t>
            </a:r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>
            <a:off x="1357290" y="4429132"/>
            <a:ext cx="935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1643042" y="4429132"/>
            <a:ext cx="287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latin typeface="Arial" charset="0"/>
              </a:rPr>
              <a:t>0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500562" y="1714488"/>
            <a:ext cx="392909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Чтобы разделить число на </a:t>
            </a:r>
          </a:p>
          <a:p>
            <a:r>
              <a:rPr lang="ru-RU" sz="2800" dirty="0" smtClean="0">
                <a:latin typeface="Monotype Corsiva" pitchFamily="66" charset="0"/>
              </a:rPr>
              <a:t>десятичную дробь, надо:</a:t>
            </a:r>
          </a:p>
          <a:p>
            <a:r>
              <a:rPr lang="ru-RU" sz="2800" dirty="0" smtClean="0">
                <a:latin typeface="Monotype Corsiva" pitchFamily="66" charset="0"/>
              </a:rPr>
              <a:t>1) в делимом и делителе перенести запятую </a:t>
            </a:r>
          </a:p>
          <a:p>
            <a:r>
              <a:rPr lang="ru-RU" sz="2800" dirty="0" smtClean="0">
                <a:solidFill>
                  <a:srgbClr val="CC0000"/>
                </a:solidFill>
                <a:latin typeface="Monotype Corsiva" pitchFamily="66" charset="0"/>
              </a:rPr>
              <a:t>вправо</a:t>
            </a:r>
            <a:r>
              <a:rPr lang="ru-RU" sz="2800" dirty="0" smtClean="0">
                <a:latin typeface="Monotype Corsiva" pitchFamily="66" charset="0"/>
              </a:rPr>
              <a:t> на столько цифр, </a:t>
            </a:r>
          </a:p>
          <a:p>
            <a:r>
              <a:rPr lang="ru-RU" sz="2800" dirty="0" smtClean="0">
                <a:latin typeface="Monotype Corsiva" pitchFamily="66" charset="0"/>
              </a:rPr>
              <a:t>сколько их после запятой</a:t>
            </a:r>
          </a:p>
          <a:p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smtClean="0">
                <a:solidFill>
                  <a:srgbClr val="CC0000"/>
                </a:solidFill>
                <a:latin typeface="Monotype Corsiva" pitchFamily="66" charset="0"/>
              </a:rPr>
              <a:t>в делителе</a:t>
            </a:r>
            <a:r>
              <a:rPr lang="ru-RU" sz="2800" dirty="0" smtClean="0">
                <a:latin typeface="Monotype Corsiva" pitchFamily="66" charset="0"/>
              </a:rPr>
              <a:t>;</a:t>
            </a:r>
          </a:p>
          <a:p>
            <a:r>
              <a:rPr lang="ru-RU" sz="2800" dirty="0" smtClean="0">
                <a:latin typeface="Monotype Corsiva" pitchFamily="66" charset="0"/>
              </a:rPr>
              <a:t>2) после этого выполнить деление на натуральное число.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714612" y="2071678"/>
            <a:ext cx="7040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5,4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31" name="Содержимое 30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929198"/>
            <a:ext cx="20955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 animBg="1"/>
      <p:bldP spid="16" grpId="0" animBg="1"/>
      <p:bldP spid="18" grpId="0" animBg="1"/>
      <p:bldP spid="20" grpId="0" animBg="1"/>
      <p:bldP spid="23" grpId="0"/>
      <p:bldP spid="24" grpId="0"/>
      <p:bldP spid="25" grpId="0" animBg="1"/>
      <p:bldP spid="27" grpId="0" animBg="1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Деление на десятичную дробь</a:t>
            </a:r>
            <a:endParaRPr lang="ru-RU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719263"/>
            <a:ext cx="40386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4,5:0,125 = 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95288" y="2276475"/>
            <a:ext cx="39608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latin typeface="Arial" charset="0"/>
              </a:rPr>
              <a:t>=4500:125 =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714348" y="2786058"/>
            <a:ext cx="3671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/>
              <a:t>4500        125</a:t>
            </a: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1835150" y="2924175"/>
            <a:ext cx="0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1835150" y="3213100"/>
            <a:ext cx="12239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979613" y="3284538"/>
            <a:ext cx="576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latin typeface="Arial" charset="0"/>
              </a:rPr>
              <a:t>3</a:t>
            </a: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571472" y="3143248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42910" y="3143248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latin typeface="Arial" charset="0"/>
              </a:rPr>
              <a:t>375</a:t>
            </a:r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714348" y="3571876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785786" y="3643314"/>
            <a:ext cx="792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latin typeface="Arial" charset="0"/>
              </a:rPr>
              <a:t>75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1142976" y="3643314"/>
            <a:ext cx="792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latin typeface="Arial" charset="0"/>
              </a:rPr>
              <a:t>0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268538" y="3284538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latin typeface="Arial" charset="0"/>
              </a:rPr>
              <a:t>6</a:t>
            </a:r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>
            <a:off x="539750" y="40052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857224" y="4000504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latin typeface="Arial" charset="0"/>
              </a:rPr>
              <a:t>750</a:t>
            </a:r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>
            <a:off x="684213" y="4437063"/>
            <a:ext cx="935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1187450" y="4508500"/>
            <a:ext cx="287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latin typeface="Arial" charset="0"/>
              </a:rPr>
              <a:t>0</a:t>
            </a: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2411413" y="2276475"/>
            <a:ext cx="1657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rgbClr val="CC0000"/>
                </a:solidFill>
                <a:latin typeface="Arial" charset="0"/>
              </a:rPr>
              <a:t>36</a:t>
            </a:r>
          </a:p>
        </p:txBody>
      </p:sp>
      <p:sp>
        <p:nvSpPr>
          <p:cNvPr id="22" name="Содержимое 21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800" dirty="0" smtClean="0">
                <a:latin typeface="Monotype Corsiva" pitchFamily="66" charset="0"/>
              </a:rPr>
              <a:t>Чтобы разделить число на десятичную дробь, надо:</a:t>
            </a:r>
          </a:p>
          <a:p>
            <a:pPr>
              <a:buNone/>
            </a:pPr>
            <a:r>
              <a:rPr lang="ru-RU" sz="2800" dirty="0" smtClean="0">
                <a:latin typeface="Monotype Corsiva" pitchFamily="66" charset="0"/>
              </a:rPr>
              <a:t>1)в делимом и делителе перенести запятую </a:t>
            </a:r>
            <a:r>
              <a:rPr lang="ru-RU" sz="2800" dirty="0" smtClean="0">
                <a:solidFill>
                  <a:srgbClr val="CC0000"/>
                </a:solidFill>
                <a:latin typeface="Monotype Corsiva" pitchFamily="66" charset="0"/>
              </a:rPr>
              <a:t>вправо</a:t>
            </a:r>
            <a:r>
              <a:rPr lang="ru-RU" sz="2800" dirty="0" smtClean="0">
                <a:latin typeface="Monotype Corsiva" pitchFamily="66" charset="0"/>
              </a:rPr>
              <a:t> на столько цифр, сколько их после запятой</a:t>
            </a:r>
          </a:p>
          <a:p>
            <a:pPr>
              <a:buNone/>
            </a:pPr>
            <a:r>
              <a:rPr lang="ru-RU" sz="2800" dirty="0" smtClean="0">
                <a:latin typeface="Monotype Corsiva" pitchFamily="66" charset="0"/>
              </a:rPr>
              <a:t>      </a:t>
            </a:r>
            <a:r>
              <a:rPr lang="ru-RU" sz="2800" dirty="0" smtClean="0">
                <a:solidFill>
                  <a:srgbClr val="CC0000"/>
                </a:solidFill>
                <a:latin typeface="Monotype Corsiva" pitchFamily="66" charset="0"/>
              </a:rPr>
              <a:t>в делителе</a:t>
            </a:r>
            <a:r>
              <a:rPr lang="ru-RU" sz="2800" dirty="0" smtClean="0">
                <a:latin typeface="Monotype Corsiva" pitchFamily="66" charset="0"/>
              </a:rPr>
              <a:t>;</a:t>
            </a:r>
          </a:p>
          <a:p>
            <a:pPr>
              <a:buNone/>
            </a:pPr>
            <a:r>
              <a:rPr lang="ru-RU" sz="2800" dirty="0" smtClean="0">
                <a:latin typeface="Monotype Corsiva" pitchFamily="66" charset="0"/>
              </a:rPr>
              <a:t>2) после этого выполнить деление на натуральное число. </a:t>
            </a:r>
          </a:p>
        </p:txBody>
      </p:sp>
      <p:pic>
        <p:nvPicPr>
          <p:cNvPr id="21" name="Содержимое 30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5000636"/>
            <a:ext cx="20955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8" grpId="0" animBg="1"/>
      <p:bldP spid="10" grpId="0" animBg="1"/>
      <p:bldP spid="12" grpId="0" animBg="1"/>
      <p:bldP spid="14" grpId="0"/>
      <p:bldP spid="15" grpId="0"/>
      <p:bldP spid="16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Внимание!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Snap ITC" pitchFamily="82" charset="0"/>
                <a:cs typeface="Simplified Arabic Fixed" pitchFamily="49" charset="-78"/>
              </a:rPr>
              <a:t>   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12,096: 2,24=5,4        12,096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ea typeface="Cambria Math"/>
                <a:cs typeface="Simplified Arabic Fixed" pitchFamily="49" charset="-78"/>
              </a:rPr>
              <a:t>˃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5,4 ;   2,24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ea typeface="Cambria Math"/>
                <a:cs typeface="Simplified Arabic Fixed" pitchFamily="49" charset="-78"/>
              </a:rPr>
              <a:t> ˃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1,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так как  2,24 –     неправильная дробь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  4,5:0,125=36         4,5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ea typeface="Cambria Math"/>
                <a:cs typeface="Simplified Arabic Fixed" pitchFamily="49" charset="-78"/>
              </a:rPr>
              <a:t> ˂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 36;      0,125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ea typeface="Cambria Math"/>
                <a:cs typeface="Simplified Arabic Fixed" pitchFamily="49" charset="-78"/>
              </a:rPr>
              <a:t> ˂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1,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 так как 0,125 – правильная дробь</a:t>
            </a:r>
          </a:p>
          <a:p>
            <a:pPr>
              <a:buNone/>
            </a:pPr>
            <a:endParaRPr lang="ru-RU" sz="2800" dirty="0"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3571876"/>
            <a:ext cx="6816290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endParaRPr lang="ru-RU" sz="3600" b="1" dirty="0" smtClean="0">
              <a:solidFill>
                <a:srgbClr val="FF0000"/>
              </a:solidFill>
              <a:latin typeface="Snap ITC" pitchFamily="82" charset="0"/>
              <a:cs typeface="Simplified Arabic Fixed" pitchFamily="49" charset="-78"/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cs typeface="Simplified Arabic Fixed" pitchFamily="49" charset="-78"/>
              </a:rPr>
              <a:t>Вывод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: при делении числа на неправильную дробь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 это число уменьшается или не изменяется,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а при делении на правильную десятичную дробь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оно увеличивается.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2357430"/>
            <a:ext cx="1643074" cy="171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Физкультминутка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-428660" y="1500174"/>
            <a:ext cx="5857916" cy="4525963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latin typeface="Monotype Corsiva" pitchFamily="66" charset="0"/>
              </a:rPr>
              <a:t>Руки подняли и помахали</a:t>
            </a:r>
          </a:p>
          <a:p>
            <a:pPr algn="ctr">
              <a:buNone/>
            </a:pPr>
            <a:r>
              <a:rPr lang="ru-RU" sz="2800" dirty="0" smtClean="0">
                <a:latin typeface="Monotype Corsiva" pitchFamily="66" charset="0"/>
              </a:rPr>
              <a:t>		Это деревья шумят.</a:t>
            </a:r>
          </a:p>
          <a:p>
            <a:pPr algn="ctr">
              <a:buNone/>
            </a:pPr>
            <a:r>
              <a:rPr lang="ru-RU" sz="2800" dirty="0" smtClean="0">
                <a:latin typeface="Monotype Corsiva" pitchFamily="66" charset="0"/>
              </a:rPr>
              <a:t>		В стороны руки и помахали</a:t>
            </a:r>
          </a:p>
          <a:p>
            <a:pPr algn="ctr">
              <a:buNone/>
            </a:pPr>
            <a:r>
              <a:rPr lang="ru-RU" sz="2800" dirty="0" smtClean="0">
                <a:latin typeface="Monotype Corsiva" pitchFamily="66" charset="0"/>
              </a:rPr>
              <a:t>		Это к нам птицы летят.</a:t>
            </a:r>
          </a:p>
          <a:p>
            <a:pPr algn="ctr">
              <a:buNone/>
            </a:pPr>
            <a:r>
              <a:rPr lang="ru-RU" sz="2800" dirty="0" smtClean="0">
                <a:latin typeface="Monotype Corsiva" pitchFamily="66" charset="0"/>
              </a:rPr>
              <a:t>		Быстро присели, руки сложили</a:t>
            </a:r>
          </a:p>
          <a:p>
            <a:pPr algn="ctr">
              <a:buNone/>
            </a:pPr>
            <a:r>
              <a:rPr lang="ru-RU" sz="2800" dirty="0" smtClean="0">
                <a:latin typeface="Monotype Corsiva" pitchFamily="66" charset="0"/>
              </a:rPr>
              <a:t>		В норке зверюшки сидят.</a:t>
            </a:r>
          </a:p>
          <a:p>
            <a:pPr algn="ctr">
              <a:buNone/>
            </a:pPr>
            <a:r>
              <a:rPr lang="ru-RU" sz="2800" dirty="0" smtClean="0">
                <a:latin typeface="Monotype Corsiva" pitchFamily="66" charset="0"/>
              </a:rPr>
              <a:t>		Встали и тихо за парты все сели.</a:t>
            </a:r>
          </a:p>
          <a:p>
            <a:pPr algn="ctr">
              <a:buNone/>
            </a:pPr>
            <a:r>
              <a:rPr lang="ru-RU" sz="2800" dirty="0" smtClean="0">
                <a:latin typeface="Monotype Corsiva" pitchFamily="66" charset="0"/>
              </a:rPr>
              <a:t>		Дети учиться хотят.</a:t>
            </a:r>
          </a:p>
          <a:p>
            <a:endParaRPr lang="ru-RU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643182"/>
            <a:ext cx="2871794" cy="2143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algn="ctr">
              <a:buNone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  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Наезднику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 нужно преодолеть расстояние в 5,13 км. Сколько времени ему  потребуется, чтобы победить в скачках, если его скорость 0,9 км в час?</a:t>
            </a:r>
          </a:p>
          <a:p>
            <a:endParaRPr lang="ru-RU" dirty="0"/>
          </a:p>
        </p:txBody>
      </p:sp>
      <p:pic>
        <p:nvPicPr>
          <p:cNvPr id="17409" name="Picture 1" descr="D:\Users\Администратор\Desktop\Documents\Ёлка\Мои рисунки\фото\Школа\Моя деревня\Фото00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571612"/>
            <a:ext cx="3114684" cy="4152912"/>
          </a:xfrm>
          <a:prstGeom prst="rect">
            <a:avLst/>
          </a:prstGeom>
          <a:noFill/>
        </p:spPr>
      </p:pic>
      <p:pic>
        <p:nvPicPr>
          <p:cNvPr id="5" name="Picture 5" descr="antn0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4714884"/>
            <a:ext cx="1938481" cy="168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Звонок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latin typeface="Monotype Corsiva" pitchFamily="66" charset="0"/>
              </a:rPr>
              <a:t>Долгожданный дан звонок,</a:t>
            </a:r>
          </a:p>
          <a:p>
            <a:pPr>
              <a:buNone/>
            </a:pPr>
            <a:r>
              <a:rPr lang="ru-RU" sz="2800" dirty="0" smtClean="0">
                <a:latin typeface="Monotype Corsiva" pitchFamily="66" charset="0"/>
              </a:rPr>
              <a:t>Начинается урок </a:t>
            </a:r>
          </a:p>
          <a:p>
            <a:pPr>
              <a:buNone/>
            </a:pPr>
            <a:r>
              <a:rPr lang="ru-RU" sz="2800" dirty="0" smtClean="0">
                <a:latin typeface="Monotype Corsiva" pitchFamily="66" charset="0"/>
              </a:rPr>
              <a:t>Дружно за руки возьмёмся,</a:t>
            </a:r>
          </a:p>
          <a:p>
            <a:pPr>
              <a:buNone/>
            </a:pPr>
            <a:r>
              <a:rPr lang="ru-RU" sz="2800" dirty="0" smtClean="0">
                <a:latin typeface="Monotype Corsiva" pitchFamily="66" charset="0"/>
              </a:rPr>
              <a:t>И друг другу улыбнёмся.</a:t>
            </a:r>
          </a:p>
          <a:p>
            <a:pPr>
              <a:buNone/>
            </a:pPr>
            <a:r>
              <a:rPr lang="ru-RU" sz="2800" dirty="0" smtClean="0">
                <a:latin typeface="Monotype Corsiva" pitchFamily="66" charset="0"/>
              </a:rPr>
              <a:t>Пусть сегодня для нас всех,</a:t>
            </a:r>
          </a:p>
          <a:p>
            <a:pPr>
              <a:buNone/>
            </a:pPr>
            <a:r>
              <a:rPr lang="ru-RU" sz="2800" dirty="0" smtClean="0">
                <a:latin typeface="Monotype Corsiva" pitchFamily="66" charset="0"/>
              </a:rPr>
              <a:t>На уроке сопутствует успех!</a:t>
            </a:r>
          </a:p>
          <a:p>
            <a:pPr>
              <a:buNone/>
            </a:pPr>
            <a:r>
              <a:rPr lang="ru-RU" sz="2800" dirty="0" smtClean="0">
                <a:latin typeface="Monotype Corsiva" pitchFamily="66" charset="0"/>
              </a:rPr>
              <a:t>Поприветствуем гостей,</a:t>
            </a:r>
          </a:p>
          <a:p>
            <a:pPr>
              <a:buNone/>
            </a:pPr>
            <a:r>
              <a:rPr lang="ru-RU" sz="2800" dirty="0" smtClean="0">
                <a:latin typeface="Monotype Corsiva" pitchFamily="66" charset="0"/>
              </a:rPr>
              <a:t>С ними нам вдвойне теплей!</a:t>
            </a:r>
          </a:p>
          <a:p>
            <a:pPr>
              <a:buNone/>
            </a:pPr>
            <a:r>
              <a:rPr lang="ru-RU" sz="2800" dirty="0" smtClean="0">
                <a:latin typeface="Monotype Corsiva" pitchFamily="66" charset="0"/>
              </a:rPr>
              <a:t>Пожелаем нам удачи,</a:t>
            </a:r>
          </a:p>
          <a:p>
            <a:pPr>
              <a:buNone/>
            </a:pPr>
            <a:r>
              <a:rPr lang="ru-RU" sz="2800" dirty="0" smtClean="0">
                <a:latin typeface="Monotype Corsiva" pitchFamily="66" charset="0"/>
              </a:rPr>
              <a:t>И успешности в придачу!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071678"/>
            <a:ext cx="28575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5,13:0,9 = 51,3:9= 5,7 (ч) </a:t>
            </a:r>
          </a:p>
          <a:p>
            <a:pPr>
              <a:buNone/>
            </a:pPr>
            <a:r>
              <a:rPr lang="ru-RU" dirty="0" smtClean="0"/>
              <a:t>51,3     9</a:t>
            </a:r>
          </a:p>
          <a:p>
            <a:pPr>
              <a:buNone/>
            </a:pPr>
            <a:r>
              <a:rPr lang="ru-RU" dirty="0" smtClean="0"/>
              <a:t>45          5,7</a:t>
            </a:r>
          </a:p>
          <a:p>
            <a:pPr>
              <a:buNone/>
            </a:pPr>
            <a:r>
              <a:rPr lang="ru-RU" dirty="0" smtClean="0"/>
              <a:t>  6 3</a:t>
            </a:r>
          </a:p>
          <a:p>
            <a:pPr>
              <a:buNone/>
            </a:pPr>
            <a:r>
              <a:rPr lang="ru-RU" dirty="0" smtClean="0"/>
              <a:t>  6 3</a:t>
            </a:r>
          </a:p>
          <a:p>
            <a:pPr>
              <a:buNone/>
            </a:pPr>
            <a:r>
              <a:rPr lang="ru-RU" dirty="0" smtClean="0"/>
              <a:t>    0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1108051" y="2606669"/>
            <a:ext cx="642942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428728" y="2643182"/>
            <a:ext cx="1000132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H="1">
            <a:off x="428596" y="3286124"/>
            <a:ext cx="900090" cy="555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42910" y="4429132"/>
            <a:ext cx="71438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85720" y="2714620"/>
            <a:ext cx="28575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14282" y="3857628"/>
            <a:ext cx="28575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4786314" y="1643050"/>
            <a:ext cx="32976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Snap ITC" pitchFamily="82" charset="0"/>
              </a:rPr>
              <a:t>потребуется наезднику</a:t>
            </a:r>
            <a:endParaRPr lang="ru-RU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928662" y="5715016"/>
            <a:ext cx="30123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Snap ITC" pitchFamily="82" charset="0"/>
              </a:rPr>
              <a:t>Ответ: 5,7 часа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12" name="Picture 4" descr="всадник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571744"/>
            <a:ext cx="3373916" cy="299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учебником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43372" y="3000372"/>
            <a:ext cx="42672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-571536" y="178592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lvl="3"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№ 1445 </a:t>
            </a:r>
          </a:p>
          <a:p>
            <a:pPr lvl="3"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( 1 столбик)</a:t>
            </a:r>
          </a:p>
          <a:p>
            <a:pPr lvl="3"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№ 1451 </a:t>
            </a:r>
          </a:p>
          <a:p>
            <a:pPr lvl="3"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( для учащихся, работающих самостоятельно)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  Самопроверка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b="1" i="1" dirty="0" smtClean="0">
                <a:latin typeface="Monotype Corsiva" pitchFamily="66" charset="0"/>
                <a:cs typeface="Times New Roman" pitchFamily="18" charset="0"/>
              </a:rPr>
              <a:t>№ 1445</a:t>
            </a:r>
          </a:p>
          <a:p>
            <a:pPr>
              <a:buNone/>
            </a:pPr>
            <a:r>
              <a:rPr lang="ru-RU" sz="2800" dirty="0" smtClean="0">
                <a:latin typeface="Monotype Corsiva" pitchFamily="66" charset="0"/>
                <a:cs typeface="Times New Roman" pitchFamily="18" charset="0"/>
              </a:rPr>
              <a:t>        а) 12,6</a:t>
            </a:r>
          </a:p>
          <a:p>
            <a:pPr>
              <a:buNone/>
            </a:pPr>
            <a:r>
              <a:rPr lang="ru-RU" sz="2800" dirty="0" smtClean="0">
                <a:latin typeface="Monotype Corsiva" pitchFamily="66" charset="0"/>
                <a:cs typeface="Times New Roman" pitchFamily="18" charset="0"/>
              </a:rPr>
              <a:t>        б) 0,23</a:t>
            </a:r>
          </a:p>
          <a:p>
            <a:pPr>
              <a:buNone/>
            </a:pPr>
            <a:r>
              <a:rPr lang="ru-RU" sz="2800" dirty="0" smtClean="0">
                <a:latin typeface="Monotype Corsiva" pitchFamily="66" charset="0"/>
                <a:cs typeface="Times New Roman" pitchFamily="18" charset="0"/>
              </a:rPr>
              <a:t>        в) 5,2</a:t>
            </a:r>
          </a:p>
          <a:p>
            <a:pPr>
              <a:buNone/>
            </a:pPr>
            <a:r>
              <a:rPr lang="ru-RU" sz="2800" dirty="0" smtClean="0">
                <a:latin typeface="Monotype Corsiva" pitchFamily="66" charset="0"/>
                <a:cs typeface="Times New Roman" pitchFamily="18" charset="0"/>
              </a:rPr>
              <a:t>        г) 0,087</a:t>
            </a:r>
          </a:p>
          <a:p>
            <a:pPr>
              <a:buNone/>
            </a:pPr>
            <a:r>
              <a:rPr lang="ru-RU" sz="2800" dirty="0" smtClean="0">
                <a:latin typeface="Monotype Corsiva" pitchFamily="66" charset="0"/>
                <a:cs typeface="Times New Roman" pitchFamily="18" charset="0"/>
              </a:rPr>
              <a:t>        </a:t>
            </a:r>
            <a:r>
              <a:rPr lang="ru-RU" sz="2800" dirty="0" err="1" smtClean="0">
                <a:latin typeface="Monotype Corsiva" pitchFamily="66" charset="0"/>
                <a:cs typeface="Times New Roman" pitchFamily="18" charset="0"/>
              </a:rPr>
              <a:t>д</a:t>
            </a:r>
            <a:r>
              <a:rPr lang="ru-RU" sz="2800" dirty="0" smtClean="0">
                <a:latin typeface="Monotype Corsiva" pitchFamily="66" charset="0"/>
                <a:cs typeface="Times New Roman" pitchFamily="18" charset="0"/>
              </a:rPr>
              <a:t>) 1,03</a:t>
            </a:r>
          </a:p>
          <a:p>
            <a:pPr>
              <a:buNone/>
            </a:pPr>
            <a:r>
              <a:rPr lang="ru-RU" sz="2800" dirty="0" smtClean="0">
                <a:latin typeface="Monotype Corsiva" pitchFamily="66" charset="0"/>
                <a:cs typeface="Times New Roman" pitchFamily="18" charset="0"/>
              </a:rPr>
              <a:t>         е) 3</a:t>
            </a:r>
            <a:endParaRPr lang="ru-RU" sz="2800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500306"/>
            <a:ext cx="2895600" cy="211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" name="Group 17"/>
          <p:cNvGrpSpPr>
            <a:grpSpLocks/>
          </p:cNvGrpSpPr>
          <p:nvPr/>
        </p:nvGrpSpPr>
        <p:grpSpPr bwMode="auto">
          <a:xfrm>
            <a:off x="3786182" y="417512"/>
            <a:ext cx="5965867" cy="6440488"/>
            <a:chOff x="2188" y="192"/>
            <a:chExt cx="4145" cy="4057"/>
          </a:xfrm>
        </p:grpSpPr>
        <p:sp>
          <p:nvSpPr>
            <p:cNvPr id="32" name="Freeform 18"/>
            <p:cNvSpPr>
              <a:spLocks/>
            </p:cNvSpPr>
            <p:nvPr/>
          </p:nvSpPr>
          <p:spPr bwMode="auto">
            <a:xfrm>
              <a:off x="2188" y="365"/>
              <a:ext cx="3599" cy="3884"/>
            </a:xfrm>
            <a:custGeom>
              <a:avLst/>
              <a:gdLst/>
              <a:ahLst/>
              <a:cxnLst>
                <a:cxn ang="0">
                  <a:pos x="387" y="180"/>
                </a:cxn>
                <a:cxn ang="0">
                  <a:pos x="587" y="20"/>
                </a:cxn>
                <a:cxn ang="0">
                  <a:pos x="801" y="188"/>
                </a:cxn>
                <a:cxn ang="0">
                  <a:pos x="1034" y="4"/>
                </a:cxn>
                <a:cxn ang="0">
                  <a:pos x="1268" y="164"/>
                </a:cxn>
                <a:cxn ang="0">
                  <a:pos x="1508" y="20"/>
                </a:cxn>
                <a:cxn ang="0">
                  <a:pos x="1741" y="180"/>
                </a:cxn>
                <a:cxn ang="0">
                  <a:pos x="1981" y="20"/>
                </a:cxn>
                <a:cxn ang="0">
                  <a:pos x="2208" y="188"/>
                </a:cxn>
                <a:cxn ang="0">
                  <a:pos x="2428" y="20"/>
                </a:cxn>
                <a:cxn ang="0">
                  <a:pos x="2669" y="212"/>
                </a:cxn>
                <a:cxn ang="0">
                  <a:pos x="2882" y="44"/>
                </a:cxn>
                <a:cxn ang="0">
                  <a:pos x="3029" y="260"/>
                </a:cxn>
                <a:cxn ang="0">
                  <a:pos x="3312" y="59"/>
                </a:cxn>
                <a:cxn ang="0">
                  <a:pos x="3480" y="251"/>
                </a:cxn>
                <a:cxn ang="0">
                  <a:pos x="3488" y="827"/>
                </a:cxn>
                <a:cxn ang="0">
                  <a:pos x="3456" y="1763"/>
                </a:cxn>
                <a:cxn ang="0">
                  <a:pos x="3408" y="2499"/>
                </a:cxn>
                <a:cxn ang="0">
                  <a:pos x="3416" y="3083"/>
                </a:cxn>
                <a:cxn ang="0">
                  <a:pos x="3488" y="3419"/>
                </a:cxn>
                <a:cxn ang="0">
                  <a:pos x="3589" y="3524"/>
                </a:cxn>
                <a:cxn ang="0">
                  <a:pos x="3549" y="3572"/>
                </a:cxn>
                <a:cxn ang="0">
                  <a:pos x="3389" y="3668"/>
                </a:cxn>
                <a:cxn ang="0">
                  <a:pos x="3229" y="3668"/>
                </a:cxn>
                <a:cxn ang="0">
                  <a:pos x="2909" y="3572"/>
                </a:cxn>
                <a:cxn ang="0">
                  <a:pos x="2709" y="3764"/>
                </a:cxn>
                <a:cxn ang="0">
                  <a:pos x="2468" y="3860"/>
                </a:cxn>
                <a:cxn ang="0">
                  <a:pos x="2068" y="3668"/>
                </a:cxn>
                <a:cxn ang="0">
                  <a:pos x="1628" y="3860"/>
                </a:cxn>
                <a:cxn ang="0">
                  <a:pos x="1067" y="3668"/>
                </a:cxn>
                <a:cxn ang="0">
                  <a:pos x="627" y="3860"/>
                </a:cxn>
                <a:cxn ang="0">
                  <a:pos x="347" y="3812"/>
                </a:cxn>
                <a:cxn ang="0">
                  <a:pos x="27" y="3620"/>
                </a:cxn>
                <a:cxn ang="0">
                  <a:pos x="187" y="3524"/>
                </a:cxn>
                <a:cxn ang="0">
                  <a:pos x="307" y="3044"/>
                </a:cxn>
                <a:cxn ang="0">
                  <a:pos x="352" y="2331"/>
                </a:cxn>
                <a:cxn ang="0">
                  <a:pos x="347" y="1076"/>
                </a:cxn>
                <a:cxn ang="0">
                  <a:pos x="336" y="523"/>
                </a:cxn>
                <a:cxn ang="0">
                  <a:pos x="389" y="176"/>
                </a:cxn>
              </a:cxnLst>
              <a:rect l="0" t="0" r="r" b="b"/>
              <a:pathLst>
                <a:path w="3599" h="3884">
                  <a:moveTo>
                    <a:pt x="387" y="180"/>
                  </a:moveTo>
                  <a:cubicBezTo>
                    <a:pt x="420" y="155"/>
                    <a:pt x="518" y="19"/>
                    <a:pt x="587" y="20"/>
                  </a:cubicBezTo>
                  <a:cubicBezTo>
                    <a:pt x="656" y="21"/>
                    <a:pt x="726" y="191"/>
                    <a:pt x="801" y="188"/>
                  </a:cubicBezTo>
                  <a:cubicBezTo>
                    <a:pt x="875" y="185"/>
                    <a:pt x="957" y="8"/>
                    <a:pt x="1034" y="4"/>
                  </a:cubicBezTo>
                  <a:cubicBezTo>
                    <a:pt x="1112" y="0"/>
                    <a:pt x="1188" y="161"/>
                    <a:pt x="1268" y="164"/>
                  </a:cubicBezTo>
                  <a:cubicBezTo>
                    <a:pt x="1347" y="167"/>
                    <a:pt x="1429" y="17"/>
                    <a:pt x="1508" y="20"/>
                  </a:cubicBezTo>
                  <a:cubicBezTo>
                    <a:pt x="1587" y="23"/>
                    <a:pt x="1662" y="180"/>
                    <a:pt x="1741" y="180"/>
                  </a:cubicBezTo>
                  <a:cubicBezTo>
                    <a:pt x="1821" y="180"/>
                    <a:pt x="1904" y="19"/>
                    <a:pt x="1981" y="20"/>
                  </a:cubicBezTo>
                  <a:cubicBezTo>
                    <a:pt x="2059" y="21"/>
                    <a:pt x="2134" y="188"/>
                    <a:pt x="2208" y="188"/>
                  </a:cubicBezTo>
                  <a:cubicBezTo>
                    <a:pt x="2283" y="188"/>
                    <a:pt x="2352" y="16"/>
                    <a:pt x="2428" y="20"/>
                  </a:cubicBezTo>
                  <a:cubicBezTo>
                    <a:pt x="2505" y="24"/>
                    <a:pt x="2593" y="208"/>
                    <a:pt x="2669" y="212"/>
                  </a:cubicBezTo>
                  <a:cubicBezTo>
                    <a:pt x="2745" y="216"/>
                    <a:pt x="2822" y="36"/>
                    <a:pt x="2882" y="44"/>
                  </a:cubicBezTo>
                  <a:cubicBezTo>
                    <a:pt x="2942" y="52"/>
                    <a:pt x="2957" y="257"/>
                    <a:pt x="3029" y="260"/>
                  </a:cubicBezTo>
                  <a:cubicBezTo>
                    <a:pt x="3101" y="263"/>
                    <a:pt x="3237" y="60"/>
                    <a:pt x="3312" y="59"/>
                  </a:cubicBezTo>
                  <a:cubicBezTo>
                    <a:pt x="3387" y="58"/>
                    <a:pt x="3451" y="123"/>
                    <a:pt x="3480" y="251"/>
                  </a:cubicBezTo>
                  <a:cubicBezTo>
                    <a:pt x="3509" y="379"/>
                    <a:pt x="3492" y="575"/>
                    <a:pt x="3488" y="827"/>
                  </a:cubicBezTo>
                  <a:cubicBezTo>
                    <a:pt x="3484" y="1079"/>
                    <a:pt x="3469" y="1484"/>
                    <a:pt x="3456" y="1763"/>
                  </a:cubicBezTo>
                  <a:cubicBezTo>
                    <a:pt x="3443" y="2042"/>
                    <a:pt x="3415" y="2279"/>
                    <a:pt x="3408" y="2499"/>
                  </a:cubicBezTo>
                  <a:cubicBezTo>
                    <a:pt x="3401" y="2719"/>
                    <a:pt x="3403" y="2930"/>
                    <a:pt x="3416" y="3083"/>
                  </a:cubicBezTo>
                  <a:cubicBezTo>
                    <a:pt x="3429" y="3236"/>
                    <a:pt x="3459" y="3346"/>
                    <a:pt x="3488" y="3419"/>
                  </a:cubicBezTo>
                  <a:cubicBezTo>
                    <a:pt x="3517" y="3492"/>
                    <a:pt x="3579" y="3499"/>
                    <a:pt x="3589" y="3524"/>
                  </a:cubicBezTo>
                  <a:cubicBezTo>
                    <a:pt x="3599" y="3549"/>
                    <a:pt x="3583" y="3548"/>
                    <a:pt x="3549" y="3572"/>
                  </a:cubicBezTo>
                  <a:cubicBezTo>
                    <a:pt x="3516" y="3596"/>
                    <a:pt x="3443" y="3652"/>
                    <a:pt x="3389" y="3668"/>
                  </a:cubicBezTo>
                  <a:cubicBezTo>
                    <a:pt x="3336" y="3684"/>
                    <a:pt x="3309" y="3684"/>
                    <a:pt x="3229" y="3668"/>
                  </a:cubicBezTo>
                  <a:cubicBezTo>
                    <a:pt x="3149" y="3652"/>
                    <a:pt x="2996" y="3556"/>
                    <a:pt x="2909" y="3572"/>
                  </a:cubicBezTo>
                  <a:cubicBezTo>
                    <a:pt x="2822" y="3588"/>
                    <a:pt x="2782" y="3716"/>
                    <a:pt x="2709" y="3764"/>
                  </a:cubicBezTo>
                  <a:cubicBezTo>
                    <a:pt x="2635" y="3812"/>
                    <a:pt x="2575" y="3876"/>
                    <a:pt x="2468" y="3860"/>
                  </a:cubicBezTo>
                  <a:cubicBezTo>
                    <a:pt x="2362" y="3844"/>
                    <a:pt x="2208" y="3668"/>
                    <a:pt x="2068" y="3668"/>
                  </a:cubicBezTo>
                  <a:cubicBezTo>
                    <a:pt x="1928" y="3668"/>
                    <a:pt x="1795" y="3860"/>
                    <a:pt x="1628" y="3860"/>
                  </a:cubicBezTo>
                  <a:cubicBezTo>
                    <a:pt x="1461" y="3860"/>
                    <a:pt x="1234" y="3668"/>
                    <a:pt x="1067" y="3668"/>
                  </a:cubicBezTo>
                  <a:cubicBezTo>
                    <a:pt x="901" y="3668"/>
                    <a:pt x="747" y="3836"/>
                    <a:pt x="627" y="3860"/>
                  </a:cubicBezTo>
                  <a:cubicBezTo>
                    <a:pt x="507" y="3884"/>
                    <a:pt x="447" y="3852"/>
                    <a:pt x="347" y="3812"/>
                  </a:cubicBezTo>
                  <a:cubicBezTo>
                    <a:pt x="247" y="3772"/>
                    <a:pt x="53" y="3668"/>
                    <a:pt x="27" y="3620"/>
                  </a:cubicBezTo>
                  <a:cubicBezTo>
                    <a:pt x="0" y="3572"/>
                    <a:pt x="140" y="3620"/>
                    <a:pt x="187" y="3524"/>
                  </a:cubicBezTo>
                  <a:cubicBezTo>
                    <a:pt x="234" y="3428"/>
                    <a:pt x="280" y="3243"/>
                    <a:pt x="307" y="3044"/>
                  </a:cubicBezTo>
                  <a:cubicBezTo>
                    <a:pt x="334" y="2845"/>
                    <a:pt x="345" y="2659"/>
                    <a:pt x="352" y="2331"/>
                  </a:cubicBezTo>
                  <a:cubicBezTo>
                    <a:pt x="359" y="2003"/>
                    <a:pt x="350" y="1377"/>
                    <a:pt x="347" y="1076"/>
                  </a:cubicBezTo>
                  <a:cubicBezTo>
                    <a:pt x="344" y="775"/>
                    <a:pt x="329" y="673"/>
                    <a:pt x="336" y="523"/>
                  </a:cubicBezTo>
                  <a:cubicBezTo>
                    <a:pt x="343" y="373"/>
                    <a:pt x="378" y="248"/>
                    <a:pt x="389" y="176"/>
                  </a:cubicBezTo>
                </a:path>
              </a:pathLst>
            </a:custGeom>
            <a:gradFill rotWithShape="1">
              <a:gsLst>
                <a:gs pos="0">
                  <a:schemeClr val="accent1">
                    <a:alpha val="98000"/>
                  </a:schemeClr>
                </a:gs>
                <a:gs pos="50000">
                  <a:schemeClr val="bg1">
                    <a:alpha val="99001"/>
                  </a:schemeClr>
                </a:gs>
                <a:gs pos="100000">
                  <a:schemeClr val="accent1">
                    <a:alpha val="98000"/>
                  </a:schemeClr>
                </a:gs>
              </a:gsLst>
              <a:lin ang="0" scaled="1"/>
            </a:gradFill>
            <a:ln w="9525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3" name="Group 19"/>
            <p:cNvGrpSpPr>
              <a:grpSpLocks/>
            </p:cNvGrpSpPr>
            <p:nvPr/>
          </p:nvGrpSpPr>
          <p:grpSpPr bwMode="auto">
            <a:xfrm>
              <a:off x="2560" y="192"/>
              <a:ext cx="134" cy="385"/>
              <a:chOff x="275" y="191"/>
              <a:chExt cx="161" cy="385"/>
            </a:xfrm>
          </p:grpSpPr>
          <p:sp>
            <p:nvSpPr>
              <p:cNvPr id="55" name="Oval 20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6" name="Freeform 21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4" name="Group 22"/>
            <p:cNvGrpSpPr>
              <a:grpSpLocks/>
            </p:cNvGrpSpPr>
            <p:nvPr/>
          </p:nvGrpSpPr>
          <p:grpSpPr bwMode="auto">
            <a:xfrm>
              <a:off x="3009" y="193"/>
              <a:ext cx="134" cy="385"/>
              <a:chOff x="275" y="191"/>
              <a:chExt cx="161" cy="385"/>
            </a:xfrm>
          </p:grpSpPr>
          <p:sp>
            <p:nvSpPr>
              <p:cNvPr id="53" name="Oval 23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" name="Freeform 24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5" name="Group 25"/>
            <p:cNvGrpSpPr>
              <a:grpSpLocks/>
            </p:cNvGrpSpPr>
            <p:nvPr/>
          </p:nvGrpSpPr>
          <p:grpSpPr bwMode="auto">
            <a:xfrm>
              <a:off x="3492" y="193"/>
              <a:ext cx="134" cy="385"/>
              <a:chOff x="275" y="191"/>
              <a:chExt cx="161" cy="385"/>
            </a:xfrm>
          </p:grpSpPr>
          <p:sp>
            <p:nvSpPr>
              <p:cNvPr id="51" name="Oval 26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" name="Freeform 27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6" name="Group 28"/>
            <p:cNvGrpSpPr>
              <a:grpSpLocks/>
            </p:cNvGrpSpPr>
            <p:nvPr/>
          </p:nvGrpSpPr>
          <p:grpSpPr bwMode="auto">
            <a:xfrm>
              <a:off x="3972" y="193"/>
              <a:ext cx="134" cy="385"/>
              <a:chOff x="275" y="191"/>
              <a:chExt cx="161" cy="385"/>
            </a:xfrm>
          </p:grpSpPr>
          <p:sp>
            <p:nvSpPr>
              <p:cNvPr id="49" name="Oval 29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7" name="Group 31"/>
            <p:cNvGrpSpPr>
              <a:grpSpLocks/>
            </p:cNvGrpSpPr>
            <p:nvPr/>
          </p:nvGrpSpPr>
          <p:grpSpPr bwMode="auto">
            <a:xfrm>
              <a:off x="4398" y="193"/>
              <a:ext cx="134" cy="385"/>
              <a:chOff x="275" y="191"/>
              <a:chExt cx="161" cy="385"/>
            </a:xfrm>
          </p:grpSpPr>
          <p:sp>
            <p:nvSpPr>
              <p:cNvPr id="47" name="Oval 32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" name="Freeform 33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8" name="Group 34"/>
            <p:cNvGrpSpPr>
              <a:grpSpLocks/>
            </p:cNvGrpSpPr>
            <p:nvPr/>
          </p:nvGrpSpPr>
          <p:grpSpPr bwMode="auto">
            <a:xfrm>
              <a:off x="4879" y="193"/>
              <a:ext cx="134" cy="385"/>
              <a:chOff x="275" y="191"/>
              <a:chExt cx="161" cy="385"/>
            </a:xfrm>
          </p:grpSpPr>
          <p:sp>
            <p:nvSpPr>
              <p:cNvPr id="45" name="Oval 35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6" name="Freeform 36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9" name="Freeform 37"/>
            <p:cNvSpPr>
              <a:spLocks/>
            </p:cNvSpPr>
            <p:nvPr/>
          </p:nvSpPr>
          <p:spPr bwMode="auto">
            <a:xfrm flipH="1">
              <a:off x="4933" y="1560"/>
              <a:ext cx="1400" cy="2377"/>
            </a:xfrm>
            <a:custGeom>
              <a:avLst/>
              <a:gdLst/>
              <a:ahLst/>
              <a:cxnLst>
                <a:cxn ang="0">
                  <a:pos x="206" y="2377"/>
                </a:cxn>
                <a:cxn ang="0">
                  <a:pos x="86" y="2100"/>
                </a:cxn>
                <a:cxn ang="0">
                  <a:pos x="9" y="1200"/>
                </a:cxn>
                <a:cxn ang="0">
                  <a:pos x="33" y="0"/>
                </a:cxn>
              </a:cxnLst>
              <a:rect l="0" t="0" r="r" b="b"/>
              <a:pathLst>
                <a:path w="206" h="2377">
                  <a:moveTo>
                    <a:pt x="206" y="2377"/>
                  </a:moveTo>
                  <a:cubicBezTo>
                    <a:pt x="166" y="2331"/>
                    <a:pt x="119" y="2296"/>
                    <a:pt x="86" y="2100"/>
                  </a:cubicBezTo>
                  <a:cubicBezTo>
                    <a:pt x="53" y="1904"/>
                    <a:pt x="18" y="1550"/>
                    <a:pt x="9" y="1200"/>
                  </a:cubicBezTo>
                  <a:cubicBezTo>
                    <a:pt x="0" y="850"/>
                    <a:pt x="28" y="250"/>
                    <a:pt x="33" y="0"/>
                  </a:cubicBezTo>
                </a:path>
              </a:pathLst>
            </a:custGeom>
            <a:noFill/>
            <a:ln w="9525" cap="flat" cmpd="sng">
              <a:solidFill>
                <a:srgbClr val="0099FF">
                  <a:alpha val="50000"/>
                </a:srgb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3892" y="2161"/>
              <a:ext cx="320" cy="1872"/>
            </a:xfrm>
            <a:custGeom>
              <a:avLst/>
              <a:gdLst/>
              <a:ahLst/>
              <a:cxnLst>
                <a:cxn ang="0">
                  <a:pos x="384" y="1248"/>
                </a:cxn>
                <a:cxn ang="0">
                  <a:pos x="240" y="1104"/>
                </a:cxn>
                <a:cxn ang="0">
                  <a:pos x="96" y="672"/>
                </a:cxn>
                <a:cxn ang="0">
                  <a:pos x="0" y="0"/>
                </a:cxn>
              </a:cxnLst>
              <a:rect l="0" t="0" r="r" b="b"/>
              <a:pathLst>
                <a:path w="384" h="1248">
                  <a:moveTo>
                    <a:pt x="384" y="1248"/>
                  </a:moveTo>
                  <a:cubicBezTo>
                    <a:pt x="336" y="1224"/>
                    <a:pt x="288" y="1200"/>
                    <a:pt x="240" y="1104"/>
                  </a:cubicBezTo>
                  <a:cubicBezTo>
                    <a:pt x="192" y="1008"/>
                    <a:pt x="136" y="856"/>
                    <a:pt x="96" y="672"/>
                  </a:cubicBezTo>
                  <a:cubicBezTo>
                    <a:pt x="56" y="488"/>
                    <a:pt x="28" y="244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99FF">
                  <a:alpha val="50000"/>
                </a:srgb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3011" y="2785"/>
              <a:ext cx="321" cy="1296"/>
            </a:xfrm>
            <a:custGeom>
              <a:avLst/>
              <a:gdLst/>
              <a:ahLst/>
              <a:cxnLst>
                <a:cxn ang="0">
                  <a:pos x="384" y="1248"/>
                </a:cxn>
                <a:cxn ang="0">
                  <a:pos x="240" y="1104"/>
                </a:cxn>
                <a:cxn ang="0">
                  <a:pos x="96" y="672"/>
                </a:cxn>
                <a:cxn ang="0">
                  <a:pos x="0" y="0"/>
                </a:cxn>
              </a:cxnLst>
              <a:rect l="0" t="0" r="r" b="b"/>
              <a:pathLst>
                <a:path w="384" h="1248">
                  <a:moveTo>
                    <a:pt x="384" y="1248"/>
                  </a:moveTo>
                  <a:cubicBezTo>
                    <a:pt x="336" y="1224"/>
                    <a:pt x="288" y="1200"/>
                    <a:pt x="240" y="1104"/>
                  </a:cubicBezTo>
                  <a:cubicBezTo>
                    <a:pt x="192" y="1008"/>
                    <a:pt x="136" y="856"/>
                    <a:pt x="96" y="672"/>
                  </a:cubicBezTo>
                  <a:cubicBezTo>
                    <a:pt x="56" y="488"/>
                    <a:pt x="28" y="244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99FF">
                  <a:alpha val="50000"/>
                </a:srgb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42" name="Group 40"/>
            <p:cNvGrpSpPr>
              <a:grpSpLocks/>
            </p:cNvGrpSpPr>
            <p:nvPr/>
          </p:nvGrpSpPr>
          <p:grpSpPr bwMode="auto">
            <a:xfrm>
              <a:off x="5328" y="192"/>
              <a:ext cx="134" cy="385"/>
              <a:chOff x="275" y="191"/>
              <a:chExt cx="161" cy="385"/>
            </a:xfrm>
          </p:grpSpPr>
          <p:sp>
            <p:nvSpPr>
              <p:cNvPr id="43" name="Oval 41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" name="Freeform 42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cxnSp>
        <p:nvCxnSpPr>
          <p:cNvPr id="58" name="Прямая со стрелкой 57"/>
          <p:cNvCxnSpPr/>
          <p:nvPr/>
        </p:nvCxnSpPr>
        <p:spPr>
          <a:xfrm>
            <a:off x="428596" y="571480"/>
            <a:ext cx="8429684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11111E-6 L 0.6335 -0.00278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2357430"/>
            <a:ext cx="1571636" cy="302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Обучающая </a:t>
            </a:r>
            <a:br>
              <a:rPr lang="ru-RU" dirty="0" smtClean="0"/>
            </a:br>
            <a:r>
              <a:rPr lang="ru-RU" dirty="0" smtClean="0"/>
              <a:t>самостоятельная</a:t>
            </a:r>
            <a:br>
              <a:rPr lang="ru-RU" dirty="0" smtClean="0"/>
            </a:br>
            <a:r>
              <a:rPr lang="ru-RU" dirty="0" smtClean="0"/>
              <a:t>        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    </a:t>
            </a:r>
          </a:p>
          <a:p>
            <a:pPr>
              <a:buNone/>
            </a:pPr>
            <a:r>
              <a:rPr lang="ru-RU" b="1" dirty="0" smtClean="0">
                <a:latin typeface="Monotype Corsiva" pitchFamily="66" charset="0"/>
              </a:rPr>
              <a:t>        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6, 944 : 3,2 =                 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2,17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       0,0456 : 3,8 =                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0,012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       0,182 : 1,3 =                  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0,14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       131, 67 : 5,7 =               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23,1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       6,36 : 0,12 =                  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53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       14,976 : 0,72 =              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20,8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       24, 48 : 4,8 =                  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5,1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3857620" y="417512"/>
            <a:ext cx="5180013" cy="6440488"/>
            <a:chOff x="2064" y="192"/>
            <a:chExt cx="3599" cy="4057"/>
          </a:xfrm>
        </p:grpSpPr>
        <p:sp>
          <p:nvSpPr>
            <p:cNvPr id="5" name="Freeform 18"/>
            <p:cNvSpPr>
              <a:spLocks/>
            </p:cNvSpPr>
            <p:nvPr/>
          </p:nvSpPr>
          <p:spPr bwMode="auto">
            <a:xfrm>
              <a:off x="2064" y="365"/>
              <a:ext cx="3599" cy="3884"/>
            </a:xfrm>
            <a:custGeom>
              <a:avLst/>
              <a:gdLst/>
              <a:ahLst/>
              <a:cxnLst>
                <a:cxn ang="0">
                  <a:pos x="387" y="180"/>
                </a:cxn>
                <a:cxn ang="0">
                  <a:pos x="587" y="20"/>
                </a:cxn>
                <a:cxn ang="0">
                  <a:pos x="801" y="188"/>
                </a:cxn>
                <a:cxn ang="0">
                  <a:pos x="1034" y="4"/>
                </a:cxn>
                <a:cxn ang="0">
                  <a:pos x="1268" y="164"/>
                </a:cxn>
                <a:cxn ang="0">
                  <a:pos x="1508" y="20"/>
                </a:cxn>
                <a:cxn ang="0">
                  <a:pos x="1741" y="180"/>
                </a:cxn>
                <a:cxn ang="0">
                  <a:pos x="1981" y="20"/>
                </a:cxn>
                <a:cxn ang="0">
                  <a:pos x="2208" y="188"/>
                </a:cxn>
                <a:cxn ang="0">
                  <a:pos x="2428" y="20"/>
                </a:cxn>
                <a:cxn ang="0">
                  <a:pos x="2669" y="212"/>
                </a:cxn>
                <a:cxn ang="0">
                  <a:pos x="2882" y="44"/>
                </a:cxn>
                <a:cxn ang="0">
                  <a:pos x="3029" y="260"/>
                </a:cxn>
                <a:cxn ang="0">
                  <a:pos x="3312" y="59"/>
                </a:cxn>
                <a:cxn ang="0">
                  <a:pos x="3480" y="251"/>
                </a:cxn>
                <a:cxn ang="0">
                  <a:pos x="3488" y="827"/>
                </a:cxn>
                <a:cxn ang="0">
                  <a:pos x="3456" y="1763"/>
                </a:cxn>
                <a:cxn ang="0">
                  <a:pos x="3408" y="2499"/>
                </a:cxn>
                <a:cxn ang="0">
                  <a:pos x="3416" y="3083"/>
                </a:cxn>
                <a:cxn ang="0">
                  <a:pos x="3488" y="3419"/>
                </a:cxn>
                <a:cxn ang="0">
                  <a:pos x="3589" y="3524"/>
                </a:cxn>
                <a:cxn ang="0">
                  <a:pos x="3549" y="3572"/>
                </a:cxn>
                <a:cxn ang="0">
                  <a:pos x="3389" y="3668"/>
                </a:cxn>
                <a:cxn ang="0">
                  <a:pos x="3229" y="3668"/>
                </a:cxn>
                <a:cxn ang="0">
                  <a:pos x="2909" y="3572"/>
                </a:cxn>
                <a:cxn ang="0">
                  <a:pos x="2709" y="3764"/>
                </a:cxn>
                <a:cxn ang="0">
                  <a:pos x="2468" y="3860"/>
                </a:cxn>
                <a:cxn ang="0">
                  <a:pos x="2068" y="3668"/>
                </a:cxn>
                <a:cxn ang="0">
                  <a:pos x="1628" y="3860"/>
                </a:cxn>
                <a:cxn ang="0">
                  <a:pos x="1067" y="3668"/>
                </a:cxn>
                <a:cxn ang="0">
                  <a:pos x="627" y="3860"/>
                </a:cxn>
                <a:cxn ang="0">
                  <a:pos x="347" y="3812"/>
                </a:cxn>
                <a:cxn ang="0">
                  <a:pos x="27" y="3620"/>
                </a:cxn>
                <a:cxn ang="0">
                  <a:pos x="187" y="3524"/>
                </a:cxn>
                <a:cxn ang="0">
                  <a:pos x="307" y="3044"/>
                </a:cxn>
                <a:cxn ang="0">
                  <a:pos x="352" y="2331"/>
                </a:cxn>
                <a:cxn ang="0">
                  <a:pos x="347" y="1076"/>
                </a:cxn>
                <a:cxn ang="0">
                  <a:pos x="336" y="523"/>
                </a:cxn>
                <a:cxn ang="0">
                  <a:pos x="389" y="176"/>
                </a:cxn>
              </a:cxnLst>
              <a:rect l="0" t="0" r="r" b="b"/>
              <a:pathLst>
                <a:path w="3599" h="3884">
                  <a:moveTo>
                    <a:pt x="387" y="180"/>
                  </a:moveTo>
                  <a:cubicBezTo>
                    <a:pt x="420" y="155"/>
                    <a:pt x="518" y="19"/>
                    <a:pt x="587" y="20"/>
                  </a:cubicBezTo>
                  <a:cubicBezTo>
                    <a:pt x="656" y="21"/>
                    <a:pt x="726" y="191"/>
                    <a:pt x="801" y="188"/>
                  </a:cubicBezTo>
                  <a:cubicBezTo>
                    <a:pt x="875" y="185"/>
                    <a:pt x="957" y="8"/>
                    <a:pt x="1034" y="4"/>
                  </a:cubicBezTo>
                  <a:cubicBezTo>
                    <a:pt x="1112" y="0"/>
                    <a:pt x="1188" y="161"/>
                    <a:pt x="1268" y="164"/>
                  </a:cubicBezTo>
                  <a:cubicBezTo>
                    <a:pt x="1347" y="167"/>
                    <a:pt x="1429" y="17"/>
                    <a:pt x="1508" y="20"/>
                  </a:cubicBezTo>
                  <a:cubicBezTo>
                    <a:pt x="1587" y="23"/>
                    <a:pt x="1662" y="180"/>
                    <a:pt x="1741" y="180"/>
                  </a:cubicBezTo>
                  <a:cubicBezTo>
                    <a:pt x="1821" y="180"/>
                    <a:pt x="1904" y="19"/>
                    <a:pt x="1981" y="20"/>
                  </a:cubicBezTo>
                  <a:cubicBezTo>
                    <a:pt x="2059" y="21"/>
                    <a:pt x="2134" y="188"/>
                    <a:pt x="2208" y="188"/>
                  </a:cubicBezTo>
                  <a:cubicBezTo>
                    <a:pt x="2283" y="188"/>
                    <a:pt x="2352" y="16"/>
                    <a:pt x="2428" y="20"/>
                  </a:cubicBezTo>
                  <a:cubicBezTo>
                    <a:pt x="2505" y="24"/>
                    <a:pt x="2593" y="208"/>
                    <a:pt x="2669" y="212"/>
                  </a:cubicBezTo>
                  <a:cubicBezTo>
                    <a:pt x="2745" y="216"/>
                    <a:pt x="2822" y="36"/>
                    <a:pt x="2882" y="44"/>
                  </a:cubicBezTo>
                  <a:cubicBezTo>
                    <a:pt x="2942" y="52"/>
                    <a:pt x="2957" y="257"/>
                    <a:pt x="3029" y="260"/>
                  </a:cubicBezTo>
                  <a:cubicBezTo>
                    <a:pt x="3101" y="263"/>
                    <a:pt x="3237" y="60"/>
                    <a:pt x="3312" y="59"/>
                  </a:cubicBezTo>
                  <a:cubicBezTo>
                    <a:pt x="3387" y="58"/>
                    <a:pt x="3451" y="123"/>
                    <a:pt x="3480" y="251"/>
                  </a:cubicBezTo>
                  <a:cubicBezTo>
                    <a:pt x="3509" y="379"/>
                    <a:pt x="3492" y="575"/>
                    <a:pt x="3488" y="827"/>
                  </a:cubicBezTo>
                  <a:cubicBezTo>
                    <a:pt x="3484" y="1079"/>
                    <a:pt x="3469" y="1484"/>
                    <a:pt x="3456" y="1763"/>
                  </a:cubicBezTo>
                  <a:cubicBezTo>
                    <a:pt x="3443" y="2042"/>
                    <a:pt x="3415" y="2279"/>
                    <a:pt x="3408" y="2499"/>
                  </a:cubicBezTo>
                  <a:cubicBezTo>
                    <a:pt x="3401" y="2719"/>
                    <a:pt x="3403" y="2930"/>
                    <a:pt x="3416" y="3083"/>
                  </a:cubicBezTo>
                  <a:cubicBezTo>
                    <a:pt x="3429" y="3236"/>
                    <a:pt x="3459" y="3346"/>
                    <a:pt x="3488" y="3419"/>
                  </a:cubicBezTo>
                  <a:cubicBezTo>
                    <a:pt x="3517" y="3492"/>
                    <a:pt x="3579" y="3499"/>
                    <a:pt x="3589" y="3524"/>
                  </a:cubicBezTo>
                  <a:cubicBezTo>
                    <a:pt x="3599" y="3549"/>
                    <a:pt x="3583" y="3548"/>
                    <a:pt x="3549" y="3572"/>
                  </a:cubicBezTo>
                  <a:cubicBezTo>
                    <a:pt x="3516" y="3596"/>
                    <a:pt x="3443" y="3652"/>
                    <a:pt x="3389" y="3668"/>
                  </a:cubicBezTo>
                  <a:cubicBezTo>
                    <a:pt x="3336" y="3684"/>
                    <a:pt x="3309" y="3684"/>
                    <a:pt x="3229" y="3668"/>
                  </a:cubicBezTo>
                  <a:cubicBezTo>
                    <a:pt x="3149" y="3652"/>
                    <a:pt x="2996" y="3556"/>
                    <a:pt x="2909" y="3572"/>
                  </a:cubicBezTo>
                  <a:cubicBezTo>
                    <a:pt x="2822" y="3588"/>
                    <a:pt x="2782" y="3716"/>
                    <a:pt x="2709" y="3764"/>
                  </a:cubicBezTo>
                  <a:cubicBezTo>
                    <a:pt x="2635" y="3812"/>
                    <a:pt x="2575" y="3876"/>
                    <a:pt x="2468" y="3860"/>
                  </a:cubicBezTo>
                  <a:cubicBezTo>
                    <a:pt x="2362" y="3844"/>
                    <a:pt x="2208" y="3668"/>
                    <a:pt x="2068" y="3668"/>
                  </a:cubicBezTo>
                  <a:cubicBezTo>
                    <a:pt x="1928" y="3668"/>
                    <a:pt x="1795" y="3860"/>
                    <a:pt x="1628" y="3860"/>
                  </a:cubicBezTo>
                  <a:cubicBezTo>
                    <a:pt x="1461" y="3860"/>
                    <a:pt x="1234" y="3668"/>
                    <a:pt x="1067" y="3668"/>
                  </a:cubicBezTo>
                  <a:cubicBezTo>
                    <a:pt x="901" y="3668"/>
                    <a:pt x="747" y="3836"/>
                    <a:pt x="627" y="3860"/>
                  </a:cubicBezTo>
                  <a:cubicBezTo>
                    <a:pt x="507" y="3884"/>
                    <a:pt x="447" y="3852"/>
                    <a:pt x="347" y="3812"/>
                  </a:cubicBezTo>
                  <a:cubicBezTo>
                    <a:pt x="247" y="3772"/>
                    <a:pt x="53" y="3668"/>
                    <a:pt x="27" y="3620"/>
                  </a:cubicBezTo>
                  <a:cubicBezTo>
                    <a:pt x="0" y="3572"/>
                    <a:pt x="140" y="3620"/>
                    <a:pt x="187" y="3524"/>
                  </a:cubicBezTo>
                  <a:cubicBezTo>
                    <a:pt x="234" y="3428"/>
                    <a:pt x="280" y="3243"/>
                    <a:pt x="307" y="3044"/>
                  </a:cubicBezTo>
                  <a:cubicBezTo>
                    <a:pt x="334" y="2845"/>
                    <a:pt x="345" y="2659"/>
                    <a:pt x="352" y="2331"/>
                  </a:cubicBezTo>
                  <a:cubicBezTo>
                    <a:pt x="359" y="2003"/>
                    <a:pt x="350" y="1377"/>
                    <a:pt x="347" y="1076"/>
                  </a:cubicBezTo>
                  <a:cubicBezTo>
                    <a:pt x="344" y="775"/>
                    <a:pt x="329" y="673"/>
                    <a:pt x="336" y="523"/>
                  </a:cubicBezTo>
                  <a:cubicBezTo>
                    <a:pt x="343" y="373"/>
                    <a:pt x="378" y="248"/>
                    <a:pt x="389" y="176"/>
                  </a:cubicBezTo>
                </a:path>
              </a:pathLst>
            </a:custGeom>
            <a:gradFill rotWithShape="1">
              <a:gsLst>
                <a:gs pos="0">
                  <a:schemeClr val="accent1">
                    <a:alpha val="98000"/>
                  </a:schemeClr>
                </a:gs>
                <a:gs pos="50000">
                  <a:schemeClr val="bg1">
                    <a:alpha val="99001"/>
                  </a:schemeClr>
                </a:gs>
                <a:gs pos="100000">
                  <a:schemeClr val="accent1">
                    <a:alpha val="98000"/>
                  </a:schemeClr>
                </a:gs>
              </a:gsLst>
              <a:lin ang="0" scaled="1"/>
            </a:gradFill>
            <a:ln w="9525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2560" y="192"/>
              <a:ext cx="134" cy="385"/>
              <a:chOff x="275" y="191"/>
              <a:chExt cx="161" cy="385"/>
            </a:xfrm>
          </p:grpSpPr>
          <p:sp>
            <p:nvSpPr>
              <p:cNvPr id="28" name="Oval 20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29" name="Freeform 21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</p:grpSp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3009" y="193"/>
              <a:ext cx="134" cy="385"/>
              <a:chOff x="275" y="191"/>
              <a:chExt cx="161" cy="385"/>
            </a:xfrm>
          </p:grpSpPr>
          <p:sp>
            <p:nvSpPr>
              <p:cNvPr id="26" name="Oval 23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27" name="Freeform 24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</p:grpSp>
        <p:grpSp>
          <p:nvGrpSpPr>
            <p:cNvPr id="8" name="Group 25"/>
            <p:cNvGrpSpPr>
              <a:grpSpLocks/>
            </p:cNvGrpSpPr>
            <p:nvPr/>
          </p:nvGrpSpPr>
          <p:grpSpPr bwMode="auto">
            <a:xfrm>
              <a:off x="3492" y="193"/>
              <a:ext cx="134" cy="385"/>
              <a:chOff x="275" y="191"/>
              <a:chExt cx="161" cy="385"/>
            </a:xfrm>
          </p:grpSpPr>
          <p:sp>
            <p:nvSpPr>
              <p:cNvPr id="24" name="Oval 26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25" name="Freeform 27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</p:grpSp>
        <p:grpSp>
          <p:nvGrpSpPr>
            <p:cNvPr id="9" name="Group 28"/>
            <p:cNvGrpSpPr>
              <a:grpSpLocks/>
            </p:cNvGrpSpPr>
            <p:nvPr/>
          </p:nvGrpSpPr>
          <p:grpSpPr bwMode="auto">
            <a:xfrm>
              <a:off x="3972" y="193"/>
              <a:ext cx="134" cy="385"/>
              <a:chOff x="275" y="191"/>
              <a:chExt cx="161" cy="385"/>
            </a:xfrm>
          </p:grpSpPr>
          <p:sp>
            <p:nvSpPr>
              <p:cNvPr id="22" name="Oval 29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23" name="Freeform 30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</p:grpSp>
        <p:grpSp>
          <p:nvGrpSpPr>
            <p:cNvPr id="10" name="Group 31"/>
            <p:cNvGrpSpPr>
              <a:grpSpLocks/>
            </p:cNvGrpSpPr>
            <p:nvPr/>
          </p:nvGrpSpPr>
          <p:grpSpPr bwMode="auto">
            <a:xfrm>
              <a:off x="4398" y="193"/>
              <a:ext cx="134" cy="385"/>
              <a:chOff x="275" y="191"/>
              <a:chExt cx="161" cy="385"/>
            </a:xfrm>
          </p:grpSpPr>
          <p:sp>
            <p:nvSpPr>
              <p:cNvPr id="20" name="Oval 32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21" name="Freeform 33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</p:grpSp>
        <p:grpSp>
          <p:nvGrpSpPr>
            <p:cNvPr id="11" name="Group 34"/>
            <p:cNvGrpSpPr>
              <a:grpSpLocks/>
            </p:cNvGrpSpPr>
            <p:nvPr/>
          </p:nvGrpSpPr>
          <p:grpSpPr bwMode="auto">
            <a:xfrm>
              <a:off x="4879" y="193"/>
              <a:ext cx="134" cy="385"/>
              <a:chOff x="275" y="191"/>
              <a:chExt cx="161" cy="385"/>
            </a:xfrm>
          </p:grpSpPr>
          <p:sp>
            <p:nvSpPr>
              <p:cNvPr id="18" name="Oval 35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9" name="Freeform 36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12" name="Freeform 37"/>
            <p:cNvSpPr>
              <a:spLocks/>
            </p:cNvSpPr>
            <p:nvPr/>
          </p:nvSpPr>
          <p:spPr bwMode="auto">
            <a:xfrm>
              <a:off x="4727" y="1560"/>
              <a:ext cx="206" cy="2377"/>
            </a:xfrm>
            <a:custGeom>
              <a:avLst/>
              <a:gdLst/>
              <a:ahLst/>
              <a:cxnLst>
                <a:cxn ang="0">
                  <a:pos x="206" y="2377"/>
                </a:cxn>
                <a:cxn ang="0">
                  <a:pos x="86" y="2100"/>
                </a:cxn>
                <a:cxn ang="0">
                  <a:pos x="9" y="1200"/>
                </a:cxn>
                <a:cxn ang="0">
                  <a:pos x="33" y="0"/>
                </a:cxn>
              </a:cxnLst>
              <a:rect l="0" t="0" r="r" b="b"/>
              <a:pathLst>
                <a:path w="206" h="2377">
                  <a:moveTo>
                    <a:pt x="206" y="2377"/>
                  </a:moveTo>
                  <a:cubicBezTo>
                    <a:pt x="166" y="2331"/>
                    <a:pt x="119" y="2296"/>
                    <a:pt x="86" y="2100"/>
                  </a:cubicBezTo>
                  <a:cubicBezTo>
                    <a:pt x="53" y="1904"/>
                    <a:pt x="18" y="1550"/>
                    <a:pt x="9" y="1200"/>
                  </a:cubicBezTo>
                  <a:cubicBezTo>
                    <a:pt x="0" y="850"/>
                    <a:pt x="28" y="250"/>
                    <a:pt x="33" y="0"/>
                  </a:cubicBezTo>
                </a:path>
              </a:pathLst>
            </a:custGeom>
            <a:noFill/>
            <a:ln w="9525" cap="flat" cmpd="sng">
              <a:solidFill>
                <a:srgbClr val="0099FF">
                  <a:alpha val="50000"/>
                </a:srgb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" name="Freeform 38"/>
            <p:cNvSpPr>
              <a:spLocks/>
            </p:cNvSpPr>
            <p:nvPr/>
          </p:nvSpPr>
          <p:spPr bwMode="auto">
            <a:xfrm>
              <a:off x="3892" y="2161"/>
              <a:ext cx="320" cy="1872"/>
            </a:xfrm>
            <a:custGeom>
              <a:avLst/>
              <a:gdLst/>
              <a:ahLst/>
              <a:cxnLst>
                <a:cxn ang="0">
                  <a:pos x="384" y="1248"/>
                </a:cxn>
                <a:cxn ang="0">
                  <a:pos x="240" y="1104"/>
                </a:cxn>
                <a:cxn ang="0">
                  <a:pos x="96" y="672"/>
                </a:cxn>
                <a:cxn ang="0">
                  <a:pos x="0" y="0"/>
                </a:cxn>
              </a:cxnLst>
              <a:rect l="0" t="0" r="r" b="b"/>
              <a:pathLst>
                <a:path w="384" h="1248">
                  <a:moveTo>
                    <a:pt x="384" y="1248"/>
                  </a:moveTo>
                  <a:cubicBezTo>
                    <a:pt x="336" y="1224"/>
                    <a:pt x="288" y="1200"/>
                    <a:pt x="240" y="1104"/>
                  </a:cubicBezTo>
                  <a:cubicBezTo>
                    <a:pt x="192" y="1008"/>
                    <a:pt x="136" y="856"/>
                    <a:pt x="96" y="672"/>
                  </a:cubicBezTo>
                  <a:cubicBezTo>
                    <a:pt x="56" y="488"/>
                    <a:pt x="28" y="244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99FF">
                  <a:alpha val="50000"/>
                </a:srgb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" name="Freeform 39"/>
            <p:cNvSpPr>
              <a:spLocks/>
            </p:cNvSpPr>
            <p:nvPr/>
          </p:nvSpPr>
          <p:spPr bwMode="auto">
            <a:xfrm>
              <a:off x="3011" y="2785"/>
              <a:ext cx="321" cy="1296"/>
            </a:xfrm>
            <a:custGeom>
              <a:avLst/>
              <a:gdLst/>
              <a:ahLst/>
              <a:cxnLst>
                <a:cxn ang="0">
                  <a:pos x="384" y="1248"/>
                </a:cxn>
                <a:cxn ang="0">
                  <a:pos x="240" y="1104"/>
                </a:cxn>
                <a:cxn ang="0">
                  <a:pos x="96" y="672"/>
                </a:cxn>
                <a:cxn ang="0">
                  <a:pos x="0" y="0"/>
                </a:cxn>
              </a:cxnLst>
              <a:rect l="0" t="0" r="r" b="b"/>
              <a:pathLst>
                <a:path w="384" h="1248">
                  <a:moveTo>
                    <a:pt x="384" y="1248"/>
                  </a:moveTo>
                  <a:cubicBezTo>
                    <a:pt x="336" y="1224"/>
                    <a:pt x="288" y="1200"/>
                    <a:pt x="240" y="1104"/>
                  </a:cubicBezTo>
                  <a:cubicBezTo>
                    <a:pt x="192" y="1008"/>
                    <a:pt x="136" y="856"/>
                    <a:pt x="96" y="672"/>
                  </a:cubicBezTo>
                  <a:cubicBezTo>
                    <a:pt x="56" y="488"/>
                    <a:pt x="28" y="244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99FF">
                  <a:alpha val="50000"/>
                </a:srgb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grpSp>
          <p:nvGrpSpPr>
            <p:cNvPr id="15" name="Group 40"/>
            <p:cNvGrpSpPr>
              <a:grpSpLocks/>
            </p:cNvGrpSpPr>
            <p:nvPr/>
          </p:nvGrpSpPr>
          <p:grpSpPr bwMode="auto">
            <a:xfrm>
              <a:off x="5328" y="192"/>
              <a:ext cx="134" cy="385"/>
              <a:chOff x="275" y="191"/>
              <a:chExt cx="161" cy="385"/>
            </a:xfrm>
          </p:grpSpPr>
          <p:sp>
            <p:nvSpPr>
              <p:cNvPr id="16" name="Oval 41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7" name="Freeform 42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</p:grpSp>
      </p:grpSp>
      <p:cxnSp>
        <p:nvCxnSpPr>
          <p:cNvPr id="31" name="Прямая со стрелкой 30"/>
          <p:cNvCxnSpPr/>
          <p:nvPr/>
        </p:nvCxnSpPr>
        <p:spPr>
          <a:xfrm>
            <a:off x="428596" y="571480"/>
            <a:ext cx="850112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11111E-6 L 0.6335 -0.00278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Самооценка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   Количество  верно                   Оценка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выполненных заданий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        3 задания                               «</a:t>
            </a:r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  <a:cs typeface="Simplified Arabic Fixed" pitchFamily="49" charset="-78"/>
              </a:rPr>
              <a:t>3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»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        4-5 заданий                            «</a:t>
            </a:r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  <a:cs typeface="Simplified Arabic Fixed" pitchFamily="49" charset="-78"/>
              </a:rPr>
              <a:t>4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»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        6-7 заданий                            «</a:t>
            </a:r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  <a:cs typeface="Simplified Arabic Fixed" pitchFamily="49" charset="-78"/>
              </a:rPr>
              <a:t>5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»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antn02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4500570"/>
            <a:ext cx="2262986" cy="1967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Подведение итогов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latin typeface="Monotype Corsiva" pitchFamily="66" charset="0"/>
              </a:rPr>
              <a:t>Чему вы научились на этом уроке?</a:t>
            </a:r>
          </a:p>
          <a:p>
            <a:r>
              <a:rPr lang="ru-RU" sz="2800" dirty="0" smtClean="0">
                <a:latin typeface="Monotype Corsiva" pitchFamily="66" charset="0"/>
              </a:rPr>
              <a:t>Какие возникали трудности?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4572008"/>
            <a:ext cx="5470543" cy="1784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7-конечная звезда 4"/>
          <p:cNvSpPr/>
          <p:nvPr/>
        </p:nvSpPr>
        <p:spPr>
          <a:xfrm>
            <a:off x="2071670" y="2928934"/>
            <a:ext cx="1714512" cy="150019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7-конечная звезда 5"/>
          <p:cNvSpPr/>
          <p:nvPr/>
        </p:nvSpPr>
        <p:spPr>
          <a:xfrm>
            <a:off x="3929058" y="2928934"/>
            <a:ext cx="1714512" cy="150019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7-конечная звезда 6"/>
          <p:cNvSpPr/>
          <p:nvPr/>
        </p:nvSpPr>
        <p:spPr>
          <a:xfrm>
            <a:off x="5857884" y="2928934"/>
            <a:ext cx="1714512" cy="150019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algn="ctr"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           </a:t>
            </a:r>
          </a:p>
          <a:p>
            <a:pPr algn="ctr">
              <a:buNone/>
            </a:pPr>
            <a:endParaRPr lang="ru-RU" sz="2800" b="1" i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ru-RU" sz="4400" b="1" i="1" dirty="0" smtClean="0">
                <a:solidFill>
                  <a:srgbClr val="002060"/>
                </a:solidFill>
                <a:latin typeface="Monotype Corsiva" pitchFamily="66" charset="0"/>
              </a:rPr>
              <a:t> п. 37</a:t>
            </a:r>
          </a:p>
          <a:p>
            <a:pPr algn="ctr">
              <a:buNone/>
            </a:pPr>
            <a:r>
              <a:rPr lang="ru-RU" sz="4400" b="1" i="1" dirty="0" smtClean="0">
                <a:solidFill>
                  <a:srgbClr val="002060"/>
                </a:solidFill>
                <a:latin typeface="Monotype Corsiva" pitchFamily="66" charset="0"/>
              </a:rPr>
              <a:t>        № 1483 (</a:t>
            </a:r>
            <a:r>
              <a:rPr lang="ru-RU" sz="4400" b="1" i="1" dirty="0" err="1" smtClean="0">
                <a:solidFill>
                  <a:srgbClr val="002060"/>
                </a:solidFill>
                <a:latin typeface="Monotype Corsiva" pitchFamily="66" charset="0"/>
              </a:rPr>
              <a:t>а-е</a:t>
            </a:r>
            <a:r>
              <a:rPr lang="ru-RU" sz="4400" b="1" i="1" dirty="0" smtClean="0">
                <a:solidFill>
                  <a:srgbClr val="002060"/>
                </a:solidFill>
                <a:latin typeface="Monotype Corsiva" pitchFamily="66" charset="0"/>
              </a:rPr>
              <a:t>)</a:t>
            </a:r>
          </a:p>
          <a:p>
            <a:pPr algn="ctr">
              <a:buNone/>
            </a:pPr>
            <a:r>
              <a:rPr lang="ru-RU" sz="4400" b="1" i="1" dirty="0" smtClean="0">
                <a:solidFill>
                  <a:srgbClr val="002060"/>
                </a:solidFill>
                <a:latin typeface="Monotype Corsiva" pitchFamily="66" charset="0"/>
              </a:rPr>
              <a:t>№1485</a:t>
            </a:r>
            <a:endParaRPr lang="ru-RU" sz="4400" dirty="0">
              <a:latin typeface="Monotype Corsiva" pitchFamily="66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000372"/>
            <a:ext cx="3214702" cy="312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14290"/>
            <a:ext cx="221457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500306"/>
            <a:ext cx="8229600" cy="1143000"/>
          </a:xfrm>
        </p:spPr>
        <p:txBody>
          <a:bodyPr>
            <a:noAutofit/>
          </a:bodyPr>
          <a:lstStyle/>
          <a:p>
            <a:r>
              <a:rPr lang="ru-RU" sz="6600" dirty="0" smtClean="0"/>
              <a:t>Молодцы!!!</a:t>
            </a:r>
            <a:br>
              <a:rPr lang="ru-RU" sz="6600" dirty="0" smtClean="0"/>
            </a:br>
            <a:r>
              <a:rPr lang="ru-RU" sz="6600" dirty="0" smtClean="0"/>
              <a:t>Спасибо за урок!!!</a:t>
            </a:r>
            <a:endParaRPr lang="ru-RU" sz="6600" dirty="0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48" y="4143380"/>
            <a:ext cx="2857520" cy="237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4214818"/>
            <a:ext cx="2899530" cy="21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Для создания презентации использовались источники:</a:t>
            </a:r>
            <a:endParaRPr lang="ru-RU" dirty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2071688" y="1857375"/>
            <a:ext cx="6615112" cy="42687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u="sng" dirty="0" smtClean="0">
                <a:hlinkClick r:id="rId2"/>
              </a:rPr>
              <a:t>http://lake.k12.fl.us/cms/cwp/view.asp?A=3&amp;Q=427619</a:t>
            </a:r>
            <a:r>
              <a:rPr lang="ru-RU" sz="2400" dirty="0" smtClean="0"/>
              <a:t> </a:t>
            </a:r>
          </a:p>
        </p:txBody>
      </p:sp>
      <p:pic>
        <p:nvPicPr>
          <p:cNvPr id="6148" name="Рисунок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4500570"/>
            <a:ext cx="1643062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3108" y="2857496"/>
            <a:ext cx="6429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en-US" dirty="0" smtClean="0">
                <a:cs typeface="Times New Roman" pitchFamily="18" charset="0"/>
                <a:hlinkClick r:id="rId4"/>
              </a:rPr>
              <a:t>http://www.nsportal.ru/ermolaeva-irina-alekseevna</a:t>
            </a:r>
            <a:r>
              <a:rPr lang="ru-RU" dirty="0" smtClean="0"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Десятичные дроби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571612"/>
            <a:ext cx="2786082" cy="2628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00298" y="4429132"/>
            <a:ext cx="457203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Повторение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1)  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  <a:hlinkClick r:id="rId2" action="ppaction://hlinksldjump"/>
              </a:rPr>
              <a:t>Сложение и вычитание десятичных дробей. </a:t>
            </a:r>
            <a:endParaRPr lang="ru-RU" sz="2800" b="1" dirty="0" smtClean="0">
              <a:solidFill>
                <a:schemeClr val="accent4">
                  <a:lumMod val="50000"/>
                </a:schemeClr>
              </a:solidFill>
              <a:latin typeface="Monotype Corsiva" pitchFamily="66" charset="0"/>
              <a:cs typeface="Simplified Arabic Fixed" pitchFamily="49" charset="-78"/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 2)  Умножение десятичных дробей: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         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  <a:hlinkClick r:id="rId3" action="ppaction://hlinksldjump"/>
              </a:rPr>
              <a:t>а)на натуральное число;  </a:t>
            </a:r>
            <a:endParaRPr lang="ru-RU" sz="2800" b="1" dirty="0" smtClean="0">
              <a:solidFill>
                <a:schemeClr val="accent4">
                  <a:lumMod val="50000"/>
                </a:schemeClr>
              </a:solidFill>
              <a:latin typeface="Monotype Corsiva" pitchFamily="66" charset="0"/>
              <a:cs typeface="Simplified Arabic Fixed" pitchFamily="49" charset="-78"/>
            </a:endParaRPr>
          </a:p>
          <a:p>
            <a:pPr>
              <a:buNone/>
            </a:pP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          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  <a:hlinkClick r:id="rId4" action="ppaction://hlinksldjump"/>
              </a:rPr>
              <a:t>b)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  <a:hlinkClick r:id="rId4" action="ppaction://hlinksldjump"/>
              </a:rPr>
              <a:t>на 10, 100, 1000 и т. д.; </a:t>
            </a:r>
            <a:endParaRPr lang="ru-RU" sz="2800" b="1" dirty="0" smtClean="0">
              <a:solidFill>
                <a:schemeClr val="accent4">
                  <a:lumMod val="50000"/>
                </a:schemeClr>
              </a:solidFill>
              <a:latin typeface="Monotype Corsiva" pitchFamily="66" charset="0"/>
              <a:cs typeface="Simplified Arabic Fixed" pitchFamily="49" charset="-78"/>
            </a:endParaRPr>
          </a:p>
          <a:p>
            <a:pPr>
              <a:buNone/>
            </a:pP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          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  <a:hlinkClick r:id="rId5" action="ppaction://hlinksldjump"/>
              </a:rPr>
              <a:t>c)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  <a:hlinkClick r:id="rId5" action="ppaction://hlinksldjump"/>
              </a:rPr>
              <a:t>на десятичную дробь. </a:t>
            </a:r>
            <a:endParaRPr lang="ru-RU" sz="2800" b="1" dirty="0" smtClean="0">
              <a:solidFill>
                <a:schemeClr val="accent4">
                  <a:lumMod val="50000"/>
                </a:schemeClr>
              </a:solidFill>
              <a:latin typeface="Monotype Corsiva" pitchFamily="66" charset="0"/>
              <a:cs typeface="Simplified Arabic Fixed" pitchFamily="49" charset="-78"/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3)  Деление десятичных дробей: </a:t>
            </a:r>
          </a:p>
          <a:p>
            <a:pPr>
              <a:buNone/>
            </a:pP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          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  <a:hlinkClick r:id="rId6" action="ppaction://hlinksldjump"/>
              </a:rPr>
              <a:t>a)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  <a:hlinkClick r:id="rId6" action="ppaction://hlinksldjump"/>
              </a:rPr>
              <a:t>на натуральное число; </a:t>
            </a:r>
            <a:endParaRPr lang="ru-RU" sz="2800" b="1" dirty="0" smtClean="0">
              <a:solidFill>
                <a:schemeClr val="accent4">
                  <a:lumMod val="50000"/>
                </a:schemeClr>
              </a:solidFill>
              <a:latin typeface="Monotype Corsiva" pitchFamily="66" charset="0"/>
              <a:cs typeface="Simplified Arabic Fixed" pitchFamily="49" charset="-78"/>
            </a:endParaRPr>
          </a:p>
          <a:p>
            <a:pPr>
              <a:buNone/>
            </a:pP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          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  <a:hlinkClick r:id="rId7" action="ppaction://hlinksldjump"/>
              </a:rPr>
              <a:t>b)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  <a:hlinkClick r:id="rId7" action="ppaction://hlinksldjump"/>
              </a:rPr>
              <a:t>на 10,100,1000 и т. д.</a:t>
            </a:r>
            <a:endParaRPr lang="ru-RU" sz="2800" b="1" dirty="0" smtClean="0">
              <a:solidFill>
                <a:schemeClr val="accent4">
                  <a:lumMod val="50000"/>
                </a:schemeClr>
              </a:solidFill>
              <a:latin typeface="Monotype Corsiva" pitchFamily="66" charset="0"/>
              <a:cs typeface="Simplified Arabic Fixed" pitchFamily="49" charset="-78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41-33 копия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5008" y="2428868"/>
            <a:ext cx="2286016" cy="335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Правило сложения (вычитания) десятичных дробей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Чтобы сложить (вычесть) десятичные дроби, нужно: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1)уравнять в этих дробях количество знаков после запятой;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    2)записать их друг под другом так, чтобы запятая была записана под запятой;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    3)выполнить сложение (вычитание), не обращая внимания на запятую;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     4)поставить в ответе запятую под запятой в данных дробях.</a:t>
            </a:r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8215338" y="6215082"/>
            <a:ext cx="357190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5500702"/>
            <a:ext cx="1071570" cy="100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Правило умножения десятичных дробей на натуральные числа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Чтобы умножить десятичную дробь на натуральное число, надо: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    1)  умножить её на это число, не обращая внимания на запятую;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    2)  в полученном произведении отделить запятой столько цифр справа, сколько их отделено запятой в десятичной дроби.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    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7" name="Стрелка влево 6">
            <a:hlinkClick r:id="rId2" action="ppaction://hlinksldjump"/>
          </p:cNvPr>
          <p:cNvSpPr/>
          <p:nvPr/>
        </p:nvSpPr>
        <p:spPr>
          <a:xfrm>
            <a:off x="8215338" y="6215082"/>
            <a:ext cx="357190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485776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Частный случай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Чтобы умножить десятичную дробь на 10, 100, 1000 и т.д., надо в этой дроби перенести запятую на столько цифр вправо, сколько нулей стоит в множителе после единицы.</a:t>
            </a:r>
          </a:p>
          <a:p>
            <a:pPr>
              <a:buNone/>
            </a:pPr>
            <a:endParaRPr lang="ru-RU" sz="2800" b="1" dirty="0" smtClean="0">
              <a:solidFill>
                <a:schemeClr val="accent4">
                  <a:lumMod val="50000"/>
                </a:schemeClr>
              </a:solidFill>
              <a:latin typeface="Monotype Corsiva" pitchFamily="66" charset="0"/>
              <a:cs typeface="Simplified Arabic Fixed" pitchFamily="49" charset="-78"/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Например,     0,065</a:t>
            </a:r>
            <a:r>
              <a:rPr lang="en-US" sz="2800" b="1" dirty="0" smtClean="0">
                <a:solidFill>
                  <a:srgbClr val="CC0000"/>
                </a:solidFill>
                <a:latin typeface="Monotype Corsiva" pitchFamily="66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Monotype Corsiva" pitchFamily="66" charset="0"/>
              </a:rPr>
              <a:t>×</a:t>
            </a:r>
            <a:r>
              <a:rPr lang="en-US" sz="2800" b="1" dirty="0" smtClean="0">
                <a:solidFill>
                  <a:srgbClr val="CC0000"/>
                </a:solidFill>
                <a:latin typeface="Monotype Corsiva" pitchFamily="66" charset="0"/>
              </a:rPr>
              <a:t>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1000 = 0065 = 65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ea typeface="Cambria Math"/>
                <a:cs typeface="Simplified Arabic Fixed" pitchFamily="49" charset="-78"/>
              </a:rPr>
              <a:t> </a:t>
            </a:r>
            <a:endParaRPr lang="ru-RU" sz="2800" b="1" dirty="0" smtClean="0">
              <a:solidFill>
                <a:schemeClr val="accent4">
                  <a:lumMod val="50000"/>
                </a:schemeClr>
              </a:solidFill>
              <a:latin typeface="Monotype Corsiva" pitchFamily="66" charset="0"/>
              <a:cs typeface="Simplified Arabic Fixed" pitchFamily="49" charset="-78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8215338" y="6215082"/>
            <a:ext cx="357190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485776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Умножение десятичных дробей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64305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Чтобы перемножить две десятичные дроби, надо: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    1)  выполнить умножение, не обращая внимания на запятые;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    2)  в полученном произведении отделить запятой столько цифр справа, сколько их стоит после запятой в обоих  множителях  вместе. </a:t>
            </a:r>
          </a:p>
          <a:p>
            <a:endParaRPr lang="ru-RU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8215338" y="6215082"/>
            <a:ext cx="357190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485776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Деление десятичных дробей на натуральные числа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Чтобы разделить десятичную дробь на натуральное число, надо: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    1)  разделить дробь на это число, не обращая внимания на запятую;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    2)  поставить в частном запятую,  когда кончится деление целой части . </a:t>
            </a:r>
          </a:p>
          <a:p>
            <a:endParaRPr lang="ru-RU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8215338" y="6215082"/>
            <a:ext cx="357190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485776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шаблон математически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математический</Template>
  <TotalTime>1026</TotalTime>
  <Words>891</Words>
  <Application>Microsoft Office PowerPoint</Application>
  <PresentationFormat>Экран (4:3)</PresentationFormat>
  <Paragraphs>188</Paragraphs>
  <Slides>28</Slides>
  <Notes>0</Notes>
  <HiddenSlides>6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шаблон математический</vt:lpstr>
      <vt:lpstr>Формула</vt:lpstr>
      <vt:lpstr>Деление на десятичную дробь Урок математики в 5 классе</vt:lpstr>
      <vt:lpstr>Звонок</vt:lpstr>
      <vt:lpstr>Десятичные дроби</vt:lpstr>
      <vt:lpstr>Повторение </vt:lpstr>
      <vt:lpstr>Правило сложения (вычитания) десятичных дробей</vt:lpstr>
      <vt:lpstr>Правило умножения десятичных дробей на натуральные числа</vt:lpstr>
      <vt:lpstr>Частный случай</vt:lpstr>
      <vt:lpstr>Умножение десятичных дробей</vt:lpstr>
      <vt:lpstr>Деление десятичных дробей на натуральные числа</vt:lpstr>
      <vt:lpstr>Частный случай</vt:lpstr>
      <vt:lpstr>Устный счет</vt:lpstr>
      <vt:lpstr>Слайд 12</vt:lpstr>
      <vt:lpstr>Задача</vt:lpstr>
      <vt:lpstr>Деление на десятичную дробь</vt:lpstr>
      <vt:lpstr>Деление на десятичную дробь</vt:lpstr>
      <vt:lpstr>Деление на десятичную дробь</vt:lpstr>
      <vt:lpstr>Внимание!</vt:lpstr>
      <vt:lpstr>Физкультминутка </vt:lpstr>
      <vt:lpstr>Задача</vt:lpstr>
      <vt:lpstr>Решение</vt:lpstr>
      <vt:lpstr>Работа с учебником</vt:lpstr>
      <vt:lpstr>  Самопроверка</vt:lpstr>
      <vt:lpstr>      Обучающая  самостоятельная          работа</vt:lpstr>
      <vt:lpstr>Самооценка</vt:lpstr>
      <vt:lpstr>Подведение итогов</vt:lpstr>
      <vt:lpstr>Домашнее задание</vt:lpstr>
      <vt:lpstr>Молодцы!!! Спасибо за урок!!!</vt:lpstr>
      <vt:lpstr>Для создания презентации использовались источники: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DNA7 X86</cp:lastModifiedBy>
  <cp:revision>120</cp:revision>
  <dcterms:created xsi:type="dcterms:W3CDTF">2011-07-12T07:33:19Z</dcterms:created>
  <dcterms:modified xsi:type="dcterms:W3CDTF">2012-11-09T20:52:27Z</dcterms:modified>
</cp:coreProperties>
</file>