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08" r:id="rId4"/>
    <p:sldMasterId id="2147483720" r:id="rId5"/>
    <p:sldMasterId id="2147483768" r:id="rId6"/>
  </p:sldMasterIdLst>
  <p:notesMasterIdLst>
    <p:notesMasterId r:id="rId45"/>
  </p:notesMasterIdLst>
  <p:sldIdLst>
    <p:sldId id="429" r:id="rId7"/>
    <p:sldId id="431" r:id="rId8"/>
    <p:sldId id="366" r:id="rId9"/>
    <p:sldId id="484" r:id="rId10"/>
    <p:sldId id="346" r:id="rId11"/>
    <p:sldId id="534" r:id="rId12"/>
    <p:sldId id="348" r:id="rId13"/>
    <p:sldId id="382" r:id="rId14"/>
    <p:sldId id="384" r:id="rId15"/>
    <p:sldId id="383" r:id="rId16"/>
    <p:sldId id="442" r:id="rId17"/>
    <p:sldId id="372" r:id="rId18"/>
    <p:sldId id="374" r:id="rId19"/>
    <p:sldId id="375" r:id="rId20"/>
    <p:sldId id="376" r:id="rId21"/>
    <p:sldId id="415" r:id="rId22"/>
    <p:sldId id="379" r:id="rId23"/>
    <p:sldId id="537" r:id="rId24"/>
    <p:sldId id="508" r:id="rId25"/>
    <p:sldId id="512" r:id="rId26"/>
    <p:sldId id="513" r:id="rId27"/>
    <p:sldId id="350" r:id="rId28"/>
    <p:sldId id="353" r:id="rId29"/>
    <p:sldId id="426" r:id="rId30"/>
    <p:sldId id="403" r:id="rId31"/>
    <p:sldId id="548" r:id="rId32"/>
    <p:sldId id="549" r:id="rId33"/>
    <p:sldId id="558" r:id="rId34"/>
    <p:sldId id="559" r:id="rId35"/>
    <p:sldId id="560" r:id="rId36"/>
    <p:sldId id="561" r:id="rId37"/>
    <p:sldId id="562" r:id="rId38"/>
    <p:sldId id="563" r:id="rId39"/>
    <p:sldId id="564" r:id="rId40"/>
    <p:sldId id="566" r:id="rId41"/>
    <p:sldId id="570" r:id="rId42"/>
    <p:sldId id="571" r:id="rId43"/>
    <p:sldId id="572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pe_ta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06600"/>
    <a:srgbClr val="FFFFC9"/>
    <a:srgbClr val="FFFFCC"/>
    <a:srgbClr val="FFFFFF"/>
    <a:srgbClr val="0000CC"/>
    <a:srgbClr val="FF0000"/>
    <a:srgbClr val="F2F2F2"/>
    <a:srgbClr val="E5E5BB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8" autoAdjust="0"/>
    <p:restoredTop sz="94660"/>
  </p:normalViewPr>
  <p:slideViewPr>
    <p:cSldViewPr>
      <p:cViewPr varScale="1">
        <p:scale>
          <a:sx n="69" d="100"/>
          <a:sy n="69" d="100"/>
        </p:scale>
        <p:origin x="-4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</c:spPr>
          <c:dPt>
            <c:idx val="0"/>
            <c:spPr>
              <a:solidFill>
                <a:srgbClr val="FF66FF"/>
              </a:solidFill>
            </c:spPr>
          </c:dPt>
          <c:cat>
            <c:strRef>
              <c:f>Лист1!$B$5:$B$6</c:f>
              <c:strCache>
                <c:ptCount val="2"/>
                <c:pt idx="0">
                  <c:v>выбросы загрязняющих веществ  транспорта </c:v>
                </c:pt>
                <c:pt idx="1">
                  <c:v>выбросы загрязняющих веществ стационарных источников </c:v>
                </c:pt>
              </c:strCache>
            </c:strRef>
          </c:cat>
          <c:val>
            <c:numRef>
              <c:f>Лист1!$C$5:$C$6</c:f>
              <c:numCache>
                <c:formatCode>General</c:formatCode>
                <c:ptCount val="2"/>
                <c:pt idx="0">
                  <c:v>1.7000000000000008</c:v>
                </c:pt>
                <c:pt idx="1">
                  <c:v>0.8</c:v>
                </c:pt>
              </c:numCache>
            </c:numRef>
          </c:val>
        </c:ser>
        <c:axId val="74533504"/>
        <c:axId val="57246464"/>
      </c:barChart>
      <c:catAx>
        <c:axId val="74533504"/>
        <c:scaling>
          <c:orientation val="minMax"/>
        </c:scaling>
        <c:axPos val="b"/>
        <c:tickLblPos val="nextTo"/>
        <c:spPr>
          <a:ln w="15875"/>
        </c:spPr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57246464"/>
        <c:crosses val="autoZero"/>
        <c:auto val="1"/>
        <c:lblAlgn val="ctr"/>
        <c:lblOffset val="100"/>
      </c:catAx>
      <c:valAx>
        <c:axId val="57246464"/>
        <c:scaling>
          <c:orientation val="minMax"/>
        </c:scaling>
        <c:axPos val="l"/>
        <c:majorGridlines>
          <c:spPr>
            <a:ln w="22225">
              <a:solidFill>
                <a:schemeClr val="tx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002060"/>
                </a:solidFill>
              </a:defRPr>
            </a:pPr>
            <a:endParaRPr lang="ru-RU"/>
          </a:p>
        </c:txPr>
        <c:crossAx val="74533504"/>
        <c:crosses val="autoZero"/>
        <c:crossBetween val="between"/>
      </c:valAx>
    </c:plotArea>
    <c:plotVisOnly val="1"/>
  </c:chart>
  <c:spPr>
    <a:solidFill>
      <a:prstClr val="white">
        <a:alpha val="32000"/>
      </a:prstClr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F03D0-73EB-4928-BE24-D89AC64C4F04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743D8-1089-4666-B122-70610B62F7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43D8-1089-4666-B122-70610B62F7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C1CD-E27C-4A95-A8EE-7BC4BCAC619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43D8-1089-4666-B122-70610B62F72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43D8-1089-4666-B122-70610B62F72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43D8-1089-4666-B122-70610B62F723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43D8-1089-4666-B122-70610B62F72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743D8-1089-4666-B122-70610B62F723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49AE-9F06-4610-B397-057451D9AC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1119-654E-47C8-A268-9C04CE069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49AE-9F06-4610-B397-057451D9AC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1119-654E-47C8-A268-9C04CE069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49AE-9F06-4610-B397-057451D9AC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1119-654E-47C8-A268-9C04CE069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49AE-9F06-4610-B397-057451D9AC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1119-654E-47C8-A268-9C04CE069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49AE-9F06-4610-B397-057451D9AC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1119-654E-47C8-A268-9C04CE069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49AE-9F06-4610-B397-057451D9AC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1119-654E-47C8-A268-9C04CE069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49AE-9F06-4610-B397-057451D9AC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1119-654E-47C8-A268-9C04CE069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49AE-9F06-4610-B397-057451D9AC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1119-654E-47C8-A268-9C04CE069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49AE-9F06-4610-B397-057451D9AC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1119-654E-47C8-A268-9C04CE069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49AE-9F06-4610-B397-057451D9AC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1119-654E-47C8-A268-9C04CE069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49AE-9F06-4610-B397-057451D9AC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91119-654E-47C8-A268-9C04CE069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1404-E767-4FE0-B46A-F3143EF53E39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DA9D7-FEC2-4DAF-A74E-5A8565FED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1404-E767-4FE0-B46A-F3143EF53E39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DA9D7-FEC2-4DAF-A74E-5A8565FED3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71404-E767-4FE0-B46A-F3143EF53E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DA9D7-FEC2-4DAF-A74E-5A8565FED3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C49AE-9F06-4610-B397-057451D9AC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91119-654E-47C8-A268-9C04CE0696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slide" Target="slide32.xml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slide" Target="slide3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2.xml"/><Relationship Id="rId4" Type="http://schemas.openxmlformats.org/officeDocument/2006/relationships/slide" Target="slide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2.xml"/><Relationship Id="rId5" Type="http://schemas.openxmlformats.org/officeDocument/2006/relationships/slide" Target="slide35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2.xml"/><Relationship Id="rId5" Type="http://schemas.openxmlformats.org/officeDocument/2006/relationships/slide" Target="slide36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slide" Target="slide3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9.xml"/><Relationship Id="rId5" Type="http://schemas.openxmlformats.org/officeDocument/2006/relationships/slide" Target="slide38.xml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7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slide" Target="slide3.xml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Relationship Id="rId6" Type="http://schemas.openxmlformats.org/officeDocument/2006/relationships/slide" Target="slide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5" Type="http://schemas.openxmlformats.org/officeDocument/2006/relationships/slide" Target="slide10.xml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slide" Target="slide13.xml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39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40.jpeg"/><Relationship Id="rId9" Type="http://schemas.openxmlformats.org/officeDocument/2006/relationships/slide" Target="slide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2.xml"/><Relationship Id="rId5" Type="http://schemas.openxmlformats.org/officeDocument/2006/relationships/slide" Target="slide19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4.vml"/><Relationship Id="rId6" Type="http://schemas.openxmlformats.org/officeDocument/2006/relationships/slide" Target="slide21.x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1.xml"/><Relationship Id="rId1" Type="http://schemas.openxmlformats.org/officeDocument/2006/relationships/audio" Target="../media/audio1.wav"/><Relationship Id="rId6" Type="http://schemas.openxmlformats.org/officeDocument/2006/relationships/slide" Target="slide23.xml"/><Relationship Id="rId5" Type="http://schemas.openxmlformats.org/officeDocument/2006/relationships/image" Target="../media/image63.png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slide" Target="slide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news.mail.ru/pic/dc/f2/619321_414_252_source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2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908720"/>
            <a:ext cx="7899278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Загрязнение 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воздуха в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Москве 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математических  задачах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 математических 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задачах -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автотранспорт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9938" y="3212976"/>
            <a:ext cx="184731" cy="646331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txBody>
          <a:bodyPr wrap="none">
            <a:spAutoFit/>
          </a:bodyPr>
          <a:lstStyle/>
          <a:p>
            <a:pPr algn="ctr"/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373216"/>
            <a:ext cx="3780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Шигина Т.Г.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Лепе</a:t>
            </a:r>
            <a:r>
              <a:rPr lang="ru-RU" sz="3600" b="1" dirty="0" smtClean="0">
                <a:solidFill>
                  <a:srgbClr val="002060"/>
                </a:solidFill>
              </a:rPr>
              <a:t> Т.А.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Гимназия № 1520 им. </a:t>
            </a:r>
            <a:r>
              <a:rPr lang="ru-RU" sz="3600" b="1" dirty="0" err="1" smtClean="0">
                <a:solidFill>
                  <a:srgbClr val="002060"/>
                </a:solidFill>
              </a:rPr>
              <a:t>Капцовых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96033" y="5229200"/>
            <a:ext cx="1847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8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nesvizh.by/uploads/posts/2011-07/1310669383_91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-10439" y="0"/>
            <a:ext cx="91544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2924944"/>
            <a:ext cx="6840760" cy="22467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 езду по выделенной полосе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водителям </a:t>
            </a:r>
            <a:r>
              <a:rPr lang="ru-RU" sz="2800" b="1" dirty="0" smtClean="0">
                <a:solidFill>
                  <a:srgbClr val="002060"/>
                </a:solidFill>
              </a:rPr>
              <a:t>грозил </a:t>
            </a:r>
            <a:r>
              <a:rPr lang="ru-RU" sz="2800" b="1" dirty="0" smtClean="0">
                <a:solidFill>
                  <a:srgbClr val="002060"/>
                </a:solidFill>
              </a:rPr>
              <a:t>штраф в 300 рублей,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а с 1 июля 2012 года — 3000 рублей. 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На сколько процентов </a:t>
            </a:r>
            <a:r>
              <a:rPr lang="ru-RU" sz="2800" b="1" dirty="0" smtClean="0">
                <a:solidFill>
                  <a:srgbClr val="002060"/>
                </a:solidFill>
              </a:rPr>
              <a:t>возрос </a:t>
            </a:r>
            <a:r>
              <a:rPr lang="ru-RU" sz="2800" b="1" dirty="0" smtClean="0">
                <a:solidFill>
                  <a:srgbClr val="002060"/>
                </a:solidFill>
              </a:rPr>
              <a:t>штраф для нарушителей?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60648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о штрафах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3702" y="6143644"/>
            <a:ext cx="1500198" cy="400110"/>
          </a:xfrm>
          <a:prstGeom prst="rect">
            <a:avLst/>
          </a:prstGeom>
          <a:solidFill>
            <a:sysClr val="window" lastClr="FFFFFF">
              <a:alpha val="49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hlinkClick r:id="rId3" action="ppaction://hlinksldjump"/>
              </a:rPr>
              <a:t>Решение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ews.mail.ru/pic/dc/f2/619321_414_252_source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332656"/>
            <a:ext cx="88924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</a:rPr>
              <a:t>Трамвай  </a:t>
            </a:r>
            <a:r>
              <a:rPr lang="ru-RU" sz="2800" b="1" dirty="0" smtClean="0">
                <a:solidFill>
                  <a:srgbClr val="006600"/>
                </a:solidFill>
              </a:rPr>
              <a:t>- 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самый экологичный вид наземного транспорта, «питающийся» чистой энергией 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(чище только велосипеды)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56490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Впервые в Москве трамвай пошёл 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26 марта 1899 года</a:t>
            </a:r>
            <a:endParaRPr lang="ru-RU" sz="2800" b="1" dirty="0">
              <a:solidFill>
                <a:srgbClr val="006600"/>
              </a:solidFill>
            </a:endParaRPr>
          </a:p>
        </p:txBody>
      </p:sp>
      <p:pic>
        <p:nvPicPr>
          <p:cNvPr id="202756" name="Picture 4" descr="http://www.free-lancers.net/posted_files/NEC4C7F1E0D1F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645024"/>
            <a:ext cx="372028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Картинка 111 из 189295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64305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Введен для определения общественного транспорта, более эффективного  для перевозки пассажиров. 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714884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Вычисляется как отношение максимального числа пассажиров транспортного средства (</a:t>
            </a:r>
            <a:r>
              <a:rPr lang="en-US" sz="2800" b="1" dirty="0" smtClean="0">
                <a:solidFill>
                  <a:srgbClr val="002060"/>
                </a:solidFill>
              </a:rPr>
              <a:t>N</a:t>
            </a:r>
            <a:r>
              <a:rPr lang="ru-RU" sz="2800" b="1" baseline="-25000" dirty="0" smtClean="0">
                <a:solidFill>
                  <a:srgbClr val="002060"/>
                </a:solidFill>
              </a:rPr>
              <a:t>пас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) к площади дна транспортного средства (</a:t>
            </a:r>
            <a:r>
              <a:rPr lang="en-US" sz="2800" b="1" dirty="0" smtClean="0">
                <a:solidFill>
                  <a:srgbClr val="002060"/>
                </a:solidFill>
              </a:rPr>
              <a:t>S</a:t>
            </a:r>
            <a:r>
              <a:rPr lang="ru-RU" sz="2800" b="1" baseline="-25000" dirty="0" smtClean="0">
                <a:solidFill>
                  <a:srgbClr val="002060"/>
                </a:solidFill>
              </a:rPr>
              <a:t>дна</a:t>
            </a:r>
            <a:r>
              <a:rPr lang="ru-RU" sz="2800" b="1" dirty="0" smtClean="0">
                <a:solidFill>
                  <a:srgbClr val="002060"/>
                </a:solidFill>
              </a:rPr>
              <a:t>). 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1429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Коэффициент эффективности использования площади общественного транспорта (КЭИП)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166938" y="2667000"/>
          <a:ext cx="3976687" cy="1933575"/>
        </p:xfrm>
        <a:graphic>
          <a:graphicData uri="http://schemas.openxmlformats.org/presentationml/2006/ole">
            <p:oleObj spid="_x0000_s166914" name="Формула" r:id="rId4" imgW="91440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mk.ru/upload/iblock_mk/475/06/9a/27/DETAIL_PICTURE_605444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3187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1571612"/>
          <a:ext cx="9144001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4811"/>
                <a:gridCol w="1500198"/>
                <a:gridCol w="2571768"/>
                <a:gridCol w="857224"/>
              </a:tblGrid>
              <a:tr h="452022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Транспортное средство</a:t>
                      </a:r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Площадь</a:t>
                      </a:r>
                      <a:r>
                        <a:rPr lang="ru-RU" sz="2000" b="1" baseline="0" dirty="0" smtClean="0"/>
                        <a:t> </a:t>
                      </a:r>
                      <a:br>
                        <a:rPr lang="ru-RU" sz="2000" b="1" baseline="0" dirty="0" smtClean="0"/>
                      </a:br>
                      <a:r>
                        <a:rPr lang="ru-RU" sz="2000" b="1" baseline="0" dirty="0" smtClean="0"/>
                        <a:t>дна </a:t>
                      </a:r>
                      <a:r>
                        <a:rPr lang="en-US" sz="2000" dirty="0" smtClean="0"/>
                        <a:t>S</a:t>
                      </a:r>
                      <a:r>
                        <a:rPr lang="ru-RU" sz="2000" baseline="-25000" dirty="0" smtClean="0"/>
                        <a:t>дна</a:t>
                      </a:r>
                      <a:r>
                        <a:rPr lang="ru-RU" sz="2000" b="1" baseline="0" dirty="0" smtClean="0"/>
                        <a:t/>
                      </a:r>
                      <a:br>
                        <a:rPr lang="ru-RU" sz="2000" b="1" baseline="0" dirty="0" smtClean="0"/>
                      </a:br>
                      <a:r>
                        <a:rPr lang="ru-RU" sz="2000" b="1" baseline="0" dirty="0" smtClean="0"/>
                        <a:t> (м</a:t>
                      </a:r>
                      <a:r>
                        <a:rPr lang="ru-RU" sz="2000" b="1" baseline="30000" dirty="0" smtClean="0"/>
                        <a:t>2</a:t>
                      </a:r>
                      <a:r>
                        <a:rPr lang="ru-RU" sz="2000" b="1" baseline="0" dirty="0" smtClean="0"/>
                        <a:t>)</a:t>
                      </a:r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Максимальное число пассажиров </a:t>
                      </a:r>
                      <a:r>
                        <a:rPr lang="en-US" sz="2000" dirty="0" smtClean="0"/>
                        <a:t>N</a:t>
                      </a:r>
                      <a:r>
                        <a:rPr lang="ru-RU" sz="2000" baseline="-25000" dirty="0" smtClean="0"/>
                        <a:t>пас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b="1" dirty="0" smtClean="0"/>
                        <a:t/>
                      </a:r>
                      <a:br>
                        <a:rPr lang="ru-RU" sz="2000" b="1" dirty="0" smtClean="0"/>
                      </a:br>
                      <a:r>
                        <a:rPr lang="ru-RU" sz="2000" b="1" dirty="0" smtClean="0"/>
                        <a:t> ( по паспорту)</a:t>
                      </a:r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КЭИП</a:t>
                      </a:r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</a:tr>
              <a:tr h="45202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Трамвай КТМ – 5</a:t>
                      </a:r>
                    </a:p>
                    <a:p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37,5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224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</a:tr>
              <a:tr h="45202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Городской автобус </a:t>
                      </a:r>
                      <a:r>
                        <a:rPr lang="ru-RU" sz="2000" b="1" dirty="0" err="1" smtClean="0"/>
                        <a:t>ЛиАЗ</a:t>
                      </a:r>
                      <a:r>
                        <a:rPr lang="ru-RU" sz="2000" b="1" dirty="0" smtClean="0"/>
                        <a:t> 5256 или троллейбус </a:t>
                      </a:r>
                      <a:r>
                        <a:rPr lang="ru-RU" sz="2000" b="1" dirty="0" err="1" smtClean="0"/>
                        <a:t>ЗиУ</a:t>
                      </a:r>
                      <a:r>
                        <a:rPr lang="ru-RU" sz="2000" b="1" dirty="0" smtClean="0"/>
                        <a:t> – 682</a:t>
                      </a:r>
                    </a:p>
                    <a:p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28,5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120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</a:tr>
              <a:tr h="45202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Сочленённый автобус </a:t>
                      </a:r>
                    </a:p>
                    <a:p>
                      <a:r>
                        <a:rPr lang="ru-RU" sz="2000" b="1" dirty="0" smtClean="0"/>
                        <a:t>ЛиАЗ-6212</a:t>
                      </a:r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43,7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180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</a:tr>
              <a:tr h="45202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Автобус ПАЗ</a:t>
                      </a:r>
                    </a:p>
                    <a:p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17,25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43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</a:tr>
              <a:tr h="45202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Микроавтобус </a:t>
                      </a:r>
                      <a:r>
                        <a:rPr lang="ru-RU" sz="2000" b="1" dirty="0" err="1" smtClean="0"/>
                        <a:t>ГАЗель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13,75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428604"/>
            <a:ext cx="878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Заполните таблицу, определив КЭИП для перечисленных видов общественного транспорта.  Какой вывод можно сделать?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трамв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E2DEDD"/>
              </a:clrFrom>
              <a:clrTo>
                <a:srgbClr val="E2DE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2534624"/>
            <a:ext cx="1071570" cy="819742"/>
          </a:xfrm>
          <a:prstGeom prst="rect">
            <a:avLst/>
          </a:prstGeom>
        </p:spPr>
      </p:pic>
      <p:pic>
        <p:nvPicPr>
          <p:cNvPr id="7" name="Picture 7" descr="http://www.logos88.ru/im/a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857628"/>
            <a:ext cx="1000132" cy="690361"/>
          </a:xfrm>
          <a:prstGeom prst="rect">
            <a:avLst/>
          </a:prstGeom>
          <a:noFill/>
        </p:spPr>
      </p:pic>
      <p:pic>
        <p:nvPicPr>
          <p:cNvPr id="8" name="Picture 13" descr="http://www.models-online.ru/images/product_images/info_images/6003_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1960" y="3643314"/>
            <a:ext cx="1382645" cy="923410"/>
          </a:xfrm>
          <a:prstGeom prst="rect">
            <a:avLst/>
          </a:prstGeom>
          <a:noFill/>
        </p:spPr>
      </p:pic>
      <p:pic>
        <p:nvPicPr>
          <p:cNvPr id="10" name="Picture 9" descr="Картинка 10 из 74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BED1CD"/>
              </a:clrFrom>
              <a:clrTo>
                <a:srgbClr val="BED1C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4572008"/>
            <a:ext cx="1500198" cy="697767"/>
          </a:xfrm>
          <a:prstGeom prst="rect">
            <a:avLst/>
          </a:prstGeom>
          <a:noFill/>
        </p:spPr>
      </p:pic>
      <p:pic>
        <p:nvPicPr>
          <p:cNvPr id="11" name="Picture 17" descr="Картинка 10 из 2643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DFFF2"/>
              </a:clrFrom>
              <a:clrTo>
                <a:srgbClr val="FDFF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5286388"/>
            <a:ext cx="965171" cy="697893"/>
          </a:xfrm>
          <a:prstGeom prst="rect">
            <a:avLst/>
          </a:prstGeom>
          <a:noFill/>
        </p:spPr>
      </p:pic>
      <p:pic>
        <p:nvPicPr>
          <p:cNvPr id="12" name="Picture 19" descr="Картинка 6 из 1582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903235"/>
            <a:ext cx="1244225" cy="88335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о эффективном общественном транспорте</a:t>
            </a:r>
            <a:endParaRPr lang="ru-RU" sz="2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0958" y="6286520"/>
            <a:ext cx="7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hlinkClick r:id="rId10" action="ppaction://hlinksldjump"/>
              </a:rPr>
              <a:t>Ответ</a:t>
            </a:r>
            <a:endParaRPr lang="ru-RU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mk.ru/upload/iblock_mk/475/06/9a/27/DETAIL_PICTURE_605444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813"/>
            <a:ext cx="9144000" cy="685318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79512" y="1196752"/>
            <a:ext cx="8496944" cy="496855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www.barnaul-forum.ru/_nw/2/8491624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0888"/>
            <a:ext cx="3796508" cy="1008112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899592" y="116632"/>
            <a:ext cx="7333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Снятие линий трамвая –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одна из причин автомобильных пробок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0034" y="4357694"/>
            <a:ext cx="3532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Экологически чистый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 транспорт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43438" y="4286256"/>
            <a:ext cx="4120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Экологически опасный транспорт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67944" y="2492896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prstClr val="black"/>
                </a:solidFill>
              </a:rPr>
              <a:t>=</a:t>
            </a:r>
            <a:endParaRPr lang="ru-RU" sz="8000" b="1" dirty="0">
              <a:solidFill>
                <a:prstClr val="black"/>
              </a:solidFill>
            </a:endParaRPr>
          </a:p>
        </p:txBody>
      </p:sp>
      <p:grpSp>
        <p:nvGrpSpPr>
          <p:cNvPr id="2" name="Группа 51"/>
          <p:cNvGrpSpPr/>
          <p:nvPr/>
        </p:nvGrpSpPr>
        <p:grpSpPr>
          <a:xfrm>
            <a:off x="4788024" y="1988840"/>
            <a:ext cx="3386667" cy="936104"/>
            <a:chOff x="2051720" y="3501008"/>
            <a:chExt cx="3386667" cy="936104"/>
          </a:xfrm>
        </p:grpSpPr>
        <p:pic>
          <p:nvPicPr>
            <p:cNvPr id="55" name="Picture 4" descr="Картинка 426 из 56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051720" y="3573016"/>
              <a:ext cx="3386667" cy="864096"/>
            </a:xfrm>
            <a:prstGeom prst="rect">
              <a:avLst/>
            </a:prstGeom>
            <a:noFill/>
          </p:spPr>
        </p:pic>
        <p:sp>
          <p:nvSpPr>
            <p:cNvPr id="58" name="Овал 57"/>
            <p:cNvSpPr/>
            <p:nvPr/>
          </p:nvSpPr>
          <p:spPr>
            <a:xfrm>
              <a:off x="2483768" y="3501008"/>
              <a:ext cx="648072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Группа 58"/>
          <p:cNvGrpSpPr/>
          <p:nvPr/>
        </p:nvGrpSpPr>
        <p:grpSpPr>
          <a:xfrm>
            <a:off x="4860032" y="3212976"/>
            <a:ext cx="3386667" cy="936104"/>
            <a:chOff x="2051720" y="3501008"/>
            <a:chExt cx="3386667" cy="936104"/>
          </a:xfrm>
        </p:grpSpPr>
        <p:pic>
          <p:nvPicPr>
            <p:cNvPr id="60" name="Picture 4" descr="Картинка 426 из 56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051720" y="3573016"/>
              <a:ext cx="3386667" cy="864096"/>
            </a:xfrm>
            <a:prstGeom prst="rect">
              <a:avLst/>
            </a:prstGeom>
            <a:noFill/>
          </p:spPr>
        </p:pic>
        <p:sp>
          <p:nvSpPr>
            <p:cNvPr id="61" name="Овал 60"/>
            <p:cNvSpPr/>
            <p:nvPr/>
          </p:nvSpPr>
          <p:spPr>
            <a:xfrm>
              <a:off x="2483768" y="3501008"/>
              <a:ext cx="648072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214414" y="1928802"/>
            <a:ext cx="145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mtClean="0">
                <a:solidFill>
                  <a:prstClr val="black"/>
                </a:solidFill>
              </a:rPr>
              <a:t>224 </a:t>
            </a:r>
            <a:r>
              <a:rPr lang="ru-RU" sz="2800" b="1" dirty="0" smtClean="0">
                <a:solidFill>
                  <a:prstClr val="black"/>
                </a:solidFill>
              </a:rPr>
              <a:t>чел.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68144" y="1700808"/>
            <a:ext cx="145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120 чел.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40152" y="2924944"/>
            <a:ext cx="145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120 чел.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http://www.mk.ru/upload/iblock_mk/475/06/9a/27/DETAIL_PICTURE_605444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813"/>
            <a:ext cx="9144000" cy="6853187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179512" y="1196752"/>
            <a:ext cx="8496944" cy="496855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www.barnaul-forum.ru/_nw/2/84916242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0888"/>
            <a:ext cx="3796508" cy="1008112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899592" y="116632"/>
            <a:ext cx="7333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Снятие линий трамвая –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одна из причин автомобильных пробок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67944" y="2492896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prstClr val="black"/>
                </a:solidFill>
              </a:rPr>
              <a:t>=</a:t>
            </a:r>
            <a:endParaRPr lang="ru-RU" sz="8000" b="1" dirty="0">
              <a:solidFill>
                <a:prstClr val="black"/>
              </a:solidFill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4932040" y="1214422"/>
            <a:ext cx="1222357" cy="990442"/>
            <a:chOff x="4932040" y="1214422"/>
            <a:chExt cx="1222357" cy="990442"/>
          </a:xfrm>
        </p:grpSpPr>
        <p:pic>
          <p:nvPicPr>
            <p:cNvPr id="40" name="Picture 6" descr="http://im8-tub-ru.yandex.net/i?id=208514717-40-7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1501410"/>
              <a:ext cx="1177658" cy="703454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5286380" y="1214422"/>
              <a:ext cx="868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prstClr val="black"/>
                  </a:solidFill>
                </a:rPr>
                <a:t>20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71472" y="5286388"/>
            <a:ext cx="35322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</a:rPr>
              <a:t>Экологически чистый</a:t>
            </a:r>
            <a:br>
              <a:rPr lang="ru-RU" sz="2800" b="1" dirty="0" smtClean="0">
                <a:solidFill>
                  <a:srgbClr val="006600"/>
                </a:solidFill>
              </a:rPr>
            </a:br>
            <a:r>
              <a:rPr lang="ru-RU" sz="2800" b="1" dirty="0" smtClean="0">
                <a:solidFill>
                  <a:srgbClr val="006600"/>
                </a:solidFill>
              </a:rPr>
              <a:t> транспорт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14876" y="5143512"/>
            <a:ext cx="4120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Экологически опасный транспорт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214414" y="1928802"/>
            <a:ext cx="145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</a:rPr>
              <a:t>224 чел.</a:t>
            </a:r>
            <a:endParaRPr lang="ru-RU" sz="2800" b="1" dirty="0">
              <a:solidFill>
                <a:prstClr val="black"/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6000760" y="1214422"/>
            <a:ext cx="1222357" cy="990442"/>
            <a:chOff x="4932040" y="1214422"/>
            <a:chExt cx="1222357" cy="990442"/>
          </a:xfrm>
        </p:grpSpPr>
        <p:pic>
          <p:nvPicPr>
            <p:cNvPr id="62" name="Picture 6" descr="http://im8-tub-ru.yandex.net/i?id=208514717-40-7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1501410"/>
              <a:ext cx="1177658" cy="703454"/>
            </a:xfrm>
            <a:prstGeom prst="rect">
              <a:avLst/>
            </a:prstGeom>
            <a:noFill/>
          </p:spPr>
        </p:pic>
        <p:sp>
          <p:nvSpPr>
            <p:cNvPr id="63" name="TextBox 62"/>
            <p:cNvSpPr txBox="1"/>
            <p:nvPr/>
          </p:nvSpPr>
          <p:spPr>
            <a:xfrm>
              <a:off x="5286380" y="1214422"/>
              <a:ext cx="868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prstClr val="black"/>
                  </a:solidFill>
                </a:rPr>
                <a:t>20</a:t>
              </a: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7215206" y="1214422"/>
            <a:ext cx="1222357" cy="990442"/>
            <a:chOff x="4932040" y="1214422"/>
            <a:chExt cx="1222357" cy="990442"/>
          </a:xfrm>
        </p:grpSpPr>
        <p:pic>
          <p:nvPicPr>
            <p:cNvPr id="65" name="Picture 6" descr="http://im8-tub-ru.yandex.net/i?id=208514717-40-7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1501410"/>
              <a:ext cx="1177658" cy="703454"/>
            </a:xfrm>
            <a:prstGeom prst="rect">
              <a:avLst/>
            </a:prstGeom>
            <a:noFill/>
          </p:spPr>
        </p:pic>
        <p:sp>
          <p:nvSpPr>
            <p:cNvPr id="66" name="TextBox 65"/>
            <p:cNvSpPr txBox="1"/>
            <p:nvPr/>
          </p:nvSpPr>
          <p:spPr>
            <a:xfrm>
              <a:off x="5286380" y="1214422"/>
              <a:ext cx="868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prstClr val="black"/>
                  </a:solidFill>
                </a:rPr>
                <a:t>20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4929190" y="2000240"/>
            <a:ext cx="1222357" cy="990442"/>
            <a:chOff x="4932040" y="1214422"/>
            <a:chExt cx="1222357" cy="990442"/>
          </a:xfrm>
        </p:grpSpPr>
        <p:pic>
          <p:nvPicPr>
            <p:cNvPr id="68" name="Picture 6" descr="http://im8-tub-ru.yandex.net/i?id=208514717-40-7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1501410"/>
              <a:ext cx="1177658" cy="703454"/>
            </a:xfrm>
            <a:prstGeom prst="rect">
              <a:avLst/>
            </a:prstGeom>
            <a:noFill/>
          </p:spPr>
        </p:pic>
        <p:sp>
          <p:nvSpPr>
            <p:cNvPr id="69" name="TextBox 68"/>
            <p:cNvSpPr txBox="1"/>
            <p:nvPr/>
          </p:nvSpPr>
          <p:spPr>
            <a:xfrm>
              <a:off x="5286380" y="1214422"/>
              <a:ext cx="868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prstClr val="black"/>
                  </a:solidFill>
                </a:rPr>
                <a:t>20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6072198" y="2000240"/>
            <a:ext cx="1222357" cy="990442"/>
            <a:chOff x="4932040" y="1214422"/>
            <a:chExt cx="1222357" cy="990442"/>
          </a:xfrm>
        </p:grpSpPr>
        <p:pic>
          <p:nvPicPr>
            <p:cNvPr id="71" name="Picture 6" descr="http://im8-tub-ru.yandex.net/i?id=208514717-40-7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1501410"/>
              <a:ext cx="1177658" cy="703454"/>
            </a:xfrm>
            <a:prstGeom prst="rect">
              <a:avLst/>
            </a:prstGeom>
            <a:noFill/>
          </p:spPr>
        </p:pic>
        <p:sp>
          <p:nvSpPr>
            <p:cNvPr id="72" name="TextBox 71"/>
            <p:cNvSpPr txBox="1"/>
            <p:nvPr/>
          </p:nvSpPr>
          <p:spPr>
            <a:xfrm>
              <a:off x="5286380" y="1214422"/>
              <a:ext cx="868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prstClr val="black"/>
                  </a:solidFill>
                </a:rPr>
                <a:t>20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7286644" y="2000240"/>
            <a:ext cx="1222357" cy="990442"/>
            <a:chOff x="4932040" y="1214422"/>
            <a:chExt cx="1222357" cy="990442"/>
          </a:xfrm>
        </p:grpSpPr>
        <p:pic>
          <p:nvPicPr>
            <p:cNvPr id="74" name="Picture 6" descr="http://im8-tub-ru.yandex.net/i?id=208514717-40-7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1501410"/>
              <a:ext cx="1177658" cy="703454"/>
            </a:xfrm>
            <a:prstGeom prst="rect">
              <a:avLst/>
            </a:prstGeom>
            <a:noFill/>
          </p:spPr>
        </p:pic>
        <p:sp>
          <p:nvSpPr>
            <p:cNvPr id="75" name="TextBox 74"/>
            <p:cNvSpPr txBox="1"/>
            <p:nvPr/>
          </p:nvSpPr>
          <p:spPr>
            <a:xfrm>
              <a:off x="5286380" y="1214422"/>
              <a:ext cx="868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prstClr val="black"/>
                  </a:solidFill>
                </a:rPr>
                <a:t>20</a:t>
              </a: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5000628" y="2786058"/>
            <a:ext cx="1222357" cy="990442"/>
            <a:chOff x="4932040" y="1214422"/>
            <a:chExt cx="1222357" cy="990442"/>
          </a:xfrm>
        </p:grpSpPr>
        <p:pic>
          <p:nvPicPr>
            <p:cNvPr id="77" name="Picture 6" descr="http://im8-tub-ru.yandex.net/i?id=208514717-40-7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1501410"/>
              <a:ext cx="1177658" cy="703454"/>
            </a:xfrm>
            <a:prstGeom prst="rect">
              <a:avLst/>
            </a:prstGeom>
            <a:noFill/>
          </p:spPr>
        </p:pic>
        <p:sp>
          <p:nvSpPr>
            <p:cNvPr id="78" name="TextBox 77"/>
            <p:cNvSpPr txBox="1"/>
            <p:nvPr/>
          </p:nvSpPr>
          <p:spPr>
            <a:xfrm>
              <a:off x="5286380" y="1214422"/>
              <a:ext cx="868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prstClr val="black"/>
                  </a:solidFill>
                </a:rPr>
                <a:t>20</a:t>
              </a:r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6215074" y="2786058"/>
            <a:ext cx="1222357" cy="990442"/>
            <a:chOff x="4932040" y="1214422"/>
            <a:chExt cx="1222357" cy="990442"/>
          </a:xfrm>
        </p:grpSpPr>
        <p:pic>
          <p:nvPicPr>
            <p:cNvPr id="80" name="Picture 6" descr="http://im8-tub-ru.yandex.net/i?id=208514717-40-7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1501410"/>
              <a:ext cx="1177658" cy="703454"/>
            </a:xfrm>
            <a:prstGeom prst="rect">
              <a:avLst/>
            </a:prstGeom>
            <a:noFill/>
          </p:spPr>
        </p:pic>
        <p:sp>
          <p:nvSpPr>
            <p:cNvPr id="81" name="TextBox 80"/>
            <p:cNvSpPr txBox="1"/>
            <p:nvPr/>
          </p:nvSpPr>
          <p:spPr>
            <a:xfrm>
              <a:off x="5286380" y="1214422"/>
              <a:ext cx="868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prstClr val="black"/>
                  </a:solidFill>
                </a:rPr>
                <a:t>20</a:t>
              </a:r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7358082" y="2786058"/>
            <a:ext cx="1222357" cy="990442"/>
            <a:chOff x="4932040" y="1214422"/>
            <a:chExt cx="1222357" cy="990442"/>
          </a:xfrm>
        </p:grpSpPr>
        <p:pic>
          <p:nvPicPr>
            <p:cNvPr id="83" name="Picture 6" descr="http://im8-tub-ru.yandex.net/i?id=208514717-40-7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1501410"/>
              <a:ext cx="1177658" cy="703454"/>
            </a:xfrm>
            <a:prstGeom prst="rect">
              <a:avLst/>
            </a:prstGeom>
            <a:noFill/>
          </p:spPr>
        </p:pic>
        <p:sp>
          <p:nvSpPr>
            <p:cNvPr id="84" name="TextBox 83"/>
            <p:cNvSpPr txBox="1"/>
            <p:nvPr/>
          </p:nvSpPr>
          <p:spPr>
            <a:xfrm>
              <a:off x="5286380" y="1214422"/>
              <a:ext cx="868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prstClr val="black"/>
                  </a:solidFill>
                </a:rPr>
                <a:t>20</a:t>
              </a: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5143504" y="3571876"/>
            <a:ext cx="1222357" cy="990442"/>
            <a:chOff x="4932040" y="1214422"/>
            <a:chExt cx="1222357" cy="990442"/>
          </a:xfrm>
        </p:grpSpPr>
        <p:pic>
          <p:nvPicPr>
            <p:cNvPr id="86" name="Picture 6" descr="http://im8-tub-ru.yandex.net/i?id=208514717-40-7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1501410"/>
              <a:ext cx="1177658" cy="703454"/>
            </a:xfrm>
            <a:prstGeom prst="rect">
              <a:avLst/>
            </a:prstGeom>
            <a:noFill/>
          </p:spPr>
        </p:pic>
        <p:sp>
          <p:nvSpPr>
            <p:cNvPr id="87" name="TextBox 86"/>
            <p:cNvSpPr txBox="1"/>
            <p:nvPr/>
          </p:nvSpPr>
          <p:spPr>
            <a:xfrm>
              <a:off x="5286380" y="1214422"/>
              <a:ext cx="868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prstClr val="black"/>
                  </a:solidFill>
                </a:rPr>
                <a:t>20</a:t>
              </a: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6357950" y="3571876"/>
            <a:ext cx="1222357" cy="990442"/>
            <a:chOff x="4932040" y="1214422"/>
            <a:chExt cx="1222357" cy="990442"/>
          </a:xfrm>
        </p:grpSpPr>
        <p:pic>
          <p:nvPicPr>
            <p:cNvPr id="89" name="Picture 6" descr="http://im8-tub-ru.yandex.net/i?id=208514717-40-7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1501410"/>
              <a:ext cx="1177658" cy="703454"/>
            </a:xfrm>
            <a:prstGeom prst="rect">
              <a:avLst/>
            </a:prstGeom>
            <a:noFill/>
          </p:spPr>
        </p:pic>
        <p:sp>
          <p:nvSpPr>
            <p:cNvPr id="90" name="TextBox 89"/>
            <p:cNvSpPr txBox="1"/>
            <p:nvPr/>
          </p:nvSpPr>
          <p:spPr>
            <a:xfrm>
              <a:off x="5286380" y="1214422"/>
              <a:ext cx="868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prstClr val="black"/>
                  </a:solidFill>
                </a:rPr>
                <a:t>20</a:t>
              </a: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7500958" y="3571876"/>
            <a:ext cx="1222357" cy="990442"/>
            <a:chOff x="4932040" y="1214422"/>
            <a:chExt cx="1222357" cy="990442"/>
          </a:xfrm>
        </p:grpSpPr>
        <p:pic>
          <p:nvPicPr>
            <p:cNvPr id="92" name="Picture 6" descr="http://im8-tub-ru.yandex.net/i?id=208514717-40-72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32040" y="1501410"/>
              <a:ext cx="1177658" cy="703454"/>
            </a:xfrm>
            <a:prstGeom prst="rect">
              <a:avLst/>
            </a:prstGeom>
            <a:noFill/>
          </p:spPr>
        </p:pic>
        <p:sp>
          <p:nvSpPr>
            <p:cNvPr id="93" name="TextBox 92"/>
            <p:cNvSpPr txBox="1"/>
            <p:nvPr/>
          </p:nvSpPr>
          <p:spPr>
            <a:xfrm>
              <a:off x="5286380" y="1214422"/>
              <a:ext cx="868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prstClr val="black"/>
                  </a:solidFill>
                </a:rPr>
                <a:t>20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mk.ru/upload/iblock_mk/475/06/9a/27/DETAIL_PICTURE_605444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813"/>
            <a:ext cx="9144000" cy="6853187"/>
          </a:xfrm>
          <a:prstGeom prst="rect">
            <a:avLst/>
          </a:prstGeom>
          <a:noFill/>
        </p:spPr>
      </p:pic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51520" y="620687"/>
          <a:ext cx="8568951" cy="402275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76264"/>
                <a:gridCol w="3336370"/>
                <a:gridCol w="2856317"/>
              </a:tblGrid>
              <a:tr h="7366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47000"/>
                      </a:schemeClr>
                    </a:solidFill>
                  </a:tcPr>
                </a:tc>
              </a:tr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47000"/>
                      </a:schemeClr>
                    </a:solidFill>
                  </a:tcPr>
                </a:tc>
              </a:tr>
              <a:tr h="14859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4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47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Picture 7" descr="http://www.logos88.ru/im/a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286124"/>
            <a:ext cx="1862871" cy="1285884"/>
          </a:xfrm>
          <a:prstGeom prst="rect">
            <a:avLst/>
          </a:prstGeom>
          <a:noFill/>
        </p:spPr>
      </p:pic>
      <p:pic>
        <p:nvPicPr>
          <p:cNvPr id="15" name="Рисунок 14" descr="трамв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E2DEDD"/>
              </a:clrFrom>
              <a:clrTo>
                <a:srgbClr val="E2DE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1500174"/>
            <a:ext cx="2147833" cy="164307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</a:t>
            </a: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  <a:t>о закрытии трамвайных маршрутов</a:t>
            </a:r>
            <a:endParaRPr lang="ru-RU" sz="2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600076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Выгодно ли городу закрывать трамвайные маршруты?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7824" y="76470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Стоимость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72198" y="78579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Срок службы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43240" y="178592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6,5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28926" y="357187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2,2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43636" y="185736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40 лет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72198" y="350043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15 лет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трамв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E2DEDD"/>
              </a:clrFrom>
              <a:clrTo>
                <a:srgbClr val="E2DE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4786322"/>
            <a:ext cx="1643074" cy="1256938"/>
          </a:xfrm>
          <a:prstGeom prst="rect">
            <a:avLst/>
          </a:prstGeom>
        </p:spPr>
      </p:pic>
      <p:grpSp>
        <p:nvGrpSpPr>
          <p:cNvPr id="2" name="Группа 24"/>
          <p:cNvGrpSpPr/>
          <p:nvPr/>
        </p:nvGrpSpPr>
        <p:grpSpPr>
          <a:xfrm>
            <a:off x="5429256" y="5072074"/>
            <a:ext cx="2352866" cy="857255"/>
            <a:chOff x="3214679" y="4786323"/>
            <a:chExt cx="2352866" cy="857255"/>
          </a:xfrm>
        </p:grpSpPr>
        <p:pic>
          <p:nvPicPr>
            <p:cNvPr id="18" name="Picture 7" descr="http://www.logos88.ru/im/a2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4679" y="4786323"/>
              <a:ext cx="1138421" cy="785818"/>
            </a:xfrm>
            <a:prstGeom prst="rect">
              <a:avLst/>
            </a:prstGeom>
            <a:noFill/>
          </p:spPr>
        </p:pic>
        <p:pic>
          <p:nvPicPr>
            <p:cNvPr id="19" name="Picture 7" descr="http://www.logos88.ru/im/a2.jpg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4857760"/>
              <a:ext cx="1138421" cy="785818"/>
            </a:xfrm>
            <a:prstGeom prst="rect">
              <a:avLst/>
            </a:prstGeom>
            <a:noFill/>
          </p:spPr>
        </p:pic>
      </p:grpSp>
      <p:cxnSp>
        <p:nvCxnSpPr>
          <p:cNvPr id="29" name="Прямая со стрелкой 28"/>
          <p:cNvCxnSpPr>
            <a:stCxn id="17" idx="3"/>
          </p:cNvCxnSpPr>
          <p:nvPr/>
        </p:nvCxnSpPr>
        <p:spPr>
          <a:xfrm>
            <a:off x="2643174" y="5414791"/>
            <a:ext cx="2709876" cy="1445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43174" y="4786322"/>
            <a:ext cx="259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требуется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замене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15140" y="6457890"/>
            <a:ext cx="1500198" cy="400110"/>
          </a:xfrm>
          <a:prstGeom prst="rect">
            <a:avLst/>
          </a:prstGeom>
          <a:solidFill>
            <a:sysClr val="window" lastClr="FFFFFF">
              <a:alpha val="49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hlinkClick r:id="rId7" action="ppaction://hlinksldjump"/>
              </a:rPr>
              <a:t>Решение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36" grpId="0"/>
      <p:bldP spid="37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photo.metroblog.ru/lj/04_2009-06-13/tram_parade_17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14" descr="http://photo.metroblog.ru/lj/04_2009-06-13/tram_parade_03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12000" contrast="-4000"/>
          </a:blip>
          <a:srcRect/>
          <a:stretch>
            <a:fillRect/>
          </a:stretch>
        </p:blipFill>
        <p:spPr bwMode="auto">
          <a:xfrm>
            <a:off x="-44539" y="0"/>
            <a:ext cx="45451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475656" y="0"/>
            <a:ext cx="6084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о параде ретро трамваев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208" y="620688"/>
            <a:ext cx="8858280" cy="2246769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К столетию трамвая Аннушка в Москве прошел парад ретро трамваев.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Протяжённость маршрута от Шаболовки  до Чистых прудов 15 км. Возглавляла парад конка - предшественница  трамвая. Вагон конки тянули по рельсам 4 лошади со скоростью 5 км/ч.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Затем конку прицепили к вагону трамвая и со скоростью  45 км/ч процессия двинулась в обратный путь.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Найдите среднюю скорость движения трамваев на протяжении всего пути.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5140" y="6457890"/>
            <a:ext cx="1500198" cy="400110"/>
          </a:xfrm>
          <a:prstGeom prst="rect">
            <a:avLst/>
          </a:prstGeom>
          <a:solidFill>
            <a:sysClr val="window" lastClr="FFFFFF">
              <a:alpha val="49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hlinkClick r:id="rId4" action="ppaction://hlinksldjump"/>
              </a:rPr>
              <a:t>Решение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FFDD">
                <a:tint val="45000"/>
                <a:satMod val="400000"/>
              </a:srgbClr>
            </a:duotone>
            <a:lum bright="30000"/>
          </a:blip>
          <a:stretch>
            <a:fillRect/>
          </a:stretch>
        </p:blipFill>
        <p:spPr bwMode="auto">
          <a:xfrm>
            <a:off x="-2" y="0"/>
            <a:ext cx="9144002" cy="6815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поддержки экологически чистого автономного электротранспорта разрабатывается специальная программа "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Экополис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".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861048"/>
            <a:ext cx="9144000" cy="2677656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Электромобиль — автомобиль, </a:t>
            </a:r>
          </a:p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приводимый в движение одним или несколькими  электродвигателями 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с питанием от аккумуляторов, топливных элементов и т. п.,</a:t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а не двигателем внутреннего сгорания. 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924944"/>
            <a:ext cx="5357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Электромобиль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23000" contrast="-3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472" y="1285860"/>
            <a:ext cx="7266861" cy="3785652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Какова стоимость 1 км пробега  машины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на бензиновом двигателе , </a:t>
            </a:r>
            <a:r>
              <a:rPr lang="ru-RU" sz="2400" b="1" dirty="0" smtClean="0">
                <a:solidFill>
                  <a:srgbClr val="002060"/>
                </a:solidFill>
              </a:rPr>
              <a:t>если </a:t>
            </a:r>
            <a:r>
              <a:rPr lang="ru-RU" sz="2400" b="1" dirty="0">
                <a:solidFill>
                  <a:srgbClr val="002060"/>
                </a:solidFill>
              </a:rPr>
              <a:t>известно,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что стоимость бензина 30 рублей за литр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при расходе 8 литров на 100 км. 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Найдите стоимость 1 км пробега на </a:t>
            </a:r>
            <a:r>
              <a:rPr lang="ru-RU" sz="2400" b="1" dirty="0" smtClean="0">
                <a:solidFill>
                  <a:srgbClr val="002060"/>
                </a:solidFill>
              </a:rPr>
              <a:t>электромобиле, 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если она в 23 раза меньше, чем стоимость пробега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на бензиновом двигателе. </a:t>
            </a: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Какой вывод можно сделать?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159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Задача о стоимости пробега электромобиля</a:t>
            </a:r>
          </a:p>
        </p:txBody>
      </p:sp>
      <p:pic>
        <p:nvPicPr>
          <p:cNvPr id="7" name="Picture 10" descr="Картинка 272 из 534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1000108"/>
            <a:ext cx="1728192" cy="244827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303577"/>
              </a:clrFrom>
              <a:clrTo>
                <a:srgbClr val="30357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3929066"/>
            <a:ext cx="161087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715140" y="6286520"/>
            <a:ext cx="1500198" cy="400110"/>
          </a:xfrm>
          <a:prstGeom prst="rect">
            <a:avLst/>
          </a:prstGeom>
          <a:solidFill>
            <a:sysClr val="window" lastClr="FFFFFF">
              <a:alpha val="49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hlinkClick r:id="rId5" action="ppaction://hlinksldjump"/>
              </a:rPr>
              <a:t>Решение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274003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>
          <a:xfrm>
            <a:off x="0" y="0"/>
            <a:ext cx="9219015" cy="6858000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1187624" y="836712"/>
            <a:ext cx="7956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Распределение загрязняющих веществ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в атмосферном воздухе на территории г. Москвы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(до расширения)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6"/>
          <p:cNvGrpSpPr/>
          <p:nvPr/>
        </p:nvGrpSpPr>
        <p:grpSpPr>
          <a:xfrm>
            <a:off x="5437659" y="3861048"/>
            <a:ext cx="3706341" cy="1408222"/>
            <a:chOff x="4427984" y="5013176"/>
            <a:chExt cx="3706341" cy="140822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427984" y="5013176"/>
              <a:ext cx="216024" cy="216024"/>
            </a:xfrm>
            <a:prstGeom prst="rect">
              <a:avLst/>
            </a:prstGeom>
            <a:solidFill>
              <a:srgbClr val="7C964C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427984" y="5373216"/>
              <a:ext cx="216024" cy="21602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427984" y="6093296"/>
              <a:ext cx="216024" cy="216024"/>
            </a:xfrm>
            <a:prstGeom prst="rect">
              <a:avLst/>
            </a:prstGeom>
            <a:solidFill>
              <a:srgbClr val="99663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4427984" y="5733256"/>
              <a:ext cx="216024" cy="216024"/>
            </a:xfrm>
            <a:prstGeom prst="rect">
              <a:avLst/>
            </a:prstGeom>
            <a:solidFill>
              <a:srgbClr val="FAFABE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b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88024" y="5013176"/>
              <a:ext cx="1737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Благоприятно</a:t>
              </a:r>
              <a:endParaRPr lang="ru-RU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88024" y="5373216"/>
              <a:ext cx="2018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Неблагоприятно</a:t>
              </a:r>
              <a:endParaRPr lang="ru-RU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88024" y="5733256"/>
              <a:ext cx="33463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Относительно благоприятно</a:t>
              </a:r>
              <a:endParaRPr lang="ru-RU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88024" y="6021288"/>
              <a:ext cx="2874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Крайне неблагоприятно</a:t>
              </a:r>
              <a:endParaRPr lang="ru-RU" sz="2000" b="1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355976" y="5589240"/>
            <a:ext cx="3914089" cy="1015663"/>
            <a:chOff x="4283968" y="5301208"/>
            <a:chExt cx="3914089" cy="1015663"/>
          </a:xfrm>
        </p:grpSpPr>
        <p:grpSp>
          <p:nvGrpSpPr>
            <p:cNvPr id="17" name="Группа 9"/>
            <p:cNvGrpSpPr/>
            <p:nvPr/>
          </p:nvGrpSpPr>
          <p:grpSpPr>
            <a:xfrm>
              <a:off x="4283968" y="5445224"/>
              <a:ext cx="313488" cy="400110"/>
              <a:chOff x="7686000" y="2924944"/>
              <a:chExt cx="374758" cy="400110"/>
            </a:xfrm>
          </p:grpSpPr>
          <p:sp>
            <p:nvSpPr>
              <p:cNvPr id="8" name="Равнобедренный треугольник 7"/>
              <p:cNvSpPr/>
              <p:nvPr/>
            </p:nvSpPr>
            <p:spPr>
              <a:xfrm>
                <a:off x="7686000" y="2952000"/>
                <a:ext cx="360040" cy="288032"/>
              </a:xfrm>
              <a:prstGeom prst="triangle">
                <a:avLst/>
              </a:prstGeom>
              <a:solidFill>
                <a:schemeClr val="bg1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2000" b="1" dirty="0">
                  <a:solidFill>
                    <a:srgbClr val="647D33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740352" y="2924944"/>
                <a:ext cx="3204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647D33"/>
                    </a:solidFill>
                  </a:rPr>
                  <a:t>!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572000" y="5301208"/>
              <a:ext cx="362605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Районы, из которых поступает </a:t>
              </a:r>
              <a:br>
                <a:rPr lang="ru-RU" sz="2000" b="1" dirty="0" smtClean="0"/>
              </a:br>
              <a:r>
                <a:rPr lang="ru-RU" sz="2000" b="1" dirty="0" smtClean="0"/>
                <a:t>наибольшее количество </a:t>
              </a:r>
              <a:br>
                <a:rPr lang="ru-RU" sz="2000" b="1" dirty="0" smtClean="0"/>
              </a:br>
              <a:r>
                <a:rPr lang="ru-RU" sz="2000" b="1" dirty="0" smtClean="0"/>
                <a:t>жалоб населения</a:t>
              </a:r>
              <a:endParaRPr lang="ru-RU" sz="2000" b="1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932040" y="2276872"/>
            <a:ext cx="37444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</a:t>
            </a:r>
            <a:r>
              <a:rPr lang="ru-RU" b="1" dirty="0" smtClean="0"/>
              <a:t>екоторые хорошо озеленённые и продуваемые ветрами районы оказались катастрофически загрязнены.</a:t>
            </a:r>
            <a:endParaRPr lang="ru-RU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0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Врачи и экологи бьют тревогу.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</a:rPr>
              <a:t>Жить в Москве становится всё опаснее. </a:t>
            </a:r>
            <a:endParaRPr lang="ru-RU" dirty="0"/>
          </a:p>
        </p:txBody>
      </p:sp>
      <p:pic>
        <p:nvPicPr>
          <p:cNvPr id="209921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196752"/>
            <a:ext cx="44005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000504"/>
            <a:ext cx="30374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Закрыть окно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41125" y="928670"/>
            <a:ext cx="280287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86116" y="4286256"/>
            <a:ext cx="58578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Теперь </a:t>
            </a:r>
            <a:r>
              <a:rPr lang="ru-RU" sz="2800" b="1" dirty="0">
                <a:solidFill>
                  <a:srgbClr val="002060"/>
                </a:solidFill>
              </a:rPr>
              <a:t>очередь за созданием удобной сети станций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для </a:t>
            </a:r>
            <a:r>
              <a:rPr lang="ru-RU" sz="2800" b="1" dirty="0">
                <a:solidFill>
                  <a:srgbClr val="002060"/>
                </a:solidFill>
              </a:rPr>
              <a:t>зарядки </a:t>
            </a:r>
            <a:r>
              <a:rPr lang="ru-RU" sz="2800" b="1" u="sng" dirty="0">
                <a:solidFill>
                  <a:srgbClr val="002060"/>
                </a:solidFill>
              </a:rPr>
              <a:t>авто "от розетки"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071546"/>
            <a:ext cx="61436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настоящее время в Москве,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по оценкам специалистов Московской объединенной </a:t>
            </a:r>
            <a:r>
              <a:rPr lang="ru-RU" sz="2800" b="1" dirty="0" err="1" smtClean="0">
                <a:solidFill>
                  <a:srgbClr val="002060"/>
                </a:solidFill>
              </a:rPr>
              <a:t>электросетевой</a:t>
            </a:r>
            <a:r>
              <a:rPr lang="ru-RU" sz="2800" b="1" dirty="0" smtClean="0">
                <a:solidFill>
                  <a:srgbClr val="002060"/>
                </a:solidFill>
              </a:rPr>
              <a:t> компании (МОЭСК),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около 50 электромобилей,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это число постоянно растет.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214290"/>
            <a:ext cx="5357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Электрозаправки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0839"/>
            <a:ext cx="9144000" cy="687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714356"/>
            <a:ext cx="9144000" cy="34163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 сети </a:t>
            </a:r>
            <a:r>
              <a:rPr lang="ru-RU" sz="2400" b="1" dirty="0" smtClean="0">
                <a:solidFill>
                  <a:srgbClr val="002060"/>
                </a:solidFill>
              </a:rPr>
              <a:t>электрозаправок 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</a:rPr>
              <a:t>открытых </a:t>
            </a:r>
            <a:r>
              <a:rPr lang="ru-RU" sz="2400" b="1" dirty="0">
                <a:solidFill>
                  <a:srgbClr val="002060"/>
                </a:solidFill>
              </a:rPr>
              <a:t>в Москве в 2012 г</a:t>
            </a:r>
            <a:r>
              <a:rPr lang="ru-RU" sz="2400" b="1" dirty="0" smtClean="0">
                <a:solidFill>
                  <a:srgbClr val="002060"/>
                </a:solidFill>
              </a:rPr>
              <a:t>. МОЭСК,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15 </a:t>
            </a:r>
            <a:r>
              <a:rPr lang="ru-RU" sz="2400" b="1" dirty="0" smtClean="0">
                <a:solidFill>
                  <a:srgbClr val="002060"/>
                </a:solidFill>
              </a:rPr>
              <a:t>заправок - </a:t>
            </a:r>
            <a:r>
              <a:rPr lang="ru-RU" sz="2400" b="1" dirty="0">
                <a:solidFill>
                  <a:srgbClr val="002060"/>
                </a:solidFill>
              </a:rPr>
              <a:t>это заправки с малой </a:t>
            </a:r>
            <a:r>
              <a:rPr lang="ru-RU" sz="2400" b="1" dirty="0" smtClean="0">
                <a:solidFill>
                  <a:srgbClr val="002060"/>
                </a:solidFill>
              </a:rPr>
              <a:t>мощностью: на </a:t>
            </a:r>
            <a:r>
              <a:rPr lang="ru-RU" sz="2400" b="1" dirty="0">
                <a:solidFill>
                  <a:srgbClr val="002060"/>
                </a:solidFill>
              </a:rPr>
              <a:t>зарядку автомобиля на них </a:t>
            </a:r>
            <a:r>
              <a:rPr lang="ru-RU" sz="2400" b="1" dirty="0" smtClean="0">
                <a:solidFill>
                  <a:srgbClr val="002060"/>
                </a:solidFill>
              </a:rPr>
              <a:t>требуется </a:t>
            </a:r>
            <a:r>
              <a:rPr lang="ru-RU" sz="2400" b="1" dirty="0">
                <a:solidFill>
                  <a:srgbClr val="002060"/>
                </a:solidFill>
              </a:rPr>
              <a:t>8-10 часов.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Еще 10 станций </a:t>
            </a: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>
                <a:solidFill>
                  <a:srgbClr val="002060"/>
                </a:solidFill>
              </a:rPr>
              <a:t>средней </a:t>
            </a:r>
            <a:r>
              <a:rPr lang="ru-RU" sz="2400" b="1" dirty="0" smtClean="0">
                <a:solidFill>
                  <a:srgbClr val="002060"/>
                </a:solidFill>
              </a:rPr>
              <a:t>мощности: здесь приходится </a:t>
            </a:r>
            <a:r>
              <a:rPr lang="ru-RU" sz="2400" b="1" dirty="0">
                <a:solidFill>
                  <a:srgbClr val="002060"/>
                </a:solidFill>
              </a:rPr>
              <a:t>оставлять машину для электропитания на 4-5 часов.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Оставшиеся 3 станции </a:t>
            </a:r>
            <a:r>
              <a:rPr lang="ru-RU" sz="2400" b="1" dirty="0" smtClean="0">
                <a:solidFill>
                  <a:srgbClr val="002060"/>
                </a:solidFill>
              </a:rPr>
              <a:t>- </a:t>
            </a:r>
            <a:r>
              <a:rPr lang="ru-RU" sz="2400" b="1" dirty="0">
                <a:solidFill>
                  <a:srgbClr val="002060"/>
                </a:solidFill>
              </a:rPr>
              <a:t>высокой </a:t>
            </a:r>
            <a:r>
              <a:rPr lang="ru-RU" sz="2400" b="1" dirty="0" smtClean="0">
                <a:solidFill>
                  <a:srgbClr val="002060"/>
                </a:solidFill>
              </a:rPr>
              <a:t>мощности: время </a:t>
            </a:r>
            <a:r>
              <a:rPr lang="ru-RU" sz="2400" b="1" dirty="0">
                <a:solidFill>
                  <a:srgbClr val="002060"/>
                </a:solidFill>
              </a:rPr>
              <a:t>зарядки </a:t>
            </a:r>
            <a:r>
              <a:rPr lang="ru-RU" sz="2400" b="1" dirty="0" smtClean="0">
                <a:solidFill>
                  <a:srgbClr val="002060"/>
                </a:solidFill>
              </a:rPr>
              <a:t>составляет </a:t>
            </a:r>
            <a:r>
              <a:rPr lang="ru-RU" sz="2400" b="1" dirty="0">
                <a:solidFill>
                  <a:srgbClr val="002060"/>
                </a:solidFill>
              </a:rPr>
              <a:t>всего 20-30 минут.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Определите, </a:t>
            </a:r>
            <a:r>
              <a:rPr lang="ru-RU" sz="2400" b="1" dirty="0">
                <a:solidFill>
                  <a:srgbClr val="002060"/>
                </a:solidFill>
              </a:rPr>
              <a:t>какую часть всех открываемых заправок составляют заправки средней мощности.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42852"/>
            <a:ext cx="6974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Задача о количестве электрозаправок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4808172"/>
            <a:ext cx="2745305" cy="2049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3714752"/>
            <a:ext cx="1513280" cy="2923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781572" y="6405334"/>
            <a:ext cx="1500198" cy="400110"/>
          </a:xfrm>
          <a:prstGeom prst="rect">
            <a:avLst/>
          </a:prstGeom>
          <a:solidFill>
            <a:sysClr val="window" lastClr="FFFFFF">
              <a:alpha val="49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hlinkClick r:id="rId5" action="ppaction://hlinksldjump"/>
              </a:rPr>
              <a:t>Решение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Картинка 138 из 6826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692696"/>
            <a:ext cx="84249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Современное покрытие дорог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При воздействии солнечных лучей на асфальт происходит сильное испарение углеводородов, что негативно сказывается на экологии города. Кроме того, асфальт впитывает солнечные лучи, что становится причиной существенного повышения ночных температур в городе летом.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Картинка 138 из 6826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cxnSp>
        <p:nvCxnSpPr>
          <p:cNvPr id="26" name="Прямая со стрелкой 25"/>
          <p:cNvCxnSpPr/>
          <p:nvPr/>
        </p:nvCxnSpPr>
        <p:spPr>
          <a:xfrm rot="5400000" flipH="1" flipV="1">
            <a:off x="3707904" y="2060848"/>
            <a:ext cx="720080" cy="1588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771800" y="2348880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Выброс 665 т </a:t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вредных веществ в год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5896" y="177281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STOP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15816" y="98072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1 </a:t>
            </a:r>
            <a:r>
              <a:rPr lang="ru-RU" sz="2800" b="1" dirty="0" err="1" smtClean="0">
                <a:solidFill>
                  <a:srgbClr val="002060"/>
                </a:solidFill>
              </a:rPr>
              <a:t>млн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кв</a:t>
            </a:r>
            <a:r>
              <a:rPr lang="ru-RU" sz="2800" b="1" dirty="0" smtClean="0">
                <a:solidFill>
                  <a:srgbClr val="002060"/>
                </a:solidFill>
              </a:rPr>
              <a:t> м 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63688" y="0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о тротуарной плитке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9512" y="3789040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Планируется заменить на плитку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566124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сколько чище станет воздух в Москве?</a:t>
            </a:r>
          </a:p>
        </p:txBody>
      </p:sp>
      <p:pic>
        <p:nvPicPr>
          <p:cNvPr id="22" name="Picture 26" descr="Картинка 12 из 588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764704"/>
            <a:ext cx="2550692" cy="1872208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>
            <a:off x="3059832" y="1556792"/>
            <a:ext cx="237626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2" descr="http://www.dominform.ru/ru/images/articles/137-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152" y="764704"/>
            <a:ext cx="2381250" cy="1845196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4860032" y="3717032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22 </a:t>
            </a:r>
            <a:r>
              <a:rPr lang="ru-RU" sz="3200" b="1" dirty="0" err="1" smtClean="0">
                <a:solidFill>
                  <a:srgbClr val="002060"/>
                </a:solidFill>
              </a:rPr>
              <a:t>млн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кв</a:t>
            </a:r>
            <a:r>
              <a:rPr lang="ru-RU" sz="3200" b="1" dirty="0" smtClean="0">
                <a:solidFill>
                  <a:srgbClr val="002060"/>
                </a:solidFill>
              </a:rPr>
              <a:t> м </a:t>
            </a:r>
            <a:r>
              <a:rPr lang="ru-RU" sz="2400" b="1" dirty="0" smtClean="0">
                <a:solidFill>
                  <a:srgbClr val="002060"/>
                </a:solidFill>
              </a:rPr>
              <a:t>асфальта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6578" y="6143644"/>
            <a:ext cx="1500198" cy="400110"/>
          </a:xfrm>
          <a:prstGeom prst="rect">
            <a:avLst/>
          </a:prstGeom>
          <a:solidFill>
            <a:sysClr val="window" lastClr="FFFFFF">
              <a:alpha val="49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hlinkClick r:id="rId6" action="ppaction://hlinksldjump"/>
              </a:rPr>
              <a:t>Решение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6000"/>
                            </p:stCondLst>
                            <p:childTnLst>
                              <p:par>
                                <p:cTn id="6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5" grpId="0"/>
      <p:bldP spid="30" grpId="0"/>
      <p:bldP spid="31" grpId="0"/>
      <p:bldP spid="31" grpId="1"/>
      <p:bldP spid="33" grpId="0"/>
      <p:bldP spid="3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Картинка 138 из 6826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251520" y="620687"/>
          <a:ext cx="8568951" cy="48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336370"/>
                <a:gridCol w="2856317"/>
              </a:tblGrid>
              <a:tr h="12241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1800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187220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</a:t>
            </a: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  <a:t>о экономической выгоде тротуарной плитки</a:t>
            </a:r>
            <a:endParaRPr lang="ru-RU" sz="26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566124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Принесёт ли экономическую выгоду Москве</a:t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замена асфальта плиткой?</a:t>
            </a:r>
          </a:p>
        </p:txBody>
      </p:sp>
      <p:pic>
        <p:nvPicPr>
          <p:cNvPr id="22" name="Picture 26" descr="Картинка 12 из 58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060848"/>
            <a:ext cx="1863967" cy="1368152"/>
          </a:xfrm>
          <a:prstGeom prst="rect">
            <a:avLst/>
          </a:prstGeom>
          <a:noFill/>
        </p:spPr>
      </p:pic>
      <p:pic>
        <p:nvPicPr>
          <p:cNvPr id="23" name="Picture 12" descr="http://www.dominform.ru/ru/images/articles/137-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933056"/>
            <a:ext cx="1872208" cy="145074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987824" y="764704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Стоимость укладки 1 </a:t>
            </a:r>
            <a:r>
              <a:rPr lang="ru-RU" sz="2800" b="1" dirty="0" err="1" smtClean="0">
                <a:solidFill>
                  <a:srgbClr val="002060"/>
                </a:solidFill>
              </a:rPr>
              <a:t>кв</a:t>
            </a:r>
            <a:r>
              <a:rPr lang="ru-RU" sz="2800" b="1" dirty="0" smtClean="0">
                <a:solidFill>
                  <a:srgbClr val="002060"/>
                </a:solidFill>
              </a:rPr>
              <a:t> 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168" y="90872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Срок службы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560" y="2564904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Асфальт</a:t>
            </a:r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560" y="4509120"/>
            <a:ext cx="1619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Плитка</a:t>
            </a:r>
            <a:endParaRPr lang="ru-RU" sz="2800" b="1" dirty="0">
              <a:solidFill>
                <a:srgbClr val="FFFF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59832" y="220486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1,2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87824" y="422108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3,4 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руб.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56176" y="220486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6-7 лет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56176" y="4221088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30 лет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6578" y="6143644"/>
            <a:ext cx="1500198" cy="400110"/>
          </a:xfrm>
          <a:prstGeom prst="rect">
            <a:avLst/>
          </a:prstGeom>
          <a:solidFill>
            <a:sysClr val="window" lastClr="FFFFFF">
              <a:alpha val="49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hlinkClick r:id="rId5" action="ppaction://hlinksldjump"/>
              </a:rPr>
              <a:t>Решение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0" grpId="0"/>
      <p:bldP spid="21" grpId="0"/>
      <p:bldP spid="34" grpId="0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news.mail.ru/pic/dc/f2/619321_414_252_source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-71462"/>
            <a:ext cx="670536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Источники информации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4356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  </a:t>
            </a:r>
            <a:r>
              <a:rPr lang="ru-RU" sz="2400" b="1" dirty="0" smtClean="0">
                <a:solidFill>
                  <a:srgbClr val="002060"/>
                </a:solidFill>
              </a:rPr>
              <a:t>Г.А. Ягодин, М.В. </a:t>
            </a:r>
            <a:r>
              <a:rPr lang="ru-RU" sz="2400" b="1" dirty="0" err="1" smtClean="0">
                <a:solidFill>
                  <a:srgbClr val="002060"/>
                </a:solidFill>
              </a:rPr>
              <a:t>Аргунова</a:t>
            </a:r>
            <a:r>
              <a:rPr lang="ru-RU" sz="2400" b="1" dirty="0" smtClean="0">
                <a:solidFill>
                  <a:srgbClr val="002060"/>
                </a:solidFill>
              </a:rPr>
              <a:t>, Т.А. </a:t>
            </a:r>
            <a:r>
              <a:rPr lang="ru-RU" sz="2400" b="1" dirty="0" err="1" smtClean="0">
                <a:solidFill>
                  <a:srgbClr val="002060"/>
                </a:solidFill>
              </a:rPr>
              <a:t>Плюснина</a:t>
            </a:r>
            <a:r>
              <a:rPr lang="ru-RU" sz="2400" b="1" dirty="0" smtClean="0">
                <a:solidFill>
                  <a:srgbClr val="002060"/>
                </a:solidFill>
              </a:rPr>
              <a:t>, Д.В. Моргун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«Экология Москвы и устойчивое развитие»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Е.А. </a:t>
            </a:r>
            <a:r>
              <a:rPr lang="ru-RU" sz="2400" b="1" dirty="0" err="1" smtClean="0">
                <a:solidFill>
                  <a:srgbClr val="002060"/>
                </a:solidFill>
              </a:rPr>
              <a:t>Криксунов</a:t>
            </a:r>
            <a:r>
              <a:rPr lang="ru-RU" sz="2400" b="1" dirty="0" smtClean="0">
                <a:solidFill>
                  <a:srgbClr val="002060"/>
                </a:solidFill>
              </a:rPr>
              <a:t>, В.В. Пасечник, А.П. Сидорин «Экология. 9 класс»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 Экологическая карта Москвы. Серия: Атласы и карты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Сайт Департамента природопользования и охраны</a:t>
            </a:r>
            <a:r>
              <a:rPr lang="en-US" sz="2400" b="1" dirty="0" smtClean="0">
                <a:solidFill>
                  <a:srgbClr val="002060"/>
                </a:solidFill>
              </a:rPr>
              <a:t/>
            </a:r>
            <a:br>
              <a:rPr lang="en-US" sz="2400" b="1" dirty="0" smtClean="0">
                <a:solidFill>
                  <a:srgbClr val="002060"/>
                </a:solidFill>
              </a:rPr>
            </a:b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 окружающей среды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г.Москвы </a:t>
            </a:r>
            <a:r>
              <a:rPr lang="ru-RU" sz="2400" b="1" dirty="0" smtClean="0"/>
              <a:t>  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 </a:t>
            </a:r>
            <a:r>
              <a:rPr lang="ru-RU" sz="2400" b="1" u="sng" dirty="0" smtClean="0">
                <a:solidFill>
                  <a:srgbClr val="0000CC"/>
                </a:solidFill>
              </a:rPr>
              <a:t>http://www.mosecom.ru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sz="2400" b="1" u="sng" dirty="0" smtClean="0">
                <a:solidFill>
                  <a:srgbClr val="0000CC"/>
                </a:solidFill>
              </a:rPr>
              <a:t>http://ecovoice.ru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en-US" sz="2400" b="1" u="sng" dirty="0" smtClean="0">
                <a:solidFill>
                  <a:srgbClr val="0000CC"/>
                </a:solidFill>
              </a:rPr>
              <a:t>http://ru.wikipedia.org</a:t>
            </a:r>
            <a:endParaRPr lang="ru-RU" sz="2400" b="1" u="sng" dirty="0" smtClean="0">
              <a:solidFill>
                <a:srgbClr val="0000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Сайт гильдии экологов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   </a:t>
            </a:r>
            <a:r>
              <a:rPr lang="en-US" sz="2400" b="1" u="sng" dirty="0" smtClean="0">
                <a:solidFill>
                  <a:srgbClr val="0000CC"/>
                </a:solidFill>
              </a:rPr>
              <a:t>http://www.ecoguild.ru</a:t>
            </a:r>
            <a:endParaRPr lang="ru-RU" sz="2400" b="1" u="sng" dirty="0" smtClean="0">
              <a:solidFill>
                <a:srgbClr val="0000CC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sz="2400" b="1" u="sng" dirty="0" smtClean="0">
                <a:solidFill>
                  <a:srgbClr val="0000CC"/>
                </a:solidFill>
              </a:rPr>
              <a:t>http://www.musor.ru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r>
              <a:rPr lang="ru-RU" sz="2400" b="1" u="sng" dirty="0" smtClean="0">
                <a:solidFill>
                  <a:srgbClr val="0000CC"/>
                </a:solidFill>
              </a:rPr>
              <a:t>http://www.vtormetservice.ru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 Сообщество экспертов «Экологический мониторинг» </a:t>
            </a:r>
            <a:br>
              <a:rPr lang="ru-RU" sz="2400" b="1" dirty="0" smtClean="0"/>
            </a:br>
            <a:r>
              <a:rPr lang="ru-RU" sz="2400" b="1" dirty="0" smtClean="0"/>
              <a:t>    </a:t>
            </a:r>
            <a:r>
              <a:rPr lang="ru-RU" sz="2400" b="1" u="sng" dirty="0" smtClean="0">
                <a:solidFill>
                  <a:srgbClr val="0000CC"/>
                </a:solidFill>
              </a:rPr>
              <a:t>http://ecomonitoring.report.ru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en-US" sz="2400" b="1" dirty="0" smtClean="0"/>
              <a:t> </a:t>
            </a:r>
            <a:r>
              <a:rPr lang="ru-RU" sz="2400" b="1" dirty="0" smtClean="0"/>
              <a:t>Новостной сайт   </a:t>
            </a:r>
            <a:r>
              <a:rPr lang="ru-RU" sz="2400" b="1" u="sng" dirty="0" smtClean="0">
                <a:solidFill>
                  <a:srgbClr val="0000CC"/>
                </a:solidFill>
              </a:rPr>
              <a:t>http://top.rbc.ru</a:t>
            </a:r>
            <a:endParaRPr lang="en-US" sz="2400" b="1" u="sng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news.mail.ru/pic/dc/f2/619321_414_252_source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548680"/>
            <a:ext cx="51573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Ответы и решения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L:\Новая папка\co[1]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3" name="Picture 2" descr="http://mednews.kz/uploads/posts/2011-09/1316755355_vyhlopnye-gazy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Решение задачи о выбросах загрязняющих веществ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86276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</a:rPr>
              <a:t>2,5 :3 ∙2≈1,7 (млн. т) загрязняющих веществ </a:t>
            </a:r>
          </a:p>
          <a:p>
            <a:pPr marL="342900" indent="-342900"/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   приходится на транспорт</a:t>
            </a:r>
          </a:p>
          <a:p>
            <a:pPr marL="342900" indent="-342900"/>
            <a:r>
              <a:rPr lang="ru-RU" sz="2400" b="1" dirty="0" smtClean="0">
                <a:solidFill>
                  <a:srgbClr val="002060"/>
                </a:solidFill>
              </a:rPr>
              <a:t>2) 2,5-1,7=0,8  (млн. т) загрязняющих веществ </a:t>
            </a:r>
          </a:p>
          <a:p>
            <a:pPr marL="342900" indent="-342900"/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  приходится на стационарные источники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285720" y="2786058"/>
          <a:ext cx="7776864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72396" y="6286520"/>
            <a:ext cx="1571604" cy="40011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hlinkClick r:id="rId5" action="ppaction://hlinksldjump"/>
              </a:rPr>
              <a:t>К условию</a:t>
            </a:r>
            <a:endParaRPr lang="ru-RU" sz="2000" b="1" dirty="0"/>
          </a:p>
        </p:txBody>
      </p:sp>
      <p:pic>
        <p:nvPicPr>
          <p:cNvPr id="10" name="Picture 3" descr="L:\Новая папка\co[1].jpg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80112" y="4719412"/>
            <a:ext cx="1152128" cy="121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://mednews.kz/uploads/posts/2011-09/1316755355_vyhlopnye-gazy.jpg"/>
          <p:cNvPicPr>
            <a:picLocks noChangeAspect="1" noChangeArrowheads="1"/>
          </p:cNvPicPr>
          <p:nvPr/>
        </p:nvPicPr>
        <p:blipFill>
          <a:blip r:embed="rId7" cstate="email"/>
          <a:stretch>
            <a:fillRect/>
          </a:stretch>
        </p:blipFill>
        <p:spPr bwMode="auto">
          <a:xfrm>
            <a:off x="1979712" y="3356992"/>
            <a:ext cx="1224136" cy="2490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thecity.co.uk/wp-content/uploads/2009/05/cyclist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grpSp>
        <p:nvGrpSpPr>
          <p:cNvPr id="3" name="Группа 11"/>
          <p:cNvGrpSpPr/>
          <p:nvPr/>
        </p:nvGrpSpPr>
        <p:grpSpPr>
          <a:xfrm>
            <a:off x="395536" y="476672"/>
            <a:ext cx="1226144" cy="3284984"/>
            <a:chOff x="179512" y="0"/>
            <a:chExt cx="1656184" cy="4437112"/>
          </a:xfrm>
        </p:grpSpPr>
        <p:pic>
          <p:nvPicPr>
            <p:cNvPr id="5" name="Picture 2" descr="Картинка 46 из 22953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0"/>
              <a:ext cx="1440160" cy="1512168"/>
            </a:xfrm>
            <a:prstGeom prst="rect">
              <a:avLst/>
            </a:prstGeom>
            <a:noFill/>
          </p:spPr>
        </p:pic>
        <p:pic>
          <p:nvPicPr>
            <p:cNvPr id="6" name="Picture 2" descr="Картинка 46 из 2295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2924944"/>
              <a:ext cx="1512168" cy="1512168"/>
            </a:xfrm>
            <a:prstGeom prst="rect">
              <a:avLst/>
            </a:prstGeom>
            <a:noFill/>
          </p:spPr>
        </p:pic>
        <p:pic>
          <p:nvPicPr>
            <p:cNvPr id="7" name="Picture 2" descr="Картинка 46 из 2295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1484784"/>
              <a:ext cx="1368152" cy="1512168"/>
            </a:xfrm>
            <a:prstGeom prst="rect">
              <a:avLst/>
            </a:prstGeom>
            <a:noFill/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rot="16200000" flipH="1">
              <a:off x="889991" y="1494384"/>
              <a:ext cx="168153" cy="4936"/>
            </a:xfrm>
            <a:prstGeom prst="line">
              <a:avLst/>
            </a:prstGeom>
            <a:ln w="190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6200000" flipH="1">
              <a:off x="889991" y="3006553"/>
              <a:ext cx="168153" cy="4936"/>
            </a:xfrm>
            <a:prstGeom prst="line">
              <a:avLst/>
            </a:prstGeom>
            <a:ln w="190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4293096"/>
            <a:ext cx="9144000" cy="2000548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2,7 тыс. т=2700 т=2700000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кг=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=2700000000 г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2700000000 : 3700000=  729,729…(г) ≈730 (г)</a:t>
            </a:r>
          </a:p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автомобиль за день выбрасывает в воздух 730 г вредных веществ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980728"/>
            <a:ext cx="16851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Решение:</a:t>
            </a:r>
            <a:endParaRPr lang="ru-RU" sz="28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Задача о дне без автомобиля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72396" y="6286520"/>
            <a:ext cx="1571604" cy="40011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6" action="ppaction://hlinksldjump"/>
              </a:rPr>
              <a:t>К условию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врем\проект экология\фото экол мои\IMG_0389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39679"/>
            <a:ext cx="9189258" cy="69976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о скорости на выделенной полосе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Comic Sans MS" pitchFamily="66" charset="0"/>
              </a:rPr>
              <a:t>Решение</a:t>
            </a:r>
            <a:endParaRPr lang="ru-RU" sz="2800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060848"/>
            <a:ext cx="9144000" cy="1692771"/>
          </a:xfrm>
          <a:prstGeom prst="rect">
            <a:avLst/>
          </a:prstGeom>
          <a:solidFill>
            <a:schemeClr val="bg1">
              <a:alpha val="4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а)  1) 16,8∙0,2=3,36 (</a:t>
            </a: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км/ч)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 составляют 20%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     2) 16,8+3,36=20,16 (км/ч) 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скорость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по полосе на Волоколамском шоссе по маршруту от метро «Тушинская» до МКАД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005064"/>
            <a:ext cx="9144000" cy="1692771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б)  1) 18,9∙0,3=5,67(км/ч) 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составляют 30%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      2) 18,9+5,67=24,57(км/ч) </a:t>
            </a:r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скорость на проспекте Андропова — от метро «Коломенская» до Каширского шоссе в область и в центр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72396" y="6286520"/>
            <a:ext cx="1571604" cy="40011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 action="ppaction://hlinksldjump"/>
              </a:rPr>
              <a:t>К условию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:\Новая папка\co[1]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  <a:noFill/>
          <a:ln w="28575">
            <a:noFill/>
          </a:ln>
        </p:spPr>
      </p:pic>
      <p:pic>
        <p:nvPicPr>
          <p:cNvPr id="3" name="Picture 2" descr="http://mednews.kz/uploads/posts/2011-09/1316755355_vyhlopnye-gazy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1052736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 Москве суммарный выброс загрязняющих веществ в атмосферный воздух в год составляет 1,5-2,5 млн. тонн.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2/3 из них приходится на автотранспорт. 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Остальное загрязнение - на стационарные источники 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(промышленность и топливно-энергетический комплекс). 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Сколько тонн загрязняющих веществ в год   выбрасывают транспорт и стационарные источники соответственно?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Постройте столбчатую диаграмму.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60648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о выбросах загрязняющих веществ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2264" y="6215082"/>
            <a:ext cx="1357322" cy="40011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hlinkClick r:id="rId4" action="ppaction://hlinksldjump"/>
              </a:rPr>
              <a:t>Решение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врем\проект экология\фото экол мои\IMG_0389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39679"/>
            <a:ext cx="9189258" cy="69976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9512" y="2636912"/>
            <a:ext cx="8964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324,5 – 116 = 208,5(км)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Ответ : на 208,5 км увеличится протяжённость выделенных полос в 2012 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678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о протяжённости выделенных полос. </a:t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u="sng" dirty="0" smtClean="0">
                <a:solidFill>
                  <a:srgbClr val="002060"/>
                </a:solidFill>
                <a:latin typeface="Comic Sans MS" pitchFamily="66" charset="0"/>
              </a:rPr>
              <a:t>Решение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2396" y="6286520"/>
            <a:ext cx="1571604" cy="40011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 action="ppaction://hlinksldjump"/>
              </a:rPr>
              <a:t>К условию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nesvizh.by/uploads/posts/2011-07/1310669383_91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-10439" y="0"/>
            <a:ext cx="91544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о штрафах</a:t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b="1" u="sng" dirty="0" smtClean="0">
                <a:solidFill>
                  <a:srgbClr val="002060"/>
                </a:solidFill>
                <a:latin typeface="Comic Sans MS" pitchFamily="66" charset="0"/>
              </a:rPr>
              <a:t>Решение</a:t>
            </a:r>
            <a:endParaRPr lang="ru-RU" sz="2800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2060848"/>
            <a:ext cx="84087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 smtClean="0"/>
              <a:t>3000-300=2700 ( руб.) увеличение штрафа  с  1 июля 2012 г.</a:t>
            </a:r>
          </a:p>
          <a:p>
            <a:pPr marL="342900" indent="-342900">
              <a:buAutoNum type="arabicParenR"/>
            </a:pPr>
            <a:r>
              <a:rPr lang="ru-RU" sz="2400" b="1" dirty="0" smtClean="0"/>
              <a:t>300 руб. ----   100%</a:t>
            </a:r>
          </a:p>
          <a:p>
            <a:pPr marL="342900" indent="-342900"/>
            <a:r>
              <a:rPr lang="ru-RU" sz="2400" b="1" dirty="0" smtClean="0"/>
              <a:t>      2700 руб. ----- </a:t>
            </a:r>
            <a:r>
              <a:rPr lang="ru-RU" sz="2400" b="1" dirty="0" err="1" smtClean="0"/>
              <a:t>х</a:t>
            </a:r>
            <a:r>
              <a:rPr lang="ru-RU" sz="2400" b="1" dirty="0" smtClean="0"/>
              <a:t> %</a:t>
            </a:r>
            <a:endParaRPr lang="ru-RU" sz="24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3286910" y="2864906"/>
            <a:ext cx="570710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642910" y="2864906"/>
            <a:ext cx="571504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202892" y="3293534"/>
          <a:ext cx="1797472" cy="928694"/>
        </p:xfrm>
        <a:graphic>
          <a:graphicData uri="http://schemas.openxmlformats.org/presentationml/2006/ole">
            <p:oleObj spid="_x0000_s684034" name="Формула" r:id="rId4" imgW="761760" imgH="39348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14414" y="436510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х</a:t>
            </a:r>
            <a:r>
              <a:rPr lang="ru-RU" sz="2400" b="1" dirty="0" smtClean="0"/>
              <a:t>=900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5786" y="5008046"/>
            <a:ext cx="6977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Ответ: на 900%  возрастёт штраф для нарушителей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72396" y="6286520"/>
            <a:ext cx="1571604" cy="40011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5" action="ppaction://hlinksldjump"/>
              </a:rPr>
              <a:t>К условию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060848"/>
            <a:ext cx="9144000" cy="3528392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mk.ru/upload/iblock_mk/475/06/9a/27/DETAIL_PICTURE_605444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"/>
            <a:ext cx="9144000" cy="6853187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1571612"/>
          <a:ext cx="9144001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4811"/>
                <a:gridCol w="1500198"/>
                <a:gridCol w="2571768"/>
                <a:gridCol w="857224"/>
              </a:tblGrid>
              <a:tr h="452022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Транспортное средство</a:t>
                      </a:r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Площадь</a:t>
                      </a:r>
                      <a:r>
                        <a:rPr lang="ru-RU" sz="2000" b="1" baseline="0" dirty="0" smtClean="0"/>
                        <a:t> </a:t>
                      </a:r>
                      <a:br>
                        <a:rPr lang="ru-RU" sz="2000" b="1" baseline="0" dirty="0" smtClean="0"/>
                      </a:br>
                      <a:r>
                        <a:rPr lang="ru-RU" sz="2000" b="1" baseline="0" dirty="0" smtClean="0"/>
                        <a:t>дна </a:t>
                      </a:r>
                      <a:r>
                        <a:rPr lang="en-US" sz="2000" dirty="0" smtClean="0"/>
                        <a:t>S</a:t>
                      </a:r>
                      <a:r>
                        <a:rPr lang="ru-RU" sz="2000" baseline="-25000" dirty="0" smtClean="0"/>
                        <a:t>дна</a:t>
                      </a:r>
                      <a:r>
                        <a:rPr lang="ru-RU" sz="2000" b="1" baseline="0" dirty="0" smtClean="0"/>
                        <a:t/>
                      </a:r>
                      <a:br>
                        <a:rPr lang="ru-RU" sz="2000" b="1" baseline="0" dirty="0" smtClean="0"/>
                      </a:br>
                      <a:r>
                        <a:rPr lang="ru-RU" sz="2000" b="1" baseline="0" dirty="0" smtClean="0"/>
                        <a:t> (м</a:t>
                      </a:r>
                      <a:r>
                        <a:rPr lang="ru-RU" sz="2000" b="1" baseline="30000" dirty="0" smtClean="0"/>
                        <a:t>2</a:t>
                      </a:r>
                      <a:r>
                        <a:rPr lang="ru-RU" sz="2000" b="1" baseline="0" dirty="0" smtClean="0"/>
                        <a:t>)</a:t>
                      </a:r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Максимальное число пассажиров </a:t>
                      </a:r>
                      <a:r>
                        <a:rPr lang="en-US" sz="2000" dirty="0" smtClean="0"/>
                        <a:t>N</a:t>
                      </a:r>
                      <a:r>
                        <a:rPr lang="ru-RU" sz="2000" baseline="-25000" dirty="0" smtClean="0"/>
                        <a:t>пас</a:t>
                      </a:r>
                      <a:r>
                        <a:rPr lang="en-US" sz="2000" dirty="0" smtClean="0"/>
                        <a:t> </a:t>
                      </a:r>
                      <a:r>
                        <a:rPr lang="ru-RU" sz="2000" b="1" dirty="0" smtClean="0"/>
                        <a:t/>
                      </a:r>
                      <a:br>
                        <a:rPr lang="ru-RU" sz="2000" b="1" dirty="0" smtClean="0"/>
                      </a:br>
                      <a:r>
                        <a:rPr lang="ru-RU" sz="2000" b="1" dirty="0" smtClean="0"/>
                        <a:t> ( по паспорту)</a:t>
                      </a:r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КЭИП</a:t>
                      </a:r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</a:tr>
              <a:tr h="45202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Трамвай КТМ – 5</a:t>
                      </a:r>
                    </a:p>
                    <a:p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37,5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224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5,9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</a:tr>
              <a:tr h="45202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Городской автобус </a:t>
                      </a:r>
                      <a:r>
                        <a:rPr lang="ru-RU" sz="2000" b="1" dirty="0" err="1" smtClean="0"/>
                        <a:t>ЛиАЗ</a:t>
                      </a:r>
                      <a:r>
                        <a:rPr lang="ru-RU" sz="2000" b="1" dirty="0" smtClean="0"/>
                        <a:t> 5256 или троллейбус </a:t>
                      </a:r>
                      <a:r>
                        <a:rPr lang="ru-RU" sz="2000" b="1" dirty="0" err="1" smtClean="0"/>
                        <a:t>ЗиУ</a:t>
                      </a:r>
                      <a:r>
                        <a:rPr lang="ru-RU" sz="2000" b="1" dirty="0" smtClean="0"/>
                        <a:t> – 682</a:t>
                      </a:r>
                    </a:p>
                    <a:p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28,5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2400" b="1" dirty="0" smtClean="0"/>
                        <a:t>120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4,2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</a:tr>
              <a:tr h="45202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Сочленённый автобус </a:t>
                      </a:r>
                    </a:p>
                    <a:p>
                      <a:r>
                        <a:rPr lang="ru-RU" sz="2000" b="1" dirty="0" smtClean="0"/>
                        <a:t>ЛиАЗ-6212</a:t>
                      </a:r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43,7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180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4,1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</a:tr>
              <a:tr h="45202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Автобус ПАЗ</a:t>
                      </a:r>
                    </a:p>
                    <a:p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17,25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43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2,4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</a:tr>
              <a:tr h="45202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Микроавтобус </a:t>
                      </a:r>
                      <a:r>
                        <a:rPr lang="ru-RU" sz="2000" b="1" dirty="0" err="1" smtClean="0"/>
                        <a:t>ГАЗель</a:t>
                      </a:r>
                      <a:endParaRPr lang="ru-RU" sz="2000" b="1" dirty="0" smtClean="0"/>
                    </a:p>
                    <a:p>
                      <a:endParaRPr lang="ru-RU" sz="20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13,75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13</a:t>
                      </a:r>
                      <a:endParaRPr lang="ru-RU" sz="2400" b="1" dirty="0"/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002060"/>
                          </a:solidFill>
                        </a:rPr>
                        <a:t>0,9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FF">
                        <a:alpha val="45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трамв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E2DEDD"/>
              </a:clrFrom>
              <a:clrTo>
                <a:srgbClr val="E2DE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5984" y="2534624"/>
            <a:ext cx="1071570" cy="819742"/>
          </a:xfrm>
          <a:prstGeom prst="rect">
            <a:avLst/>
          </a:prstGeom>
        </p:spPr>
      </p:pic>
      <p:pic>
        <p:nvPicPr>
          <p:cNvPr id="7" name="Picture 7" descr="http://www.logos88.ru/im/a2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3857628"/>
            <a:ext cx="1000132" cy="690361"/>
          </a:xfrm>
          <a:prstGeom prst="rect">
            <a:avLst/>
          </a:prstGeom>
          <a:noFill/>
        </p:spPr>
      </p:pic>
      <p:pic>
        <p:nvPicPr>
          <p:cNvPr id="8" name="Picture 13" descr="http://www.models-online.ru/images/product_images/info_images/6003_0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1960" y="3643314"/>
            <a:ext cx="1382645" cy="923410"/>
          </a:xfrm>
          <a:prstGeom prst="rect">
            <a:avLst/>
          </a:prstGeom>
          <a:noFill/>
        </p:spPr>
      </p:pic>
      <p:pic>
        <p:nvPicPr>
          <p:cNvPr id="10" name="Picture 9" descr="Картинка 10 из 74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BED1CD"/>
              </a:clrFrom>
              <a:clrTo>
                <a:srgbClr val="BED1C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4572008"/>
            <a:ext cx="1500198" cy="697767"/>
          </a:xfrm>
          <a:prstGeom prst="rect">
            <a:avLst/>
          </a:prstGeom>
          <a:noFill/>
        </p:spPr>
      </p:pic>
      <p:pic>
        <p:nvPicPr>
          <p:cNvPr id="11" name="Picture 17" descr="Картинка 10 из 26436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DFFF2"/>
              </a:clrFrom>
              <a:clrTo>
                <a:srgbClr val="FDFF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32" y="5286388"/>
            <a:ext cx="965171" cy="697893"/>
          </a:xfrm>
          <a:prstGeom prst="rect">
            <a:avLst/>
          </a:prstGeom>
          <a:noFill/>
        </p:spPr>
      </p:pic>
      <p:pic>
        <p:nvPicPr>
          <p:cNvPr id="12" name="Picture 19" descr="Картинка 6 из 1582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EFFFB"/>
              </a:clrFrom>
              <a:clrTo>
                <a:srgbClr val="FE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5903235"/>
            <a:ext cx="1244225" cy="88335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о эффективном общественном транспорте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Comic Sans MS" pitchFamily="66" charset="0"/>
              </a:rPr>
              <a:t>Ответ</a:t>
            </a:r>
            <a:endParaRPr lang="ru-RU" sz="2600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2396" y="6457890"/>
            <a:ext cx="1571604" cy="40011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10" action="ppaction://hlinksldjump"/>
              </a:rPr>
              <a:t>К условию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http://www.mk.ru/upload/iblock_mk/475/06/9a/27/DETAIL_PICTURE_605444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3187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</a:t>
            </a: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  <a:t>о закрытии трамвайных маршрутов</a:t>
            </a:r>
            <a:b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600" b="1" u="sng" dirty="0" smtClean="0">
                <a:solidFill>
                  <a:srgbClr val="002060"/>
                </a:solidFill>
                <a:latin typeface="Comic Sans MS" pitchFamily="66" charset="0"/>
              </a:rPr>
              <a:t>Решение</a:t>
            </a:r>
            <a:endParaRPr lang="ru-RU" sz="2600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1412776"/>
            <a:ext cx="878684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2,2 ∙ 2 = 4,4 (млн.р.)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требуется при замене трамвая автобусом</a:t>
            </a: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4,4 ∙ 8 =  35,2 (млн.р.)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стоят заменённые трамваем автобусы за 120 лет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3) 6, 5 ∙ 3 =  19, 5 (</a:t>
            </a:r>
            <a:r>
              <a:rPr lang="ru-RU" sz="32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) –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трамвай за 120 лет</a:t>
            </a:r>
          </a:p>
          <a:p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 :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городу не выгодно закрывать трамвайные маршруты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72396" y="6457890"/>
            <a:ext cx="1571604" cy="40011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 action="ppaction://hlinksldjump"/>
              </a:rPr>
              <a:t>К условию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://photo.metroblog.ru/lj/04_2009-06-13/tram_parade_17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4" descr="http://photo.metroblog.ru/lj/04_2009-06-13/tram_parade_03.jp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12000" contrast="-4000"/>
          </a:blip>
          <a:srcRect/>
          <a:stretch>
            <a:fillRect/>
          </a:stretch>
        </p:blipFill>
        <p:spPr bwMode="auto">
          <a:xfrm>
            <a:off x="-44539" y="0"/>
            <a:ext cx="45451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1142984"/>
            <a:ext cx="9182642" cy="3416320"/>
          </a:xfrm>
          <a:prstGeom prst="rect">
            <a:avLst/>
          </a:prstGeom>
          <a:solidFill>
            <a:srgbClr val="F2F2F2">
              <a:alpha val="50000"/>
            </a:srgbClr>
          </a:solidFill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 smtClean="0"/>
              <a:t>15:5=3(ч) </a:t>
            </a:r>
            <a:r>
              <a:rPr lang="ru-RU" sz="2000" b="1" dirty="0" smtClean="0"/>
              <a:t>затратили ретро трамваи на путь от Шаболовки до Чистых прудов</a:t>
            </a:r>
          </a:p>
          <a:p>
            <a:pPr marL="342900" indent="-342900">
              <a:buAutoNum type="arabicParenR"/>
            </a:pPr>
            <a:endParaRPr lang="ru-RU" sz="2400" b="1" dirty="0" smtClean="0"/>
          </a:p>
          <a:p>
            <a:pPr marL="342900" indent="-342900">
              <a:buAutoNum type="arabicParenR"/>
            </a:pPr>
            <a:r>
              <a:rPr lang="ru-RU" sz="2400" b="1" dirty="0" smtClean="0"/>
              <a:t>15:45=      (ч) </a:t>
            </a:r>
            <a:r>
              <a:rPr lang="ru-RU" sz="2000" b="1" dirty="0" smtClean="0"/>
              <a:t>затратили ретро трамваи на обратный путь</a:t>
            </a:r>
          </a:p>
          <a:p>
            <a:pPr marL="342900" indent="-342900"/>
            <a:endParaRPr lang="ru-RU" sz="2400" b="1" dirty="0" smtClean="0"/>
          </a:p>
          <a:p>
            <a:pPr marL="342900" indent="-342900"/>
            <a:r>
              <a:rPr lang="ru-RU" sz="2400" b="1" dirty="0" smtClean="0"/>
              <a:t>3) 15∙2=30(км) </a:t>
            </a:r>
            <a:r>
              <a:rPr lang="ru-RU" sz="2000" b="1" dirty="0" smtClean="0"/>
              <a:t>весь путь</a:t>
            </a:r>
          </a:p>
          <a:p>
            <a:pPr marL="342900" indent="-342900">
              <a:buAutoNum type="arabicParenR"/>
            </a:pPr>
            <a:endParaRPr lang="ru-RU" sz="2400" b="1" dirty="0" smtClean="0"/>
          </a:p>
          <a:p>
            <a:pPr marL="342900" indent="-342900"/>
            <a:r>
              <a:rPr lang="ru-RU" sz="2400" b="1" dirty="0" smtClean="0"/>
              <a:t>4) 3+      =        (ч) </a:t>
            </a:r>
            <a:r>
              <a:rPr lang="ru-RU" sz="2000" b="1" dirty="0" smtClean="0"/>
              <a:t>всё время</a:t>
            </a:r>
          </a:p>
          <a:p>
            <a:pPr marL="342900" indent="-342900">
              <a:buAutoNum type="arabicParenR"/>
            </a:pPr>
            <a:endParaRPr lang="ru-RU" sz="2400" b="1" dirty="0" smtClean="0"/>
          </a:p>
          <a:p>
            <a:pPr marL="342900" indent="-342900"/>
            <a:r>
              <a:rPr lang="ru-RU" sz="2400" b="1" dirty="0" smtClean="0"/>
              <a:t>5) 30 :      = 9(км/ч) </a:t>
            </a:r>
            <a:r>
              <a:rPr lang="ru-RU" sz="2000" b="1" dirty="0" smtClean="0"/>
              <a:t>средняя скорость движения ретро трамваев</a:t>
            </a:r>
            <a:endParaRPr lang="ru-RU" sz="2000" b="1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928662" y="4000504"/>
          <a:ext cx="372135" cy="640899"/>
        </p:xfrm>
        <a:graphic>
          <a:graphicData uri="http://schemas.openxmlformats.org/presentationml/2006/ole">
            <p:oleObj spid="_x0000_s685058" name="Формула" r:id="rId5" imgW="228600" imgH="393480" progId="Equation.3">
              <p:embed/>
            </p:oleObj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357290" y="3214686"/>
          <a:ext cx="432048" cy="745698"/>
        </p:xfrm>
        <a:graphic>
          <a:graphicData uri="http://schemas.openxmlformats.org/presentationml/2006/ole">
            <p:oleObj spid="_x0000_s685059" name="Формула" r:id="rId6" imgW="228600" imgH="39348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357290" y="1643050"/>
          <a:ext cx="288032" cy="811726"/>
        </p:xfrm>
        <a:graphic>
          <a:graphicData uri="http://schemas.openxmlformats.org/presentationml/2006/ole">
            <p:oleObj spid="_x0000_s685060" name="Формула" r:id="rId7" imgW="139680" imgH="393480" progId="Equation.3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785786" y="3143248"/>
          <a:ext cx="288032" cy="810755"/>
        </p:xfrm>
        <a:graphic>
          <a:graphicData uri="http://schemas.openxmlformats.org/presentationml/2006/ole">
            <p:oleObj spid="_x0000_s685061" name="Формула" r:id="rId8" imgW="139680" imgH="393480" progId="Equation.3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о параде ретро трамваев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Comic Sans MS" pitchFamily="66" charset="0"/>
              </a:rPr>
              <a:t>Решение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844" y="5072074"/>
            <a:ext cx="8286808" cy="461665"/>
          </a:xfrm>
          <a:prstGeom prst="rect">
            <a:avLst/>
          </a:prstGeom>
          <a:solidFill>
            <a:srgbClr val="FFFFFF">
              <a:alpha val="54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Ответ: средняя скорость движения ретро трамваев  9(км/ч)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572396" y="6457890"/>
            <a:ext cx="1571604" cy="40011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9" action="ppaction://hlinksldjump"/>
              </a:rPr>
              <a:t>К условию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23000" contrast="-3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319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  <a:cs typeface="Calibri" pitchFamily="34" charset="0"/>
              </a:rPr>
              <a:t>Задача о стоимости пробега электромобиля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Comic Sans MS" pitchFamily="66" charset="0"/>
                <a:cs typeface="Calibri" pitchFamily="34" charset="0"/>
              </a:rPr>
              <a:t>Решение</a:t>
            </a:r>
            <a:endParaRPr lang="ru-RU" sz="2800" b="1" u="sng" dirty="0">
              <a:solidFill>
                <a:srgbClr val="002060"/>
              </a:solidFill>
              <a:latin typeface="Comic Sans MS" pitchFamily="66" charset="0"/>
              <a:cs typeface="Calibri" pitchFamily="34" charset="0"/>
            </a:endParaRPr>
          </a:p>
        </p:txBody>
      </p:sp>
      <p:pic>
        <p:nvPicPr>
          <p:cNvPr id="7" name="Picture 10" descr="Картинка 272 из 534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160748"/>
            <a:ext cx="1728192" cy="244827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303577"/>
              </a:clrFrom>
              <a:clrTo>
                <a:srgbClr val="30357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3714752"/>
            <a:ext cx="1835696" cy="252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2643182"/>
            <a:ext cx="7389583" cy="2246769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1) 8∙30:100=2,4 (руб.) стоимость пробега  машины на бензиновом двигателе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2) 2,4:23=0,104…≈0,10(руб.)=10(коп.)  стоимость пробега на электромобиле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Ответ: эксплуатация электромобиля дешевле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6644" y="6215082"/>
            <a:ext cx="1571604" cy="40011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5" action="ppaction://hlinksldjump"/>
              </a:rPr>
              <a:t>К условию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3341" y="928670"/>
            <a:ext cx="2440659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1520" y="2924944"/>
            <a:ext cx="64313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</a:rPr>
              <a:t>15=10=3=28(заправок) открыто всего</a:t>
            </a:r>
          </a:p>
          <a:p>
            <a:pPr marL="457200" indent="-457200"/>
            <a:endParaRPr lang="ru-RU" sz="28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arenR" startAt="2"/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всех заправок составляют </a:t>
            </a:r>
          </a:p>
          <a:p>
            <a:pPr marL="457200" indent="-457200"/>
            <a:r>
              <a:rPr lang="ru-RU" sz="2800" b="1" dirty="0" smtClean="0">
                <a:solidFill>
                  <a:srgbClr val="002060"/>
                </a:solidFill>
              </a:rPr>
              <a:t>                    заправки средней мощности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11560" y="3322703"/>
          <a:ext cx="1475373" cy="1088965"/>
        </p:xfrm>
        <a:graphic>
          <a:graphicData uri="http://schemas.openxmlformats.org/presentationml/2006/ole">
            <p:oleObj spid="_x0000_s687106" name="Формула" r:id="rId5" imgW="533160" imgH="39348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71600" y="476672"/>
            <a:ext cx="697498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omic Sans MS" pitchFamily="66" charset="0"/>
              </a:rPr>
              <a:t>Задача о количестве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электрозаправок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Comic Sans MS" pitchFamily="66" charset="0"/>
              </a:rPr>
              <a:t>Решение</a:t>
            </a:r>
            <a:endParaRPr lang="ru-RU" sz="2800" b="1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6644" y="6215082"/>
            <a:ext cx="1571604" cy="40011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6" action="ppaction://hlinksldjump"/>
              </a:rPr>
              <a:t>К условию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Картинка 138 из 6826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251520" y="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о тротуарной плитке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Comic Sans MS" pitchFamily="66" charset="0"/>
              </a:rPr>
              <a:t>Решение</a:t>
            </a:r>
            <a:endParaRPr lang="ru-RU" sz="2800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0" name="5.wav">
            <a:hlinkClick r:id="" action="ppaction://media"/>
          </p:cNvPr>
          <p:cNvPicPr>
            <a:picLocks noRot="1" noChangeAspect="1"/>
          </p:cNvPicPr>
          <p:nvPr>
            <a:wavAudioFile r:embed="rId1" name="5.wav"/>
          </p:nvPr>
        </p:nvPicPr>
        <p:blipFill>
          <a:blip r:embed="rId5" cstate="email"/>
          <a:stretch>
            <a:fillRect/>
          </a:stretch>
        </p:blipFill>
        <p:spPr>
          <a:xfrm>
            <a:off x="1071538" y="-571528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2143116"/>
            <a:ext cx="76655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</a:rPr>
              <a:t>22 ∙ 665 = 14630 (т)</a:t>
            </a:r>
          </a:p>
          <a:p>
            <a:pPr marL="514350" indent="-514350"/>
            <a:r>
              <a:rPr lang="ru-RU" sz="2800" b="1" i="1" dirty="0" smtClean="0">
                <a:solidFill>
                  <a:srgbClr val="002060"/>
                </a:solidFill>
              </a:rPr>
              <a:t>Ответ: на 14630 т меньше вредных веществ </a:t>
            </a:r>
          </a:p>
          <a:p>
            <a:pPr marL="514350" indent="-514350"/>
            <a:r>
              <a:rPr lang="ru-RU" sz="2800" b="1" i="1" dirty="0" smtClean="0">
                <a:solidFill>
                  <a:srgbClr val="002060"/>
                </a:solidFill>
              </a:rPr>
              <a:t>будет в городском воздухе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6215082"/>
            <a:ext cx="1571604" cy="40011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6" action="ppaction://hlinksldjump"/>
              </a:rPr>
              <a:t>К условию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Картинка 138 из 6826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</a:t>
            </a: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  <a:t>о экономической выгоде тротуарной плитки</a:t>
            </a:r>
            <a:b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6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600" b="1" u="sng" dirty="0" smtClean="0">
                <a:solidFill>
                  <a:srgbClr val="002060"/>
                </a:solidFill>
                <a:latin typeface="Comic Sans MS" pitchFamily="66" charset="0"/>
              </a:rPr>
              <a:t>Решение</a:t>
            </a:r>
            <a:endParaRPr lang="ru-RU" sz="2600" u="sng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700808"/>
            <a:ext cx="7622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</a:rPr>
              <a:t>30 : 7≈ 4 раза поменяют асфальт в течение 30 лет</a:t>
            </a:r>
          </a:p>
          <a:p>
            <a:pPr marL="342900" indent="-342900">
              <a:buAutoNum type="arabicParenR" startAt="2"/>
            </a:pPr>
            <a:r>
              <a:rPr lang="ru-RU" sz="2400" b="1" dirty="0" smtClean="0">
                <a:solidFill>
                  <a:srgbClr val="002060"/>
                </a:solidFill>
              </a:rPr>
              <a:t>1,2 ∙ 4 = 4,8 (тыс. руб.)  пойдёт на замену асфальта</a:t>
            </a:r>
          </a:p>
          <a:p>
            <a:pPr marL="342900" indent="-342900">
              <a:buAutoNum type="arabicParenR" startAt="2"/>
            </a:pPr>
            <a:r>
              <a:rPr lang="ru-RU" sz="2400" b="1" dirty="0" smtClean="0">
                <a:solidFill>
                  <a:srgbClr val="002060"/>
                </a:solidFill>
              </a:rPr>
              <a:t> 4,8 – 3,4 =1,4(тыс. руб.)  - экономическая выгода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         при укладке 1 кв. м плитки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86644" y="6215082"/>
            <a:ext cx="1571604" cy="40011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 action="ppaction://hlinksldjump"/>
              </a:rPr>
              <a:t>К условию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mednews.kz/uploads/posts/2011-09/1316755355_vyhlopnye-gazy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14000" contrast="26000"/>
          </a:blip>
          <a:srcRect/>
          <a:stretch>
            <a:fillRect/>
          </a:stretch>
        </p:blipFill>
        <p:spPr bwMode="auto">
          <a:xfrm>
            <a:off x="0" y="0"/>
            <a:ext cx="6012160" cy="6857998"/>
          </a:xfrm>
          <a:prstGeom prst="rect">
            <a:avLst/>
          </a:prstGeom>
          <a:noFill/>
        </p:spPr>
      </p:pic>
      <p:grpSp>
        <p:nvGrpSpPr>
          <p:cNvPr id="2" name="Группа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Picture 3" descr="L:\Новая папка\co[1].jpg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4000" contrast="26000"/>
            </a:blip>
            <a:srcRect/>
            <a:stretch>
              <a:fillRect/>
            </a:stretch>
          </p:blipFill>
          <p:spPr>
            <a:xfrm flipH="1">
              <a:off x="5796136" y="0"/>
              <a:ext cx="3347864" cy="6858000"/>
            </a:xfrm>
            <a:prstGeom prst="rect">
              <a:avLst/>
            </a:prstGeom>
            <a:noFill/>
            <a:ln w="28575">
              <a:noFill/>
            </a:ln>
          </p:spPr>
        </p:pic>
        <p:pic>
          <p:nvPicPr>
            <p:cNvPr id="11" name="Picture 2" descr="http://mednews.kz/uploads/posts/2011-09/1316755355_vyhlopnye-gazy.jpg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14000" contrast="26000"/>
            </a:blip>
            <a:srcRect/>
            <a:stretch>
              <a:fillRect/>
            </a:stretch>
          </p:blipFill>
          <p:spPr bwMode="auto">
            <a:xfrm>
              <a:off x="0" y="0"/>
              <a:ext cx="6012160" cy="6857998"/>
            </a:xfrm>
            <a:prstGeom prst="rect">
              <a:avLst/>
            </a:prstGeom>
            <a:noFill/>
          </p:spPr>
        </p:pic>
      </p:grp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15616" y="1772816"/>
          <a:ext cx="6912768" cy="1737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415001"/>
                <a:gridCol w="1497767"/>
              </a:tblGrid>
              <a:tr h="509905">
                <a:tc>
                  <a:txBody>
                    <a:bodyPr/>
                    <a:lstStyle/>
                    <a:p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автотранспорт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83%</a:t>
                      </a:r>
                      <a:endParaRPr lang="ru-RU" sz="3200" dirty="0"/>
                    </a:p>
                  </a:txBody>
                  <a:tcPr/>
                </a:tc>
              </a:tr>
              <a:tr h="509905">
                <a:tc>
                  <a:txBody>
                    <a:bodyPr/>
                    <a:lstStyle/>
                    <a:p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промышленные предприятия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11%</a:t>
                      </a:r>
                      <a:endParaRPr lang="ru-RU" sz="3200" dirty="0"/>
                    </a:p>
                  </a:txBody>
                  <a:tcPr/>
                </a:tc>
              </a:tr>
              <a:tr h="564366">
                <a:tc>
                  <a:txBody>
                    <a:bodyPr/>
                    <a:lstStyle/>
                    <a:p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объекты теплоэнергетики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6%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5616" y="188640"/>
            <a:ext cx="6912768" cy="1384995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Основные источники загрязнения  атмосферы в Москве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 l="24267" t="38803" r="1962" b="10352"/>
          <a:stretch>
            <a:fillRect/>
          </a:stretch>
        </p:blipFill>
        <p:spPr bwMode="auto">
          <a:xfrm>
            <a:off x="1115616" y="3789040"/>
            <a:ext cx="69127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0" name="Picture 4" descr="http://www.thecity.co.uk/wp-content/uploads/2009/05/cyclist.jp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30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1" name="Picture 4" descr="http://www.bbc.co.uk/insideout/east/series11/images/climate/fumes_getty4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2852936"/>
            <a:ext cx="2056945" cy="1534692"/>
          </a:xfrm>
          <a:prstGeom prst="rect">
            <a:avLst/>
          </a:prstGeom>
          <a:noFill/>
        </p:spPr>
      </p:pic>
      <p:grpSp>
        <p:nvGrpSpPr>
          <p:cNvPr id="5" name="Группа 11"/>
          <p:cNvGrpSpPr/>
          <p:nvPr/>
        </p:nvGrpSpPr>
        <p:grpSpPr>
          <a:xfrm>
            <a:off x="1043608" y="1556792"/>
            <a:ext cx="1226144" cy="3284984"/>
            <a:chOff x="179512" y="0"/>
            <a:chExt cx="1656184" cy="4437112"/>
          </a:xfrm>
        </p:grpSpPr>
        <p:pic>
          <p:nvPicPr>
            <p:cNvPr id="2" name="Picture 2" descr="Картинка 46 из 2295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0"/>
              <a:ext cx="1440160" cy="1512168"/>
            </a:xfrm>
            <a:prstGeom prst="rect">
              <a:avLst/>
            </a:prstGeom>
            <a:noFill/>
          </p:spPr>
        </p:pic>
        <p:pic>
          <p:nvPicPr>
            <p:cNvPr id="3" name="Picture 2" descr="Картинка 46 из 22953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2924944"/>
              <a:ext cx="1512168" cy="1512168"/>
            </a:xfrm>
            <a:prstGeom prst="rect">
              <a:avLst/>
            </a:prstGeom>
            <a:noFill/>
          </p:spPr>
        </p:pic>
        <p:pic>
          <p:nvPicPr>
            <p:cNvPr id="4" name="Picture 2" descr="Картинка 46 из 22953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1484784"/>
              <a:ext cx="1368152" cy="1512168"/>
            </a:xfrm>
            <a:prstGeom prst="rect">
              <a:avLst/>
            </a:prstGeom>
            <a:noFill/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 rot="16200000" flipH="1">
              <a:off x="889991" y="1494384"/>
              <a:ext cx="168153" cy="4936"/>
            </a:xfrm>
            <a:prstGeom prst="line">
              <a:avLst/>
            </a:prstGeom>
            <a:ln w="190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16200000" flipH="1">
              <a:off x="889991" y="3006553"/>
              <a:ext cx="168153" cy="4936"/>
            </a:xfrm>
            <a:prstGeom prst="line">
              <a:avLst/>
            </a:prstGeom>
            <a:ln w="190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179512" y="1484784"/>
            <a:ext cx="915122" cy="295232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ru-RU" sz="2000" b="1" spc="-1000" dirty="0" smtClean="0">
                <a:solidFill>
                  <a:srgbClr val="FF0000"/>
                </a:solidFill>
              </a:rPr>
              <a:t>День без </a:t>
            </a:r>
          </a:p>
          <a:p>
            <a:pPr algn="ctr"/>
            <a:r>
              <a:rPr lang="ru-RU" sz="2000" b="1" spc="-1000" dirty="0" smtClean="0">
                <a:solidFill>
                  <a:srgbClr val="FF0000"/>
                </a:solidFill>
              </a:rPr>
              <a:t>автомобиля</a:t>
            </a:r>
            <a:endParaRPr lang="ru-RU" sz="2000" b="1" spc="-10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5896" y="1844824"/>
            <a:ext cx="2232248" cy="70788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Выброс 2,7 тыс. т вредных веществ</a:t>
            </a:r>
            <a:endParaRPr lang="ru-RU" sz="2000" b="1" dirty="0">
              <a:solidFill>
                <a:prstClr val="black"/>
              </a:solidFill>
            </a:endParaRPr>
          </a:p>
        </p:txBody>
      </p:sp>
      <p:pic>
        <p:nvPicPr>
          <p:cNvPr id="24" name="Picture 4" descr="Картинка 66 из 2295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39744" y="1772816"/>
            <a:ext cx="2304256" cy="172819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308304" y="2204864"/>
            <a:ext cx="1440160" cy="892552"/>
          </a:xfrm>
          <a:prstGeom prst="rect">
            <a:avLst/>
          </a:prstGeom>
          <a:solidFill>
            <a:srgbClr val="E5E5BB">
              <a:alpha val="3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3,7 </a:t>
            </a:r>
            <a:r>
              <a:rPr lang="ru-RU" sz="2800" b="1" dirty="0" err="1" smtClean="0">
                <a:solidFill>
                  <a:srgbClr val="FFFFFF"/>
                </a:solidFill>
              </a:rPr>
              <a:t>млн</a:t>
            </a:r>
            <a:r>
              <a:rPr lang="ru-RU" sz="2800" b="1" dirty="0" smtClean="0">
                <a:solidFill>
                  <a:srgbClr val="FFFFFF"/>
                </a:solidFill>
              </a:rPr>
              <a:t> </a:t>
            </a:r>
            <a:endParaRPr lang="ru-RU" sz="2400" b="1" dirty="0" smtClean="0">
              <a:solidFill>
                <a:srgbClr val="FFFFFF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машин</a:t>
            </a:r>
            <a:endParaRPr lang="ru-RU" sz="2800" b="1" dirty="0">
              <a:solidFill>
                <a:srgbClr val="FFFFFF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5868144" y="2276872"/>
            <a:ext cx="864096" cy="4890"/>
          </a:xfrm>
          <a:prstGeom prst="straightConnector1">
            <a:avLst/>
          </a:prstGeom>
          <a:ln w="38100">
            <a:solidFill>
              <a:srgbClr val="00206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51520" y="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о дне без автомобиля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476672"/>
            <a:ext cx="9144000" cy="830997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 данным городского департамента природопользования и охраны окружающей среды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51520" y="537321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Сколько вредных веществ выбрасывает в воздух один автомобиль?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43702" y="6143644"/>
            <a:ext cx="1500198" cy="400110"/>
          </a:xfrm>
          <a:prstGeom prst="rect">
            <a:avLst/>
          </a:prstGeom>
          <a:solidFill>
            <a:sysClr val="window" lastClr="FFFFFF">
              <a:alpha val="49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hlinkClick r:id="rId9" action="ppaction://hlinksldjump"/>
              </a:rPr>
              <a:t>Решение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195736" y="2204864"/>
            <a:ext cx="136815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54266" y="197432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STOP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5" grpId="0" animBg="1"/>
      <p:bldP spid="30" grpId="0" animBg="1"/>
      <p:bldP spid="31" grpId="0"/>
      <p:bldP spid="31" grpId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-1"/>
            <a:ext cx="9144001" cy="6858001"/>
            <a:chOff x="0" y="-1"/>
            <a:chExt cx="9144001" cy="6858001"/>
          </a:xfrm>
        </p:grpSpPr>
        <p:pic>
          <p:nvPicPr>
            <p:cNvPr id="27650" name="Picture 2" descr="Картинка 159 из 133511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20000"/>
            </a:blip>
            <a:srcRect/>
            <a:stretch>
              <a:fillRect/>
            </a:stretch>
          </p:blipFill>
          <p:spPr bwMode="auto">
            <a:xfrm>
              <a:off x="4499993" y="3428999"/>
              <a:ext cx="4644008" cy="3429001"/>
            </a:xfrm>
            <a:prstGeom prst="rect">
              <a:avLst/>
            </a:prstGeom>
            <a:noFill/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20000"/>
            </a:blip>
            <a:stretch>
              <a:fillRect/>
            </a:stretch>
          </p:blipFill>
          <p:spPr bwMode="auto">
            <a:xfrm>
              <a:off x="0" y="3419474"/>
              <a:ext cx="4499992" cy="343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54" name="Picture 6" descr="http://im4-tub-ru.yandex.net/i?id=4844888-07-72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20000"/>
            </a:blip>
            <a:srcRect/>
            <a:stretch>
              <a:fillRect/>
            </a:stretch>
          </p:blipFill>
          <p:spPr bwMode="auto">
            <a:xfrm>
              <a:off x="4499992" y="-1"/>
              <a:ext cx="4644008" cy="3429000"/>
            </a:xfrm>
            <a:prstGeom prst="rect">
              <a:avLst/>
            </a:prstGeom>
            <a:noFill/>
          </p:spPr>
        </p:pic>
        <p:pic>
          <p:nvPicPr>
            <p:cNvPr id="27656" name="Picture 8" descr="http://im4-tub-ru.yandex.net/i?id=192817141-59-72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4">
                  <a:shade val="45000"/>
                  <a:satMod val="135000"/>
                </a:schemeClr>
                <a:prstClr val="white"/>
              </a:duotone>
              <a:lum bright="20000"/>
            </a:blip>
            <a:srcRect/>
            <a:stretch>
              <a:fillRect/>
            </a:stretch>
          </p:blipFill>
          <p:spPr bwMode="auto">
            <a:xfrm>
              <a:off x="0" y="-1"/>
              <a:ext cx="4499992" cy="3429000"/>
            </a:xfrm>
            <a:prstGeom prst="rect">
              <a:avLst/>
            </a:prstGeom>
            <a:noFill/>
          </p:spPr>
        </p:pic>
      </p:grpSp>
      <p:sp>
        <p:nvSpPr>
          <p:cNvPr id="9" name="Прямоугольник 8"/>
          <p:cNvSpPr/>
          <p:nvPr/>
        </p:nvSpPr>
        <p:spPr>
          <a:xfrm>
            <a:off x="0" y="1844824"/>
            <a:ext cx="9144000" cy="193899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«Одна из главных задач –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альтернативные виды транспорта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создавать условия, чтобы у москвичей появился выбор: пересесть на троллейбус, трамвай, велосипед или электромобиль".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39544" y="3501008"/>
            <a:ext cx="4104456" cy="1938992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pPr lvl="0" algn="r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Антон </a:t>
            </a:r>
            <a:r>
              <a:rPr lang="ru-RU" sz="2400" b="1" dirty="0" err="1" smtClean="0">
                <a:solidFill>
                  <a:srgbClr val="002060"/>
                </a:solidFill>
                <a:cs typeface="Times New Roman" pitchFamily="18" charset="0"/>
              </a:rPr>
              <a:t>Кульбачевский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, </a:t>
            </a:r>
            <a:b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руководитель департамента природопользования </a:t>
            </a:r>
            <a:b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и охраны окружающей среды г. Москвы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71800" y="3356992"/>
            <a:ext cx="2398769" cy="2098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E:\врем\проект экология\фото экол мои\IMG_0389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-139679"/>
            <a:ext cx="9189258" cy="699767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285728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Выделенные полосы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988840"/>
            <a:ext cx="9144000" cy="2677656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Выделение полосы под общественный транспорт всегда влечет за собой ухудшение трафика, как это происходит сейчас. 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Однако автомобили, которые движутся в течение часа по одной полосе, могут перевезти 800—900 человек, а общественный транспорт — несколько тысяч.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врем\проект экология\фото экол мои\IMG_0389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-139679"/>
            <a:ext cx="9189258" cy="6997677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4282" y="1001237"/>
            <a:ext cx="8929718" cy="5262979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На ряде магистралей Москвы активно используются выделенные полосы.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По данным департамента транспорта,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а) по полосе на Волоколамском шоссе по маршруту от метро «Тушинская» до МКАД (открылась в 2009-м) скорость движения автобусов  с 16,8 км/ч </a:t>
            </a: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увеличилась на 20%.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rPr>
              <a:t>б) на проспекте Андропова — от метро «Коломенская» до Каширского шоссе в область и в центр (открытие в 2010-м году) — с 18,9 км/ч увеличилась </a:t>
            </a: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на 30%.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С какой скоростью двигаются автобусы по выделенной полосе?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о скорости на выделенной полосе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6457890"/>
            <a:ext cx="1500198" cy="400110"/>
          </a:xfrm>
          <a:prstGeom prst="rect">
            <a:avLst/>
          </a:prstGeom>
          <a:solidFill>
            <a:sysClr val="window" lastClr="FFFFFF">
              <a:alpha val="49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hlinkClick r:id="rId3" action="ppaction://hlinksldjump"/>
              </a:rPr>
              <a:t>Решение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врем\проект экология\фото экол мои\IMG_0389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-139679"/>
            <a:ext cx="9189258" cy="69976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268760"/>
            <a:ext cx="9144000" cy="267765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Общая протяженность полос под автобусы в 2011 году </a:t>
            </a:r>
            <a:r>
              <a:rPr lang="ru-RU" sz="2800" b="1" dirty="0" smtClean="0">
                <a:solidFill>
                  <a:srgbClr val="002060"/>
                </a:solidFill>
              </a:rPr>
              <a:t>составляла </a:t>
            </a:r>
            <a:r>
              <a:rPr lang="ru-RU" sz="2800" b="1" dirty="0" smtClean="0">
                <a:solidFill>
                  <a:srgbClr val="002060"/>
                </a:solidFill>
              </a:rPr>
              <a:t>более 116 км.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 2012 году в Москве </a:t>
            </a:r>
            <a:r>
              <a:rPr lang="ru-RU" sz="2800" b="1" dirty="0" smtClean="0">
                <a:solidFill>
                  <a:srgbClr val="002060"/>
                </a:solidFill>
              </a:rPr>
              <a:t>функционировало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26 выделенных полос общей протяженностью 324,5 км. 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На сколько км </a:t>
            </a:r>
            <a:r>
              <a:rPr lang="ru-RU" sz="2800" b="1" dirty="0" smtClean="0">
                <a:solidFill>
                  <a:srgbClr val="002060"/>
                </a:solidFill>
              </a:rPr>
              <a:t>увеличилась </a:t>
            </a:r>
            <a:r>
              <a:rPr lang="ru-RU" sz="2800" b="1" dirty="0" smtClean="0">
                <a:solidFill>
                  <a:srgbClr val="002060"/>
                </a:solidFill>
              </a:rPr>
              <a:t>протяжённость выделенных полос?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0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Задача о протяжённости выделенных полос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6143644"/>
            <a:ext cx="1500198" cy="400110"/>
          </a:xfrm>
          <a:prstGeom prst="rect">
            <a:avLst/>
          </a:prstGeom>
          <a:solidFill>
            <a:sysClr val="window" lastClr="FFFFFF">
              <a:alpha val="49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hlinkClick r:id="rId3" action="ppaction://hlinksldjump"/>
              </a:rPr>
              <a:t>Решение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61CF8"/>
      </a:hlink>
      <a:folHlink>
        <a:srgbClr val="261CF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CC"/>
      </a:hlink>
      <a:folHlink>
        <a:srgbClr val="0000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Другая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903BD"/>
      </a:hlink>
      <a:folHlink>
        <a:srgbClr val="1903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5077</TotalTime>
  <Words>1372</Words>
  <Application>Microsoft Office PowerPoint</Application>
  <PresentationFormat>Экран (4:3)</PresentationFormat>
  <Paragraphs>312</Paragraphs>
  <Slides>38</Slides>
  <Notes>7</Notes>
  <HiddenSlides>0</HiddenSlides>
  <MMClips>1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Тема Office</vt:lpstr>
      <vt:lpstr>2_Тема Office</vt:lpstr>
      <vt:lpstr>3_Тема Office</vt:lpstr>
      <vt:lpstr>5_Тема Office</vt:lpstr>
      <vt:lpstr>6_Тема Office</vt:lpstr>
      <vt:lpstr>10_Тема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</dc:creator>
  <cp:lastModifiedBy>lepe_ta</cp:lastModifiedBy>
  <cp:revision>557</cp:revision>
  <dcterms:created xsi:type="dcterms:W3CDTF">2011-12-17T18:09:21Z</dcterms:created>
  <dcterms:modified xsi:type="dcterms:W3CDTF">2012-12-25T07:59:32Z</dcterms:modified>
</cp:coreProperties>
</file>