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7C6"/>
    <a:srgbClr val="BCE9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FAB4-3BA9-4A69-964B-1BB13914394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0F3-AF3F-48BB-8F10-E6586D7B5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FAB4-3BA9-4A69-964B-1BB13914394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0F3-AF3F-48BB-8F10-E6586D7B5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FAB4-3BA9-4A69-964B-1BB13914394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0F3-AF3F-48BB-8F10-E6586D7B5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FAB4-3BA9-4A69-964B-1BB13914394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0F3-AF3F-48BB-8F10-E6586D7B5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FAB4-3BA9-4A69-964B-1BB13914394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0F3-AF3F-48BB-8F10-E6586D7B5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FAB4-3BA9-4A69-964B-1BB13914394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0F3-AF3F-48BB-8F10-E6586D7B5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FAB4-3BA9-4A69-964B-1BB13914394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0F3-AF3F-48BB-8F10-E6586D7B5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FAB4-3BA9-4A69-964B-1BB13914394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0F3-AF3F-48BB-8F10-E6586D7B5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FAB4-3BA9-4A69-964B-1BB13914394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0F3-AF3F-48BB-8F10-E6586D7B5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FAB4-3BA9-4A69-964B-1BB13914394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0F3-AF3F-48BB-8F10-E6586D7B5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FAB4-3BA9-4A69-964B-1BB13914394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0F3-AF3F-48BB-8F10-E6586D7B5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7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9FAB4-3BA9-4A69-964B-1BB139143942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4E0F3-AF3F-48BB-8F10-E6586D7B5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2.gstatic.com/images?q=tbn:ANd9GcRk63FFfmamkxArPkH42_TamIFrF1aTvz_TyBtaUrpiSPu5napV" TargetMode="External"/><Relationship Id="rId7" Type="http://schemas.openxmlformats.org/officeDocument/2006/relationships/hyperlink" Target="http://t3.gstatic.com/images?q=tbn:ANd9GcSVqI0r868TSE3jy8Ax4Ruz3Kg-a_4gs8NEKojAMV8NtllWS2cnDA" TargetMode="External"/><Relationship Id="rId2" Type="http://schemas.openxmlformats.org/officeDocument/2006/relationships/hyperlink" Target="http://www.dtskpl.ru/upload/original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2.gstatic.com/images?q=tbn:ANd9GcR1yXP9foJpqhbiStUHRGcq1wArz3Mh1S7vGlyh_j3OFUxAwhMDWg" TargetMode="External"/><Relationship Id="rId5" Type="http://schemas.openxmlformats.org/officeDocument/2006/relationships/hyperlink" Target="http://t0.gstatic.com/images?q=tbn:ANd9GcRlVYlKbqUTkUZIQpehDAC57NtsKkuuLM8NmH2eBgFtCD6verFA0g" TargetMode="External"/><Relationship Id="rId4" Type="http://schemas.openxmlformats.org/officeDocument/2006/relationships/hyperlink" Target="http://t3.gstatic.com/images?q=tbn:ANd9GcTvZqas8jOE20xSb9sR54aDibalH8pU5YADqX0ra6wZsZk5gC5mpQ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302433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i="1" dirty="0" smtClean="0"/>
              <a:t>Тема:                                                 6 класс</a:t>
            </a:r>
            <a:r>
              <a:rPr lang="ru-RU" sz="4000" b="1" dirty="0" smtClean="0"/>
              <a:t> 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6000" b="1" i="1" dirty="0" smtClean="0"/>
              <a:t>   </a:t>
            </a:r>
            <a:br>
              <a:rPr lang="ru-RU" sz="6000" b="1" i="1" dirty="0" smtClean="0"/>
            </a:b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«Сложение </a:t>
            </a:r>
            <a:b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и вычитание       обыкновенных дробей»</a:t>
            </a:r>
            <a:b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15212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Киселева Л.Д.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МКОУ «</a:t>
            </a:r>
            <a:r>
              <a:rPr lang="ru-RU" b="1" i="1" dirty="0" err="1" smtClean="0">
                <a:solidFill>
                  <a:schemeClr val="tx1"/>
                </a:solidFill>
              </a:rPr>
              <a:t>Хохольская</a:t>
            </a:r>
            <a:r>
              <a:rPr lang="ru-RU" b="1" i="1" dirty="0" smtClean="0">
                <a:solidFill>
                  <a:schemeClr val="tx1"/>
                </a:solidFill>
              </a:rPr>
              <a:t> СОШ»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400"/>
                            </p:stCondLst>
                            <p:childTnLst>
                              <p:par>
                                <p:cTn id="1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96143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Источники иллюстраций: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1" y="1484784"/>
            <a:ext cx="5989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hlinkClick r:id="rId2"/>
              </a:rPr>
              <a:t>http://www.dtskpl.ru/upload/original.jpg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98884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hlinkClick r:id="rId3"/>
              </a:rPr>
              <a:t>http</a:t>
            </a:r>
            <a:r>
              <a:rPr lang="ru-RU" b="1" u="sng" dirty="0" smtClean="0">
                <a:hlinkClick r:id="rId3"/>
              </a:rPr>
              <a:t>://t2.gstatic.com/images?q=tbn:ANd9GcRk63FFfmamkxArPkH42_TamIFrF1aTvz_TyBtaUrpiSPu5napV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4077072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>
              <a:hlinkClick r:id="rId4"/>
            </a:endParaRPr>
          </a:p>
          <a:p>
            <a:endParaRPr lang="ru-RU" u="sng" dirty="0" smtClean="0">
              <a:hlinkClick r:id="rId4"/>
            </a:endParaRPr>
          </a:p>
          <a:p>
            <a:endParaRPr lang="ru-RU" u="sng" dirty="0" smtClean="0">
              <a:hlinkClick r:id="rId4"/>
            </a:endParaRPr>
          </a:p>
          <a:p>
            <a:endParaRPr lang="ru-RU" b="1" u="sng" dirty="0" smtClean="0">
              <a:hlinkClick r:id="rId4"/>
            </a:endParaRPr>
          </a:p>
          <a:p>
            <a:r>
              <a:rPr lang="ru-RU" b="1" u="sng" dirty="0" smtClean="0">
                <a:hlinkClick r:id="rId4"/>
              </a:rPr>
              <a:t>http</a:t>
            </a:r>
            <a:r>
              <a:rPr lang="ru-RU" b="1" u="sng" dirty="0" smtClean="0">
                <a:hlinkClick r:id="rId4"/>
              </a:rPr>
              <a:t>://</a:t>
            </a:r>
            <a:r>
              <a:rPr lang="ru-RU" b="1" u="sng" dirty="0" smtClean="0">
                <a:hlinkClick r:id="rId4"/>
              </a:rPr>
              <a:t>t3.gstatic.com/images?q=tbn:ANd9GcTvZqas8jOE20xSb9sR54aDibalH8pU5YADqX0ra6wZsZk5gC5mpQ</a:t>
            </a:r>
            <a:endParaRPr lang="ru-RU" b="1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284984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>
              <a:hlinkClick r:id="rId5"/>
            </a:endParaRPr>
          </a:p>
          <a:p>
            <a:endParaRPr lang="ru-RU" u="sng" dirty="0" smtClean="0">
              <a:hlinkClick r:id="rId5"/>
            </a:endParaRPr>
          </a:p>
          <a:p>
            <a:endParaRPr lang="ru-RU" u="sng" dirty="0" smtClean="0">
              <a:hlinkClick r:id="rId5"/>
            </a:endParaRPr>
          </a:p>
          <a:p>
            <a:endParaRPr lang="ru-RU" b="1" u="sng" dirty="0" smtClean="0">
              <a:hlinkClick r:id="rId5"/>
            </a:endParaRPr>
          </a:p>
          <a:p>
            <a:r>
              <a:rPr lang="ru-RU" b="1" u="sng" dirty="0" smtClean="0">
                <a:hlinkClick r:id="rId5"/>
              </a:rPr>
              <a:t>http</a:t>
            </a:r>
            <a:r>
              <a:rPr lang="ru-RU" b="1" u="sng" dirty="0" smtClean="0">
                <a:hlinkClick r:id="rId5"/>
              </a:rPr>
              <a:t>://t0.gstatic.com/images?q=tbn:ANd9GcRlVYlKbqUTkUZIQpehDAC57NtsKkuuLM8NmH2eBgFtCD6verFA0g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2564904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u="sng" dirty="0" smtClean="0">
              <a:hlinkClick r:id="rId6"/>
            </a:endParaRPr>
          </a:p>
          <a:p>
            <a:r>
              <a:rPr lang="ru-RU" b="1" u="sng" dirty="0" smtClean="0">
                <a:hlinkClick r:id="rId6"/>
              </a:rPr>
              <a:t>http</a:t>
            </a:r>
            <a:r>
              <a:rPr lang="ru-RU" b="1" u="sng" dirty="0" smtClean="0">
                <a:hlinkClick r:id="rId6"/>
              </a:rPr>
              <a:t>://t2.gstatic.com/images?q=tbn:ANd9GcR1yXP9foJpqhbiStUHRGcq1wArz3Mh1S7vGlyh_j3OFUxAwhMDWg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2967334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>
              <a:hlinkClick r:id="rId7"/>
            </a:endParaRPr>
          </a:p>
          <a:p>
            <a:endParaRPr lang="ru-RU" b="1" u="sng" dirty="0" smtClean="0">
              <a:hlinkClick r:id="rId7"/>
            </a:endParaRPr>
          </a:p>
          <a:p>
            <a:r>
              <a:rPr lang="ru-RU" b="1" u="sng" dirty="0" smtClean="0">
                <a:hlinkClick r:id="rId7"/>
              </a:rPr>
              <a:t>http</a:t>
            </a:r>
            <a:r>
              <a:rPr lang="ru-RU" b="1" u="sng" dirty="0" smtClean="0">
                <a:hlinkClick r:id="rId7"/>
              </a:rPr>
              <a:t>://t3.gstatic.com/images?q=tbn:ANd9GcSVqI0r868TSE3jy8Ax4Ruz3Kg-a_4gs8NEKojAMV8NtllWS2cnDA</a:t>
            </a:r>
            <a:endParaRPr lang="ru-RU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Урок- улей</a:t>
            </a:r>
            <a:endParaRPr lang="ru-RU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D:\share\pics\hive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84784"/>
            <a:ext cx="4824536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304256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Что такое улей?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Как в народе называют пчёл?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Как называют в улье тех, кто не работает?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8" name="Содержимое 7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36912"/>
            <a:ext cx="352839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636912"/>
            <a:ext cx="309634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/>
          <a:lstStyle/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Поработаем 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устно</a:t>
            </a:r>
            <a:endParaRPr lang="ru-RU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 		  	</a:t>
            </a:r>
          </a:p>
          <a:p>
            <a:r>
              <a:rPr lang="ru-RU" dirty="0"/>
              <a:t> 		  	</a:t>
            </a:r>
          </a:p>
          <a:p>
            <a:r>
              <a:rPr lang="ru-RU" dirty="0" smtClean="0"/>
              <a:t> </a:t>
            </a:r>
            <a:r>
              <a:rPr lang="ru-RU" dirty="0"/>
              <a:t>		  	</a:t>
            </a:r>
          </a:p>
          <a:p>
            <a:r>
              <a:rPr lang="ru-RU" dirty="0" smtClean="0"/>
              <a:t>  </a:t>
            </a:r>
            <a:r>
              <a:rPr lang="ru-RU" dirty="0"/>
              <a:t>	  	</a:t>
            </a:r>
          </a:p>
          <a:p>
            <a:r>
              <a:rPr lang="ru-RU" dirty="0" smtClean="0"/>
              <a:t> </a:t>
            </a:r>
            <a:r>
              <a:rPr lang="ru-RU" dirty="0"/>
              <a:t>		  	</a:t>
            </a:r>
          </a:p>
          <a:p>
            <a:r>
              <a:rPr lang="ru-RU" dirty="0"/>
              <a:t>  	  	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	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1495071"/>
            <a:ext cx="1080120" cy="1002968"/>
          </a:xfrm>
          <a:prstGeom prst="rect">
            <a:avLst/>
          </a:prstGeom>
          <a:noFill/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1531778"/>
            <a:ext cx="1296144" cy="873191"/>
          </a:xfrm>
          <a:prstGeom prst="rect">
            <a:avLst/>
          </a:prstGeom>
          <a:noFill/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53776" y="1524246"/>
            <a:ext cx="1490232" cy="968650"/>
          </a:xfrm>
          <a:prstGeom prst="rect">
            <a:avLst/>
          </a:prstGeom>
          <a:noFill/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484784"/>
            <a:ext cx="1368152" cy="1185731"/>
          </a:xfrm>
          <a:prstGeom prst="rect">
            <a:avLst/>
          </a:prstGeom>
          <a:noFill/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637910"/>
            <a:ext cx="1564900" cy="1007114"/>
          </a:xfrm>
          <a:prstGeom prst="rect">
            <a:avLst/>
          </a:prstGeom>
          <a:noFill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98607" y="2636912"/>
            <a:ext cx="1473393" cy="1008112"/>
          </a:xfrm>
          <a:prstGeom prst="rect">
            <a:avLst/>
          </a:prstGeom>
          <a:noFill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7" y="2636911"/>
            <a:ext cx="1152128" cy="1069833"/>
          </a:xfrm>
          <a:prstGeom prst="rect">
            <a:avLst/>
          </a:prstGeom>
          <a:noFill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2636912"/>
            <a:ext cx="1440160" cy="912577"/>
          </a:xfrm>
          <a:prstGeom prst="rect">
            <a:avLst/>
          </a:prstGeom>
          <a:noFill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005064"/>
            <a:ext cx="1477908" cy="1062766"/>
          </a:xfrm>
          <a:prstGeom prst="rect">
            <a:avLst/>
          </a:prstGeom>
          <a:noFill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4005064"/>
            <a:ext cx="1296144" cy="1123324"/>
          </a:xfrm>
          <a:prstGeom prst="rect">
            <a:avLst/>
          </a:prstGeom>
          <a:noFill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3933056"/>
            <a:ext cx="1235214" cy="1146985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861048"/>
            <a:ext cx="1329378" cy="1152128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88342" y="5358958"/>
            <a:ext cx="1683658" cy="1094378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2564" y="5301209"/>
            <a:ext cx="1240753" cy="1152128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	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3543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416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478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	 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539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000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6619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723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	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785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847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09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Собираем мёд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! С/</a:t>
            </a:r>
            <a:r>
              <a:rPr lang="ru-RU" b="1" u="sng" dirty="0" err="1" smtClean="0"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 идёт!</a:t>
            </a:r>
            <a:endParaRPr lang="ru-RU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1"/>
            <a:ext cx="446449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852936"/>
            <a:ext cx="237626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Давайте проверим 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себя</a:t>
            </a:r>
            <a:endParaRPr lang="ru-RU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7457" name="Picture 4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412776"/>
            <a:ext cx="360040" cy="1254997"/>
          </a:xfrm>
          <a:prstGeom prst="rect">
            <a:avLst/>
          </a:prstGeom>
          <a:noFill/>
        </p:spPr>
      </p:pic>
      <p:pic>
        <p:nvPicPr>
          <p:cNvPr id="17456" name="Picture 4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1412776"/>
            <a:ext cx="297476" cy="1296144"/>
          </a:xfrm>
          <a:prstGeom prst="rect">
            <a:avLst/>
          </a:prstGeom>
          <a:noFill/>
        </p:spPr>
      </p:pic>
      <p:pic>
        <p:nvPicPr>
          <p:cNvPr id="17455" name="Picture 4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628800"/>
            <a:ext cx="495300" cy="819150"/>
          </a:xfrm>
          <a:prstGeom prst="rect">
            <a:avLst/>
          </a:prstGeom>
          <a:noFill/>
        </p:spPr>
      </p:pic>
      <p:pic>
        <p:nvPicPr>
          <p:cNvPr id="17454" name="Picture 4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1484783"/>
            <a:ext cx="432048" cy="1162049"/>
          </a:xfrm>
          <a:prstGeom prst="rect">
            <a:avLst/>
          </a:prstGeom>
          <a:noFill/>
        </p:spPr>
      </p:pic>
      <p:pic>
        <p:nvPicPr>
          <p:cNvPr id="17453" name="Picture 4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1484784"/>
            <a:ext cx="733425" cy="1162050"/>
          </a:xfrm>
          <a:prstGeom prst="rect">
            <a:avLst/>
          </a:prstGeom>
          <a:noFill/>
        </p:spPr>
      </p:pic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59" name="Rectangle 51"/>
          <p:cNvSpPr>
            <a:spLocks noChangeArrowheads="1"/>
          </p:cNvSpPr>
          <p:nvPr/>
        </p:nvSpPr>
        <p:spPr bwMode="auto">
          <a:xfrm>
            <a:off x="1475656" y="1556792"/>
            <a:ext cx="4675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6923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60" name="Rectangle 52"/>
          <p:cNvSpPr>
            <a:spLocks noChangeArrowheads="1"/>
          </p:cNvSpPr>
          <p:nvPr/>
        </p:nvSpPr>
        <p:spPr bwMode="auto">
          <a:xfrm>
            <a:off x="2267744" y="1609347"/>
            <a:ext cx="3955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6923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61" name="Rectangle 53"/>
          <p:cNvSpPr>
            <a:spLocks noChangeArrowheads="1"/>
          </p:cNvSpPr>
          <p:nvPr/>
        </p:nvSpPr>
        <p:spPr bwMode="auto">
          <a:xfrm>
            <a:off x="3347864" y="1609347"/>
            <a:ext cx="360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6923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62" name="Rectangle 54"/>
          <p:cNvSpPr>
            <a:spLocks noChangeArrowheads="1"/>
          </p:cNvSpPr>
          <p:nvPr/>
        </p:nvSpPr>
        <p:spPr bwMode="auto">
          <a:xfrm>
            <a:off x="4211960" y="1613049"/>
            <a:ext cx="360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6923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63" name="Rectangle 55"/>
          <p:cNvSpPr>
            <a:spLocks noChangeArrowheads="1"/>
          </p:cNvSpPr>
          <p:nvPr/>
        </p:nvSpPr>
        <p:spPr bwMode="auto">
          <a:xfrm>
            <a:off x="0" y="7753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66" name="Picture 5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140968"/>
            <a:ext cx="1152128" cy="1382554"/>
          </a:xfrm>
          <a:prstGeom prst="rect">
            <a:avLst/>
          </a:prstGeom>
          <a:noFill/>
        </p:spPr>
      </p:pic>
      <p:pic>
        <p:nvPicPr>
          <p:cNvPr id="17465" name="Picture 5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3140967"/>
            <a:ext cx="864096" cy="1420431"/>
          </a:xfrm>
          <a:prstGeom prst="rect">
            <a:avLst/>
          </a:prstGeom>
          <a:noFill/>
        </p:spPr>
      </p:pic>
      <p:pic>
        <p:nvPicPr>
          <p:cNvPr id="17464" name="Picture 5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3140968"/>
            <a:ext cx="583265" cy="1296144"/>
          </a:xfrm>
          <a:prstGeom prst="rect">
            <a:avLst/>
          </a:prstGeom>
          <a:noFill/>
        </p:spPr>
      </p:pic>
      <p:sp>
        <p:nvSpPr>
          <p:cNvPr id="17467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68" name="Rectangle 60"/>
          <p:cNvSpPr>
            <a:spLocks noChangeArrowheads="1"/>
          </p:cNvSpPr>
          <p:nvPr/>
        </p:nvSpPr>
        <p:spPr bwMode="auto">
          <a:xfrm>
            <a:off x="1979712" y="3227746"/>
            <a:ext cx="504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3635896" y="3195366"/>
            <a:ext cx="50405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  0;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70" name="Rectangle 62"/>
          <p:cNvSpPr>
            <a:spLocks noChangeArrowheads="1"/>
          </p:cNvSpPr>
          <p:nvPr/>
        </p:nvSpPr>
        <p:spPr bwMode="auto">
          <a:xfrm>
            <a:off x="0" y="3886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75" name="Picture 6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725144"/>
            <a:ext cx="864096" cy="1420432"/>
          </a:xfrm>
          <a:prstGeom prst="rect">
            <a:avLst/>
          </a:prstGeom>
          <a:noFill/>
        </p:spPr>
      </p:pic>
      <p:pic>
        <p:nvPicPr>
          <p:cNvPr id="17474" name="Picture 6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4797152"/>
            <a:ext cx="1080120" cy="1285343"/>
          </a:xfrm>
          <a:prstGeom prst="rect">
            <a:avLst/>
          </a:prstGeom>
          <a:noFill/>
        </p:spPr>
      </p:pic>
      <p:pic>
        <p:nvPicPr>
          <p:cNvPr id="17473" name="Picture 6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4725144"/>
            <a:ext cx="1224136" cy="1311574"/>
          </a:xfrm>
          <a:prstGeom prst="rect">
            <a:avLst/>
          </a:prstGeom>
          <a:noFill/>
        </p:spPr>
      </p:pic>
      <p:pic>
        <p:nvPicPr>
          <p:cNvPr id="17472" name="Picture 6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37743" y="4725144"/>
            <a:ext cx="291632" cy="1296144"/>
          </a:xfrm>
          <a:prstGeom prst="rect">
            <a:avLst/>
          </a:prstGeom>
          <a:noFill/>
        </p:spPr>
      </p:pic>
      <p:pic>
        <p:nvPicPr>
          <p:cNvPr id="17471" name="Picture 6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725144"/>
            <a:ext cx="1512168" cy="1226082"/>
          </a:xfrm>
          <a:prstGeom prst="rect">
            <a:avLst/>
          </a:prstGeom>
          <a:noFill/>
        </p:spPr>
      </p:pic>
      <p:sp>
        <p:nvSpPr>
          <p:cNvPr id="17476" name="Rectangle 6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77" name="Rectangle 69"/>
          <p:cNvSpPr>
            <a:spLocks noChangeArrowheads="1"/>
          </p:cNvSpPr>
          <p:nvPr/>
        </p:nvSpPr>
        <p:spPr bwMode="auto">
          <a:xfrm>
            <a:off x="3779912" y="4835849"/>
            <a:ext cx="936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78" name="Rectangle 70"/>
          <p:cNvSpPr>
            <a:spLocks noChangeArrowheads="1"/>
          </p:cNvSpPr>
          <p:nvPr/>
        </p:nvSpPr>
        <p:spPr bwMode="auto">
          <a:xfrm>
            <a:off x="1907704" y="4914526"/>
            <a:ext cx="936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79" name="Rectangle 71"/>
          <p:cNvSpPr>
            <a:spLocks noChangeArrowheads="1"/>
          </p:cNvSpPr>
          <p:nvPr/>
        </p:nvSpPr>
        <p:spPr bwMode="auto">
          <a:xfrm flipH="1">
            <a:off x="5580112" y="4869160"/>
            <a:ext cx="936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80" name="Rectangle 72"/>
          <p:cNvSpPr>
            <a:spLocks noChangeArrowheads="1"/>
          </p:cNvSpPr>
          <p:nvPr/>
        </p:nvSpPr>
        <p:spPr bwMode="auto">
          <a:xfrm>
            <a:off x="6660232" y="4861057"/>
            <a:ext cx="7920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81" name="Rectangle 73"/>
          <p:cNvSpPr>
            <a:spLocks noChangeArrowheads="1"/>
          </p:cNvSpPr>
          <p:nvPr/>
        </p:nvSpPr>
        <p:spPr bwMode="auto">
          <a:xfrm>
            <a:off x="0" y="616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5" name="Содержимое 84"/>
          <p:cNvPicPr>
            <a:picLocks noGrp="1"/>
          </p:cNvPicPr>
          <p:nvPr>
            <p:ph sz="half" idx="2"/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92280" y="1628800"/>
            <a:ext cx="172819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Подведём итоги</a:t>
            </a:r>
            <a:endParaRPr lang="ru-RU" dirty="0"/>
          </a:p>
        </p:txBody>
      </p:sp>
      <p:pic>
        <p:nvPicPr>
          <p:cNvPr id="7" name="Содержимое 6" descr="лиц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3573016"/>
            <a:ext cx="8002306" cy="2789039"/>
          </a:xfrm>
        </p:spPr>
      </p:pic>
      <p:pic>
        <p:nvPicPr>
          <p:cNvPr id="9" name="Содержимое 5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196752"/>
            <a:ext cx="144016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5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412776"/>
            <a:ext cx="144016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5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628800"/>
            <a:ext cx="129614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5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916832"/>
            <a:ext cx="122413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Содержимое 5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3" y="1052736"/>
            <a:ext cx="144016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Содержимое 5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3" y="1124744"/>
            <a:ext cx="129614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Домашнее 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задание</a:t>
            </a:r>
            <a:endParaRPr lang="ru-RU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23224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100" b="1" dirty="0" smtClean="0"/>
              <a:t>- </a:t>
            </a:r>
            <a:r>
              <a:rPr lang="ru-RU" sz="4100" b="1" dirty="0" smtClean="0"/>
              <a:t>Предлагаю решить вариант </a:t>
            </a:r>
            <a:r>
              <a:rPr lang="ru-RU" sz="4100" b="1" u="sng" dirty="0" smtClean="0"/>
              <a:t>на балл сложнее </a:t>
            </a:r>
            <a:r>
              <a:rPr lang="ru-RU" sz="4100" b="1" dirty="0" smtClean="0"/>
              <a:t>того, за который получили оценку.</a:t>
            </a:r>
            <a:br>
              <a:rPr lang="ru-RU" sz="4100" b="1" dirty="0" smtClean="0"/>
            </a:br>
            <a:r>
              <a:rPr lang="ru-RU" sz="4100" b="1" dirty="0" smtClean="0"/>
              <a:t/>
            </a:r>
            <a:br>
              <a:rPr lang="ru-RU" sz="4100" b="1" dirty="0" smtClean="0"/>
            </a:br>
            <a:r>
              <a:rPr lang="ru-RU" sz="4100" b="1" dirty="0" smtClean="0"/>
              <a:t>- Получившим «5»- составить </a:t>
            </a:r>
            <a:r>
              <a:rPr lang="ru-RU" sz="4100" b="1" u="sng" dirty="0" smtClean="0"/>
              <a:t>свой вариант </a:t>
            </a:r>
            <a:br>
              <a:rPr lang="ru-RU" sz="4100" b="1" u="sng" dirty="0" smtClean="0"/>
            </a:br>
            <a:r>
              <a:rPr lang="ru-RU" sz="4100" b="1" dirty="0" smtClean="0"/>
              <a:t>   и   сдать его с решением.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789040"/>
            <a:ext cx="374441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Autofit/>
          </a:bodyPr>
          <a:lstStyle/>
          <a:p>
            <a: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</a:rPr>
              <a:t>Спасибо за урок!</a:t>
            </a:r>
            <a:b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</a:rPr>
              <a:t>До новых встреч!</a:t>
            </a:r>
            <a:b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60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068960"/>
            <a:ext cx="3744415" cy="345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350"/>
                            </p:stCondLst>
                            <p:childTnLst>
                              <p:par>
                                <p:cTn id="1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94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Тема:                                                 6 класс      «Сложение                       и вычитание       обыкновенных дробей» </vt:lpstr>
      <vt:lpstr>Урок- улей</vt:lpstr>
      <vt:lpstr>Что такое улей? Как в народе называют пчёл? Как называют в улье тех, кто не работает? </vt:lpstr>
      <vt:lpstr>Поработаем устно</vt:lpstr>
      <vt:lpstr>Собираем мёд! С/р идёт!</vt:lpstr>
      <vt:lpstr>Давайте проверим себя</vt:lpstr>
      <vt:lpstr>Подведём итоги</vt:lpstr>
      <vt:lpstr>Домашнее задание</vt:lpstr>
      <vt:lpstr>Спасибо за урок! До новых встреч! </vt:lpstr>
      <vt:lpstr>Источники иллюстраций: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класс                                       Тема:    «Сложение и вычитание       обыкновенных дробей» </dc:title>
  <dc:creator>Любовь</dc:creator>
  <cp:lastModifiedBy>Любовь</cp:lastModifiedBy>
  <cp:revision>26</cp:revision>
  <dcterms:created xsi:type="dcterms:W3CDTF">2012-12-01T16:51:34Z</dcterms:created>
  <dcterms:modified xsi:type="dcterms:W3CDTF">2012-12-08T18:14:45Z</dcterms:modified>
</cp:coreProperties>
</file>