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0" r:id="rId8"/>
    <p:sldId id="258" r:id="rId9"/>
    <p:sldId id="259" r:id="rId10"/>
    <p:sldId id="260" r:id="rId11"/>
    <p:sldId id="263" r:id="rId12"/>
    <p:sldId id="264" r:id="rId13"/>
    <p:sldId id="267" r:id="rId14"/>
    <p:sldId id="268" r:id="rId15"/>
    <p:sldId id="266" r:id="rId16"/>
    <p:sldId id="269" r:id="rId17"/>
    <p:sldId id="265" r:id="rId18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3" autoAdjust="0"/>
    <p:restoredTop sz="94629" autoAdjust="0"/>
  </p:normalViewPr>
  <p:slideViewPr>
    <p:cSldViewPr>
      <p:cViewPr>
        <p:scale>
          <a:sx n="66" d="100"/>
          <a:sy n="66" d="100"/>
        </p:scale>
        <p:origin x="-72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8E54F-3FB8-42D9-9C06-391394B29D6D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56754-C1A6-43AF-87DC-C2DF399FF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D4A75-10C4-4FE1-AA21-6A3F55AE344A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4276A-D23B-410C-9236-A92813E56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107BB-6FBB-4F5A-8C50-1A6D9337B9C0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9BBA7-296C-4310-84E3-5853027DA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D436E-4A9F-4F32-838B-95C13BB3DA7B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462A4-9070-4539-BDA9-B3C7F2CD6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E1625-A02E-42F9-BDEF-1CCBE23C8405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6896F-B44D-406D-A34A-EC310B278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71291-F463-4ABC-A25D-FE08BB8F3614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D35E5-D08B-4B7A-81E4-5BA5948D8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D4193-0BC3-4B58-AA52-3DC30A84196E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2FC61-3AC1-4263-B736-14708E485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4CB68-4869-42EF-8EF8-6391E783EEE1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3D206-726B-4480-93E2-138BF2DD4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C56CE-FB42-4FF1-8303-7C3CCF79D244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0D57C-1B4E-48F0-A507-BAC87FCF2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EB88-9127-4250-96E1-E7B19ABD3929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3139-377A-47B8-848D-0790EFFDE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9F240-336D-41DB-9409-50F79D72DC23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677C-D51E-45F5-BE8E-F7E6CE98F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464C0E-1A0D-4AAF-8E0A-C10A52DA3BB2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743061-67F6-4F7D-A57B-5C1D61774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jpe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E:\картинки\титульные листы ПУЗЫРИКИ\артик гимн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5888"/>
            <a:ext cx="76581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2182813"/>
            <a:ext cx="6230938" cy="1298575"/>
          </a:xfrm>
          <a:prstGeom prst="rect">
            <a:avLst/>
          </a:prstGeom>
          <a:noFill/>
        </p:spPr>
      </p:pic>
      <p:pic>
        <p:nvPicPr>
          <p:cNvPr id="22530" name="Picture 3" descr="E:\картинки\звер карандаш\preview\rabb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2276475"/>
            <a:ext cx="180022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3981450"/>
            <a:ext cx="5772150" cy="1919288"/>
          </a:xfrm>
          <a:prstGeom prst="rect">
            <a:avLst/>
          </a:prstGeom>
          <a:noFill/>
        </p:spPr>
      </p:pic>
      <p:pic>
        <p:nvPicPr>
          <p:cNvPr id="22532" name="Picture 4" descr="E:\картинки\тачк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4292600"/>
            <a:ext cx="25923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1700" y="384175"/>
            <a:ext cx="4822825" cy="1298575"/>
          </a:xfrm>
          <a:prstGeom prst="rect">
            <a:avLst/>
          </a:prstGeom>
          <a:noFill/>
        </p:spPr>
      </p:pic>
      <p:pic>
        <p:nvPicPr>
          <p:cNvPr id="22534" name="Picture 5" descr="E:\картинки\каша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260350"/>
            <a:ext cx="28082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0050" y="354013"/>
            <a:ext cx="5664200" cy="895350"/>
          </a:xfrm>
          <a:prstGeom prst="rect">
            <a:avLst/>
          </a:prstGeom>
          <a:noFill/>
        </p:spPr>
      </p:pic>
      <p:pic>
        <p:nvPicPr>
          <p:cNvPr id="23554" name="Picture 2" descr="E:\картинки\солнц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412875"/>
            <a:ext cx="22891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E:\картинки\сушки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1412875"/>
            <a:ext cx="23764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E:\картинки\штагист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1412875"/>
            <a:ext cx="2044700" cy="2160588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</p:spPr>
      </p:pic>
      <p:pic>
        <p:nvPicPr>
          <p:cNvPr id="23557" name="Picture 7" descr="E:\картинки\шаз волк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3860800"/>
            <a:ext cx="23622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E:\картинки\машинист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3860800"/>
            <a:ext cx="2376487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Объект 9" descr="http://www.games-mm.ru/userfiles/Image/good/photo_215.jp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688" y="3789363"/>
            <a:ext cx="2087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038" y="158750"/>
            <a:ext cx="5267325" cy="1103313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179388" y="3141663"/>
            <a:ext cx="2160587" cy="1727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1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3348038" y="4221163"/>
            <a:ext cx="2232025" cy="15843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2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6875463" y="3284538"/>
            <a:ext cx="2017712" cy="15843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5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2825" y="1628775"/>
            <a:ext cx="2139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628775"/>
            <a:ext cx="2089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E:\картинки\двойняшки.png"/>
          <p:cNvPicPr>
            <a:picLocks noChangeAspect="1" noChangeArrowheads="1"/>
          </p:cNvPicPr>
          <p:nvPr/>
        </p:nvPicPr>
        <p:blipFill>
          <a:blip r:embed="rId2"/>
          <a:srcRect l="33777" t="29276" r="30054" b="39343"/>
          <a:stretch>
            <a:fillRect/>
          </a:stretch>
        </p:blipFill>
        <p:spPr bwMode="auto">
          <a:xfrm>
            <a:off x="6659563" y="1484313"/>
            <a:ext cx="2079625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1609725"/>
            <a:ext cx="6851650" cy="1298575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5588" y="4919663"/>
            <a:ext cx="7789863" cy="1298575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275" y="-6350"/>
            <a:ext cx="8124825" cy="1573213"/>
          </a:xfrm>
          <a:prstGeom prst="rect">
            <a:avLst/>
          </a:prstGeom>
          <a:noFill/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3429000"/>
            <a:ext cx="22415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311150"/>
            <a:ext cx="8851900" cy="1852613"/>
          </a:xfrm>
          <a:prstGeom prst="rect">
            <a:avLst/>
          </a:prstGeom>
          <a:noFill/>
        </p:spPr>
      </p:pic>
      <p:pic>
        <p:nvPicPr>
          <p:cNvPr id="26626" name="Picture 2" descr="E:\картинки\сы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349500"/>
            <a:ext cx="1368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E:\картинки\ведр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2349500"/>
            <a:ext cx="14478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23495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E:\картинки\ананас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2349500"/>
            <a:ext cx="15128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E:\картинки\абрикос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5463" y="4076700"/>
            <a:ext cx="15843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4076700"/>
            <a:ext cx="14192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4076700"/>
            <a:ext cx="14287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8263" y="4076700"/>
            <a:ext cx="15938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35375" y="4076700"/>
            <a:ext cx="14287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92725" y="2349500"/>
            <a:ext cx="13811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81075"/>
            <a:ext cx="16446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5" descr="E:\картинки\шарфи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981075"/>
            <a:ext cx="16557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981075"/>
            <a:ext cx="14287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1038" y="-171450"/>
            <a:ext cx="4876800" cy="1098550"/>
          </a:xfrm>
          <a:prstGeom prst="rect">
            <a:avLst/>
          </a:prstGeom>
          <a:noFill/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5463" y="981075"/>
            <a:ext cx="14287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213" y="3068638"/>
            <a:ext cx="1800225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75" y="2928938"/>
            <a:ext cx="13684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188" y="3068638"/>
            <a:ext cx="165735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288" y="5157788"/>
            <a:ext cx="22209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43213" y="4724400"/>
            <a:ext cx="180022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3800" y="4797425"/>
            <a:ext cx="15732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48488" y="4724400"/>
            <a:ext cx="1389062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72063" y="3000375"/>
            <a:ext cx="15859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6516688" y="981075"/>
            <a:ext cx="2087562" cy="216058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6588125" y="4365625"/>
            <a:ext cx="2016125" cy="20161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1563" y="176213"/>
            <a:ext cx="2754312" cy="677862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346450"/>
            <a:ext cx="3328988" cy="671513"/>
          </a:xfrm>
          <a:prstGeom prst="rect">
            <a:avLst/>
          </a:prstGeom>
          <a:noFill/>
        </p:spPr>
      </p:pic>
      <p:pic>
        <p:nvPicPr>
          <p:cNvPr id="1332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33375"/>
            <a:ext cx="16891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kamish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333375"/>
            <a:ext cx="17272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4797425"/>
            <a:ext cx="172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5513" y="2565400"/>
            <a:ext cx="16891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kartinniy-material-zvyk-sh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84438" y="4797425"/>
            <a:ext cx="1601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7538" y="4797425"/>
            <a:ext cx="18097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50" y="2571750"/>
            <a:ext cx="15843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5288" y="404813"/>
            <a:ext cx="14573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www.clipart.net.ua/images/clip8163.jpg"/>
          <p:cNvPicPr>
            <a:picLocks noChangeAspect="1" noChangeArrowheads="1"/>
          </p:cNvPicPr>
          <p:nvPr/>
        </p:nvPicPr>
        <p:blipFill>
          <a:blip r:embed="rId12">
            <a:lum contrast="30000"/>
          </a:blip>
          <a:srcRect/>
          <a:stretch>
            <a:fillRect/>
          </a:stretch>
        </p:blipFill>
        <p:spPr bwMode="auto">
          <a:xfrm>
            <a:off x="4284663" y="2565400"/>
            <a:ext cx="15827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06593E-7 L 0.72361 0.63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1515E-6 L 0.67344 -0.18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58085E-6 L 0.51406 0.304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8471E-7 L 0.46372 -0.514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8471E-7 L 0.70886 -0.503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6766E-7 L 0.23177 -0.519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2281E-6 L 0.23837 0.644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4386E-6 L 0.46458 0.650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2211E-6 L 0.2658 -0.199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354013"/>
            <a:ext cx="8740775" cy="895350"/>
          </a:xfrm>
          <a:prstGeom prst="rect">
            <a:avLst/>
          </a:prstGeom>
          <a:noFill/>
        </p:spPr>
      </p:pic>
      <p:pic>
        <p:nvPicPr>
          <p:cNvPr id="22530" name="Picture 2" descr="E:\картинки\Ш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90014">
            <a:off x="863600" y="693738"/>
            <a:ext cx="3887788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E:\картинки\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989138"/>
            <a:ext cx="289718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91680" y="4941168"/>
            <a:ext cx="590465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Звуки Ш и С - друзья,</a:t>
            </a:r>
            <a:b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</a:b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Ш - шипит, а С - свистит.</a:t>
            </a:r>
            <a:b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</a:b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Не забудем никогда!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чка 1"/>
          <p:cNvSpPr/>
          <p:nvPr/>
        </p:nvSpPr>
        <p:spPr>
          <a:xfrm>
            <a:off x="2051050" y="476250"/>
            <a:ext cx="4752975" cy="1152525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Упражненья выполняем, звук красивый получаем</a:t>
            </a:r>
            <a:endParaRPr lang="ru-RU" sz="2400" dirty="0"/>
          </a:p>
        </p:txBody>
      </p:sp>
      <p:pic>
        <p:nvPicPr>
          <p:cNvPr id="14338" name="Рисунок 2" descr="Scan0001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755650" y="2060575"/>
            <a:ext cx="2520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5288" y="4270375"/>
            <a:ext cx="3889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cs typeface="Times New Roman" pitchFamily="18" charset="0"/>
              </a:rPr>
              <a:t>Испекли блинов немножко,</a:t>
            </a:r>
            <a:endParaRPr lang="ru-RU" sz="600"/>
          </a:p>
          <a:p>
            <a:pPr algn="ctr" eaLnBrk="0" hangingPunct="0"/>
            <a:r>
              <a:rPr lang="ru-RU" sz="1600">
                <a:cs typeface="Times New Roman" pitchFamily="18" charset="0"/>
              </a:rPr>
              <a:t>Остудили на окошке,</a:t>
            </a:r>
            <a:endParaRPr lang="ru-RU" sz="600"/>
          </a:p>
          <a:p>
            <a:pPr algn="ctr" eaLnBrk="0" hangingPunct="0"/>
            <a:r>
              <a:rPr lang="ru-RU" sz="1600">
                <a:cs typeface="Times New Roman" pitchFamily="18" charset="0"/>
              </a:rPr>
              <a:t>Есть их будем со сметаной,</a:t>
            </a:r>
          </a:p>
          <a:p>
            <a:pPr algn="ctr" eaLnBrk="0" hangingPunct="0"/>
            <a:r>
              <a:rPr lang="ru-RU" sz="1600">
                <a:cs typeface="Times New Roman" pitchFamily="18" charset="0"/>
              </a:rPr>
              <a:t>Пригласим к обеду маму.</a:t>
            </a:r>
            <a:r>
              <a:rPr lang="ru-RU" sz="600"/>
              <a:t> </a:t>
            </a:r>
            <a:endParaRPr lang="ru-RU"/>
          </a:p>
        </p:txBody>
      </p:sp>
      <p:pic>
        <p:nvPicPr>
          <p:cNvPr id="14340" name="Рисунок 4"/>
          <p:cNvPicPr>
            <a:picLocks noChangeAspect="1" noChangeArrowheads="1"/>
          </p:cNvPicPr>
          <p:nvPr/>
        </p:nvPicPr>
        <p:blipFill>
          <a:blip r:embed="rId3">
            <a:lum bright="-18000" contrast="36000"/>
          </a:blip>
          <a:srcRect/>
          <a:stretch>
            <a:fillRect/>
          </a:stretch>
        </p:blipFill>
        <p:spPr bwMode="auto">
          <a:xfrm>
            <a:off x="5292725" y="1989138"/>
            <a:ext cx="27352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5292725" y="4292600"/>
            <a:ext cx="34194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cs typeface="Times New Roman" pitchFamily="18" charset="0"/>
              </a:rPr>
              <a:t>Вот так горка, что за чудо! </a:t>
            </a:r>
            <a:endParaRPr lang="ru-RU" sz="600"/>
          </a:p>
          <a:p>
            <a:pPr algn="ctr" eaLnBrk="0" hangingPunct="0"/>
            <a:r>
              <a:rPr lang="ru-RU" sz="1600">
                <a:cs typeface="Times New Roman" pitchFamily="18" charset="0"/>
              </a:rPr>
              <a:t>Выгнулся язык упруго: </a:t>
            </a:r>
            <a:endParaRPr lang="ru-RU" sz="600"/>
          </a:p>
          <a:p>
            <a:pPr algn="ctr" eaLnBrk="0" hangingPunct="0"/>
            <a:r>
              <a:rPr lang="ru-RU" sz="1600">
                <a:cs typeface="Times New Roman" pitchFamily="18" charset="0"/>
              </a:rPr>
              <a:t>Кончик в зубы упирается, </a:t>
            </a:r>
          </a:p>
          <a:p>
            <a:pPr algn="ctr" eaLnBrk="0" hangingPunct="0"/>
            <a:r>
              <a:rPr lang="ru-RU" sz="1600">
                <a:cs typeface="Times New Roman" pitchFamily="18" charset="0"/>
              </a:rPr>
              <a:t>Бока кверху поднимаются.</a:t>
            </a:r>
            <a:r>
              <a:rPr lang="ru-RU" sz="600"/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971550" y="908050"/>
            <a:ext cx="28797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395288" y="4724400"/>
            <a:ext cx="37449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Ох и вкусное варенье! </a:t>
            </a:r>
          </a:p>
          <a:p>
            <a:pPr algn="ctr"/>
            <a:r>
              <a:rPr lang="ru-RU" sz="1600"/>
              <a:t>Жаль, осталось на губе. </a:t>
            </a:r>
          </a:p>
          <a:p>
            <a:pPr algn="ctr"/>
            <a:r>
              <a:rPr lang="ru-RU" sz="1600"/>
              <a:t>Язычок я подниму </a:t>
            </a:r>
          </a:p>
          <a:p>
            <a:pPr algn="ctr"/>
            <a:r>
              <a:rPr lang="ru-RU" sz="1600"/>
              <a:t>И остатки оближу.</a:t>
            </a:r>
          </a:p>
        </p:txBody>
      </p:sp>
      <p:pic>
        <p:nvPicPr>
          <p:cNvPr id="15363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908050"/>
            <a:ext cx="26638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5076825" y="4797425"/>
            <a:ext cx="32400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Чищу зубы, Чищу зубы        </a:t>
            </a:r>
          </a:p>
          <a:p>
            <a:pPr algn="ctr"/>
            <a:r>
              <a:rPr lang="ru-RU" sz="1600"/>
              <a:t>И снаружи, И внутри.         </a:t>
            </a:r>
          </a:p>
          <a:p>
            <a:pPr algn="ctr"/>
            <a:r>
              <a:rPr lang="ru-RU" sz="1600"/>
              <a:t>Не болели,   Не темнели,   </a:t>
            </a:r>
          </a:p>
          <a:p>
            <a:pPr algn="ctr"/>
            <a:r>
              <a:rPr lang="ru-RU" sz="1600"/>
              <a:t>Не желтели чтоб они.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981075"/>
            <a:ext cx="27368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4859338" y="3952875"/>
            <a:ext cx="36734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</a:t>
            </a:r>
            <a:r>
              <a:rPr lang="ru-RU" sz="1600"/>
              <a:t>Мы работаем с утра, </a:t>
            </a:r>
          </a:p>
          <a:p>
            <a:pPr algn="ctr"/>
            <a:r>
              <a:rPr lang="ru-RU" sz="1600"/>
              <a:t>Красить потолок пора, </a:t>
            </a:r>
          </a:p>
          <a:p>
            <a:pPr algn="ctr"/>
            <a:r>
              <a:rPr lang="ru-RU" sz="1600"/>
              <a:t>Челюсть ниже опусти, </a:t>
            </a:r>
          </a:p>
          <a:p>
            <a:pPr algn="ctr"/>
            <a:r>
              <a:rPr lang="ru-RU" sz="1600"/>
              <a:t>Язык к нёбу подними. </a:t>
            </a:r>
          </a:p>
          <a:p>
            <a:pPr algn="ctr"/>
            <a:r>
              <a:rPr lang="ru-RU" sz="1600"/>
              <a:t>Поводи вперёд-назад — </a:t>
            </a:r>
          </a:p>
          <a:p>
            <a:pPr algn="ctr"/>
            <a:r>
              <a:rPr lang="ru-RU" sz="1600"/>
              <a:t>Наш маляр работе рад.</a:t>
            </a:r>
          </a:p>
          <a:p>
            <a:endParaRPr lang="ru-RU"/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116013" y="3933825"/>
            <a:ext cx="2373312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/>
              <a:t>Язык широкий положи,</a:t>
            </a:r>
          </a:p>
          <a:p>
            <a:pPr algn="ctr"/>
            <a:r>
              <a:rPr lang="ru-RU" sz="1600"/>
              <a:t>А края приподними.</a:t>
            </a:r>
          </a:p>
          <a:p>
            <a:pPr algn="ctr"/>
            <a:r>
              <a:rPr lang="ru-RU" sz="1600"/>
              <a:t>Получилась чашка,</a:t>
            </a:r>
          </a:p>
          <a:p>
            <a:pPr algn="ctr"/>
            <a:r>
              <a:rPr lang="ru-RU" sz="1600"/>
              <a:t>Кругленькая чашка</a:t>
            </a:r>
          </a:p>
          <a:p>
            <a:pPr algn="ctr"/>
            <a:endParaRPr lang="ru-RU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981075"/>
            <a:ext cx="275431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чка 1"/>
          <p:cNvSpPr/>
          <p:nvPr/>
        </p:nvSpPr>
        <p:spPr>
          <a:xfrm>
            <a:off x="2124075" y="115888"/>
            <a:ext cx="4464050" cy="865187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Какой звук издает наш чайник? С</a:t>
            </a:r>
            <a:endParaRPr lang="ru-RU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1042988" y="1196975"/>
            <a:ext cx="7131050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чка 1"/>
          <p:cNvSpPr/>
          <p:nvPr/>
        </p:nvSpPr>
        <p:spPr>
          <a:xfrm>
            <a:off x="2627313" y="404813"/>
            <a:ext cx="4176712" cy="936625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Какой звук издает змейка? Ш</a:t>
            </a:r>
            <a:endParaRPr lang="ru-RU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773238"/>
            <a:ext cx="56896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158750"/>
            <a:ext cx="8405812" cy="1103313"/>
          </a:xfrm>
          <a:prstGeom prst="rect">
            <a:avLst/>
          </a:prstGeom>
          <a:noFill/>
        </p:spPr>
      </p:pic>
      <p:pic>
        <p:nvPicPr>
          <p:cNvPr id="5" name="Picture 2" descr="E:\картинки\Ш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90014">
            <a:off x="4498975" y="577850"/>
            <a:ext cx="3889375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E:\картинки\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205038"/>
            <a:ext cx="289718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450" y="836613"/>
            <a:ext cx="1841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ru-RU" sz="1400"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ru-RU" sz="1400"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ru-RU" sz="1400"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lang="ru-RU"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3" y="219075"/>
            <a:ext cx="7639050" cy="1195388"/>
          </a:xfrm>
          <a:prstGeom prst="rect">
            <a:avLst/>
          </a:prstGeom>
          <a:noFill/>
        </p:spPr>
      </p:pic>
      <p:pic>
        <p:nvPicPr>
          <p:cNvPr id="20483" name="Рисунок 7" descr="http://img.thesun.co.uk/multimedia/archive/01127/bowl_682_112753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628775"/>
            <a:ext cx="1943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1628775"/>
            <a:ext cx="23764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E:\картинки\лапщ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1628775"/>
            <a:ext cx="21605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275" y="3028950"/>
            <a:ext cx="7534275" cy="1195388"/>
          </a:xfrm>
          <a:prstGeom prst="rect">
            <a:avLst/>
          </a:prstGeom>
          <a:noFill/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7"/>
          <a:srcRect t="-310"/>
          <a:stretch>
            <a:fillRect/>
          </a:stretch>
        </p:blipFill>
        <p:spPr bwMode="auto">
          <a:xfrm>
            <a:off x="250825" y="4149725"/>
            <a:ext cx="20891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E:\картинки\масло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575" y="4149725"/>
            <a:ext cx="21209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6325" y="4149725"/>
            <a:ext cx="22050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" y="12700"/>
            <a:ext cx="7943850" cy="1938338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r="-870"/>
          <a:stretch>
            <a:fillRect/>
          </a:stretch>
        </p:blipFill>
        <p:spPr bwMode="auto">
          <a:xfrm>
            <a:off x="468313" y="1844675"/>
            <a:ext cx="33115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844675"/>
            <a:ext cx="30241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110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108</cp:revision>
  <dcterms:created xsi:type="dcterms:W3CDTF">2012-03-23T17:54:46Z</dcterms:created>
  <dcterms:modified xsi:type="dcterms:W3CDTF">2013-01-22T20:37:32Z</dcterms:modified>
</cp:coreProperties>
</file>