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9" r:id="rId2"/>
    <p:sldId id="285" r:id="rId3"/>
    <p:sldId id="321" r:id="rId4"/>
    <p:sldId id="337" r:id="rId5"/>
    <p:sldId id="322" r:id="rId6"/>
    <p:sldId id="338" r:id="rId7"/>
    <p:sldId id="335" r:id="rId8"/>
    <p:sldId id="287" r:id="rId9"/>
    <p:sldId id="271" r:id="rId10"/>
    <p:sldId id="332" r:id="rId11"/>
    <p:sldId id="292" r:id="rId12"/>
    <p:sldId id="299" r:id="rId13"/>
    <p:sldId id="330" r:id="rId14"/>
    <p:sldId id="333" r:id="rId15"/>
    <p:sldId id="274" r:id="rId16"/>
    <p:sldId id="281" r:id="rId17"/>
    <p:sldId id="297" r:id="rId18"/>
    <p:sldId id="294" r:id="rId19"/>
    <p:sldId id="348" r:id="rId20"/>
    <p:sldId id="334" r:id="rId21"/>
    <p:sldId id="341" r:id="rId22"/>
    <p:sldId id="329" r:id="rId23"/>
    <p:sldId id="304" r:id="rId24"/>
    <p:sldId id="275" r:id="rId25"/>
    <p:sldId id="300" r:id="rId26"/>
    <p:sldId id="328" r:id="rId27"/>
    <p:sldId id="339" r:id="rId28"/>
    <p:sldId id="353" r:id="rId29"/>
    <p:sldId id="354" r:id="rId30"/>
    <p:sldId id="317" r:id="rId31"/>
    <p:sldId id="355" r:id="rId32"/>
    <p:sldId id="310" r:id="rId33"/>
    <p:sldId id="350" r:id="rId34"/>
    <p:sldId id="313" r:id="rId35"/>
    <p:sldId id="352" r:id="rId36"/>
    <p:sldId id="351" r:id="rId37"/>
    <p:sldId id="314" r:id="rId38"/>
    <p:sldId id="318" r:id="rId39"/>
    <p:sldId id="309" r:id="rId40"/>
    <p:sldId id="284" r:id="rId4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3300"/>
    <a:srgbClr val="003399"/>
    <a:srgbClr val="0000FF"/>
    <a:srgbClr val="FF6600"/>
    <a:srgbClr val="FF9900"/>
    <a:srgbClr val="CC00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DDFE-AC04-4FE4-AAE7-0FCAD2843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8732-90E9-4440-8D07-D15A6BCF4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966D-E639-4DBC-AC8F-1EFCFEC53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5F83-104A-43D9-AD94-E0E1F4799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68D3-EBB7-4152-A452-5031EFFD9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67B09-9237-479F-9F7E-9F25399EB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6A14-7700-4149-AA24-E0FD044F4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5244-3B43-47D7-9597-B753183D3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199C-1359-486A-86B2-01E23C84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D0BF-1447-4978-A7CD-7CC353DC5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9A6B9-AB7F-46F1-9781-795C6637A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effectLst/>
              </a:defRPr>
            </a:lvl1pPr>
          </a:lstStyle>
          <a:p>
            <a:pPr>
              <a:defRPr/>
            </a:pPr>
            <a:fld id="{8C51F483-BD97-47FB-9808-3B67A2A7B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6" r:id="rId2"/>
    <p:sldLayoutId id="2147483885" r:id="rId3"/>
    <p:sldLayoutId id="2147483877" r:id="rId4"/>
    <p:sldLayoutId id="2147483886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os-lagen.narod.ru/givopis/svadba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nprus.ru/pictdb/pict/7290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//upload.wikimedia.org/wikipedia/commons/3/32/Parental_glory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apirus-v.narod.ru/bogi4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y-svadba.ru/photos/company_photo/4a/0f/4a/a2/400358_lar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forum.1777.ru/download/file.php?id=17590&amp;sid=f63ec0c7132b72a514960d76b33c17e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us-izdat.ru/images/books/b282130502_bi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osjour.ru/assets/images/MJ_08_09/Ikona_005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3820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800" b="1" dirty="0" smtClean="0">
                <a:solidFill>
                  <a:srgbClr val="7030A0"/>
                </a:solidFill>
              </a:rPr>
              <a:t> </a:t>
            </a:r>
            <a:r>
              <a:rPr lang="ru-RU" sz="6000" b="1" dirty="0" smtClean="0">
                <a:solidFill>
                  <a:srgbClr val="7030A0"/>
                </a:solidFill>
              </a:rPr>
              <a:t>Семейные ценности в православной традиции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Разработка учителя Денисенко И.М.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(222-283-028)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2012 год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00000"/>
                </a:solidFill>
              </a:rPr>
              <a:t>ГКОУ РО школа-интернат </a:t>
            </a:r>
            <a:r>
              <a:rPr sz="2400" b="1" smtClean="0">
                <a:solidFill>
                  <a:srgbClr val="C00000"/>
                </a:solidFill>
              </a:rPr>
              <a:t>VI </a:t>
            </a:r>
            <a:r>
              <a:rPr lang="ru-RU" sz="2400" b="1" smtClean="0">
                <a:solidFill>
                  <a:srgbClr val="C00000"/>
                </a:solidFill>
              </a:rPr>
              <a:t>вида г. Волгодонска</a:t>
            </a:r>
            <a:endParaRPr lang="ru-RU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52400" y="152400"/>
            <a:ext cx="8991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smtClean="0">
                <a:ln>
                  <a:noFill/>
                </a:ln>
                <a:solidFill>
                  <a:srgbClr val="993300"/>
                </a:solidFill>
                <a:effectLst/>
              </a:rPr>
              <a:t>Семья Императора Николая </a:t>
            </a:r>
            <a:r>
              <a:rPr sz="4000" b="1" smtClean="0">
                <a:ln>
                  <a:noFill/>
                </a:ln>
                <a:solidFill>
                  <a:srgbClr val="993300"/>
                </a:solidFill>
                <a:effectLst/>
              </a:rPr>
              <a:t>II</a:t>
            </a:r>
            <a:r>
              <a:rPr lang="ru-RU" sz="4000" b="1" smtClean="0">
                <a:ln>
                  <a:noFill/>
                </a:ln>
                <a:solidFill>
                  <a:srgbClr val="993300"/>
                </a:solidFill>
                <a:effectLst/>
              </a:rPr>
              <a:t> – </a:t>
            </a:r>
            <a:br>
              <a:rPr lang="ru-RU" sz="4000" b="1" smtClean="0">
                <a:ln>
                  <a:noFill/>
                </a:ln>
                <a:solidFill>
                  <a:srgbClr val="993300"/>
                </a:solidFill>
                <a:effectLst/>
              </a:rPr>
            </a:br>
            <a:r>
              <a:rPr lang="ru-RU" sz="4000" b="1" smtClean="0">
                <a:ln>
                  <a:noFill/>
                </a:ln>
                <a:solidFill>
                  <a:srgbClr val="993300"/>
                </a:solidFill>
                <a:effectLst/>
              </a:rPr>
              <a:t>пример для подражания.</a:t>
            </a:r>
          </a:p>
        </p:txBody>
      </p:sp>
      <p:pic>
        <p:nvPicPr>
          <p:cNvPr id="14339" name="Picture 2" descr="F:\О семье\05b683b0f67dt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1371600"/>
            <a:ext cx="6858000" cy="5273675"/>
          </a:xfrm>
          <a:noFill/>
          <a:ln w="38100">
            <a:solidFill>
              <a:srgbClr val="9933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 (700x501, 199Kb)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26000" y="304800"/>
            <a:ext cx="3676650" cy="5562600"/>
          </a:xfrm>
          <a:noFill/>
          <a:ln w="28575">
            <a:solidFill>
              <a:srgbClr val="FF33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7200" y="58674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rgbClr val="C00000"/>
                </a:solidFill>
                <a:effectLst/>
                <a:latin typeface="+mj-lt"/>
              </a:rPr>
              <a:t>Венчание Николая II и Великой княгини Александры Федоровны.</a:t>
            </a:r>
            <a:endParaRPr lang="ru-RU" b="1" dirty="0">
              <a:effectLst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0600" y="5867400"/>
            <a:ext cx="3962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rgbClr val="C00000"/>
                </a:solidFill>
                <a:effectLst/>
                <a:latin typeface="+mj-lt"/>
              </a:rPr>
              <a:t>Николай II и Великая княгиня Александра Федоровна</a:t>
            </a:r>
            <a:endParaRPr lang="ru-RU" b="1" dirty="0">
              <a:effectLst/>
              <a:latin typeface="+mj-lt"/>
            </a:endParaRPr>
          </a:p>
        </p:txBody>
      </p:sp>
      <p:pic>
        <p:nvPicPr>
          <p:cNvPr id="15365" name="Picture 7" descr="Картинка 89 из 11854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200" y="304800"/>
            <a:ext cx="3754438" cy="5562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0450" y="387942"/>
            <a:ext cx="4267200" cy="158284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smtClean="0">
                <a:solidFill>
                  <a:srgbClr val="C00000"/>
                </a:solidFill>
              </a:rPr>
              <a:t>Николай II и Великая княгиня Александра Федоровна</a:t>
            </a:r>
            <a:endParaRPr lang="ru-RU" sz="2800" b="1"/>
          </a:p>
        </p:txBody>
      </p:sp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2057400"/>
            <a:ext cx="4495800" cy="4038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Царская Чета являла собой образец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подлинно христианской семейной жизни.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Отношения Августейших Супругов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отличались искренней любовью,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сердечным взаимопониманием и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глубокой верностью.</a:t>
            </a:r>
          </a:p>
          <a:p>
            <a:r>
              <a:rPr lang="ru-RU" sz="1600" b="1" smtClean="0">
                <a:solidFill>
                  <a:srgbClr val="003399"/>
                </a:solidFill>
              </a:rPr>
              <a:t>«Не верится, что сегодня двадцати-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летие нашей свадьбы! – записал 27 ноября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1914 года в дневнике Николай Александро-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вич. Редким семейным счастьем Господь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благословил нас; лишь бы суметь в тече-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ние оставшейся жизни оказаться достой-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3399"/>
                </a:solidFill>
              </a:rPr>
              <a:t>ным столь великой Его милости».</a:t>
            </a:r>
          </a:p>
        </p:txBody>
      </p:sp>
      <p:pic>
        <p:nvPicPr>
          <p:cNvPr id="16388" name="Picture 2" descr="F:\О семье\5-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81000"/>
            <a:ext cx="4038600" cy="6051550"/>
          </a:xfr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xfrm>
            <a:off x="0" y="762000"/>
            <a:ext cx="91440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600" b="1" smtClean="0">
                <a:ln>
                  <a:noFill/>
                </a:ln>
                <a:solidFill>
                  <a:srgbClr val="990099"/>
                </a:solidFill>
                <a:effectLst/>
              </a:rPr>
              <a:t>Выдержки из дневника Императрицы Александры Федоровны Романовой:</a:t>
            </a:r>
            <a:r>
              <a:rPr lang="ru-RU" sz="3600" b="1" smtClean="0">
                <a:ln>
                  <a:noFill/>
                </a:ln>
                <a:solidFill>
                  <a:srgbClr val="993300"/>
                </a:solidFill>
                <a:effectLst/>
              </a:rPr>
              <a:t/>
            </a:r>
            <a:br>
              <a:rPr lang="ru-RU" sz="3600" b="1" smtClean="0">
                <a:ln>
                  <a:noFill/>
                </a:ln>
                <a:solidFill>
                  <a:srgbClr val="993300"/>
                </a:solidFill>
                <a:effectLst/>
              </a:rPr>
            </a:br>
            <a:endParaRPr lang="ru-RU" sz="3600" b="1" smtClean="0">
              <a:ln>
                <a:noFill/>
              </a:ln>
              <a:solidFill>
                <a:srgbClr val="993300"/>
              </a:solidFill>
              <a:effectLst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038600" y="1676400"/>
            <a:ext cx="4572000" cy="4678363"/>
          </a:xfrm>
        </p:spPr>
        <p:txBody>
          <a:bodyPr/>
          <a:lstStyle/>
          <a:p>
            <a:r>
              <a:rPr lang="ru-RU" sz="1800" b="1" smtClean="0">
                <a:solidFill>
                  <a:srgbClr val="003399"/>
                </a:solidFill>
              </a:rPr>
              <a:t>Великое искусство – жить вместе, любя друг друга нежно. Это должно начинаться с самих родителей. Каждый дом похож на своих создателей. Утонченная натура делает и дом утонченным, грубый человек и дом сделает грубым.</a:t>
            </a:r>
          </a:p>
          <a:p>
            <a:r>
              <a:rPr lang="ru-RU" sz="1800" b="1" smtClean="0">
                <a:solidFill>
                  <a:srgbClr val="003399"/>
                </a:solidFill>
              </a:rPr>
              <a:t>Не может быть глубокой и искренней любви там, где правит эгоизм. Совершенная любовь – это совершенное самоотречение.</a:t>
            </a:r>
          </a:p>
          <a:p>
            <a:r>
              <a:rPr lang="ru-RU" sz="1800" b="1" smtClean="0">
                <a:solidFill>
                  <a:srgbClr val="003399"/>
                </a:solidFill>
              </a:rPr>
              <a:t>Родители должны быть такими, какими они хотят видеть своих детей – не на словах, а на деле. Они должны учить своих детей примером своей жизни.</a:t>
            </a:r>
          </a:p>
          <a:p>
            <a:pPr>
              <a:buFont typeface="Wingdings 2" pitchFamily="18" charset="2"/>
              <a:buNone/>
            </a:pPr>
            <a:endParaRPr lang="ru-RU" sz="1800" b="1" smtClean="0">
              <a:solidFill>
                <a:srgbClr val="003399"/>
              </a:solidFill>
            </a:endParaRPr>
          </a:p>
        </p:txBody>
      </p:sp>
      <p:pic>
        <p:nvPicPr>
          <p:cNvPr id="17412" name="Рисунок 10" descr=" (336x474, 177Kb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600200"/>
            <a:ext cx="3349625" cy="4724400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52400"/>
            <a:ext cx="91440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900" b="1" smtClean="0">
                <a:ln>
                  <a:noFill/>
                </a:ln>
                <a:solidFill>
                  <a:srgbClr val="990099"/>
                </a:solidFill>
                <a:effectLst/>
              </a:rPr>
              <a:t>Александра Фёдоровна могла </a:t>
            </a:r>
            <a:br>
              <a:rPr lang="ru-RU" sz="2900" b="1" smtClean="0">
                <a:ln>
                  <a:noFill/>
                </a:ln>
                <a:solidFill>
                  <a:srgbClr val="990099"/>
                </a:solidFill>
                <a:effectLst/>
              </a:rPr>
            </a:br>
            <a:r>
              <a:rPr lang="ru-RU" sz="2900" b="1" smtClean="0">
                <a:ln>
                  <a:noFill/>
                </a:ln>
                <a:solidFill>
                  <a:srgbClr val="990099"/>
                </a:solidFill>
                <a:effectLst/>
              </a:rPr>
              <a:t>быть простой  сестрой милосердия </a:t>
            </a:r>
            <a:br>
              <a:rPr lang="ru-RU" sz="2900" b="1" smtClean="0">
                <a:ln>
                  <a:noFill/>
                </a:ln>
                <a:solidFill>
                  <a:srgbClr val="990099"/>
                </a:solidFill>
                <a:effectLst/>
              </a:rPr>
            </a:br>
            <a:r>
              <a:rPr lang="ru-RU" sz="2900" b="1" smtClean="0">
                <a:ln>
                  <a:noFill/>
                </a:ln>
                <a:solidFill>
                  <a:srgbClr val="990099"/>
                </a:solidFill>
                <a:effectLst/>
              </a:rPr>
              <a:t>и быть царственной особой!</a:t>
            </a:r>
            <a:r>
              <a:rPr lang="ru-RU" sz="2900" b="1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</a:p>
        </p:txBody>
      </p:sp>
      <p:pic>
        <p:nvPicPr>
          <p:cNvPr id="18435" name="Рисунок 15" descr=" (699x483, 89Kb)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1371600"/>
            <a:ext cx="7391400" cy="5081588"/>
          </a:xfrm>
          <a:noFill/>
          <a:ln w="28575">
            <a:solidFill>
              <a:srgbClr val="990099"/>
            </a:solidFill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C00000"/>
                </a:solidFill>
              </a:rPr>
              <a:t>Дети Николая II и Александры  Федоровны Романовых. 1910 год</a:t>
            </a:r>
            <a:endParaRPr lang="ru-RU" sz="3600" b="1">
              <a:solidFill>
                <a:srgbClr val="C00000"/>
              </a:solidFill>
            </a:endParaRPr>
          </a:p>
        </p:txBody>
      </p:sp>
      <p:pic>
        <p:nvPicPr>
          <p:cNvPr id="19459" name="Picture 2" descr="F:\О семье\дети 1910 го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524000"/>
            <a:ext cx="8275638" cy="4343400"/>
          </a:xfrm>
          <a:noFill/>
          <a:ln w="28575">
            <a:solidFill>
              <a:srgbClr val="C00000"/>
            </a:solidFill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1143000" y="59436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effectLst/>
              </a:rPr>
              <a:t>Великие княжны Татьяна, Ольга, Анастасия, Мария и цесаревич Алексей 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38400" y="4800600"/>
            <a:ext cx="4059238" cy="1447800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……………………………………………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Четыре Великих княжны...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Какие прекрасные лица,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 как это было давно...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83" name="Рисунок 19" descr="ОТМА в цвете (700x319, 110Kb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09600"/>
            <a:ext cx="8412163" cy="38338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0000"/>
                </a:solidFill>
              </a:rPr>
              <a:t>Святые царственные страстотерпцы. </a:t>
            </a:r>
            <a:r>
              <a:rPr sz="3200" smtClean="0">
                <a:solidFill>
                  <a:srgbClr val="FF0000"/>
                </a:solidFill>
              </a:rPr>
              <a:t/>
            </a:r>
            <a:br>
              <a:rPr sz="32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Семья последнего российского императора Николая </a:t>
            </a:r>
            <a:r>
              <a:rPr sz="2800" smtClean="0">
                <a:solidFill>
                  <a:srgbClr val="FF0000"/>
                </a:solidFill>
              </a:rPr>
              <a:t>II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21507" name="Содержимое 3"/>
          <p:cNvSpPr>
            <a:spLocks noGrp="1"/>
          </p:cNvSpPr>
          <p:nvPr>
            <p:ph sz="half" idx="2"/>
          </p:nvPr>
        </p:nvSpPr>
        <p:spPr>
          <a:xfrm>
            <a:off x="5638800" y="1752600"/>
            <a:ext cx="35052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</a:t>
            </a:r>
            <a:r>
              <a:rPr lang="ru-RU" smtClean="0">
                <a:solidFill>
                  <a:srgbClr val="002060"/>
                </a:solidFill>
              </a:rPr>
              <a:t>Эта семья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пропи-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тана любовью, друг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к другу. Восхитимся</a:t>
            </a:r>
            <a:endParaRPr lang="en-US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и поклонимся этой</a:t>
            </a:r>
            <a:endParaRPr lang="en-US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способности,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не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смотря ни на что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сохранить в себе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Любовь и Нежность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друг к другу.</a:t>
            </a:r>
          </a:p>
        </p:txBody>
      </p:sp>
      <p:pic>
        <p:nvPicPr>
          <p:cNvPr id="21508" name="Picture 2" descr="F:\О семье\tsars_family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447800"/>
            <a:ext cx="5105400" cy="4908550"/>
          </a:xfr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95800" y="228600"/>
            <a:ext cx="44958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      </a:t>
            </a:r>
            <a:r>
              <a:rPr lang="ru-RU" sz="2400" b="1" smtClean="0">
                <a:solidFill>
                  <a:srgbClr val="002060"/>
                </a:solidFill>
              </a:rPr>
              <a:t>Та же семья, с той же лю-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бовью, но претерпевшая ве-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ликие страдания. Люди, со-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вершившие подвиг мучени-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чества и за это получившие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Святость. Царственные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мученики. К лику Святых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причисляют за разные ду-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ховные подвиги, они при-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числены не столько за пра-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ведную жизнь, сколько  за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великие страдания, омыв-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шие их души!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Поклонимся же иконе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Святых Царственных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мучеников.</a:t>
            </a:r>
          </a:p>
        </p:txBody>
      </p:sp>
      <p:pic>
        <p:nvPicPr>
          <p:cNvPr id="22531" name="Picture 2" descr="F:\О семье\23015713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381000"/>
            <a:ext cx="3810000" cy="5427663"/>
          </a:xfrm>
          <a:noFill/>
          <a:ln w="28575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5943600"/>
            <a:ext cx="38100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/>
                </a:solidFill>
                <a:effectLst/>
              </a:rPr>
              <a:t>Икона святых царственных </a:t>
            </a:r>
          </a:p>
          <a:p>
            <a:pPr>
              <a:defRPr/>
            </a:pPr>
            <a:r>
              <a:rPr lang="ru-RU" b="1" dirty="0">
                <a:solidFill>
                  <a:schemeClr val="accent3"/>
                </a:solidFill>
                <a:effectLst/>
              </a:rPr>
              <a:t>страстотерпцев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 bwMode="auto">
          <a:xfrm>
            <a:off x="0" y="-152400"/>
            <a:ext cx="91440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b="1" smtClean="0">
                <a:ln>
                  <a:noFill/>
                </a:ln>
                <a:solidFill>
                  <a:srgbClr val="CC3300"/>
                </a:solidFill>
                <a:effectLst/>
              </a:rPr>
              <a:t>Качества, необходимые в семье</a:t>
            </a:r>
          </a:p>
        </p:txBody>
      </p:sp>
      <p:pic>
        <p:nvPicPr>
          <p:cNvPr id="23555" name="Picture 3" descr="Безымянный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7B99E6"/>
              </a:clrFrom>
              <a:clrTo>
                <a:srgbClr val="7B99E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3400" y="1143000"/>
            <a:ext cx="7924800" cy="5410200"/>
          </a:xfrm>
          <a:noFill/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 rot="-4316126">
            <a:off x="2759075" y="5165725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внимательность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 rot="-3007328">
            <a:off x="2508250" y="4806950"/>
            <a:ext cx="172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заботливость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 rot="5011232">
            <a:off x="3126581" y="1978819"/>
            <a:ext cx="1855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уважительность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 rot="-2837436">
            <a:off x="2516187" y="4570413"/>
            <a:ext cx="1095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кротость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 rot="-1532705">
            <a:off x="2057400" y="4191000"/>
            <a:ext cx="1509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правдивость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 rot="-506387">
            <a:off x="1752600" y="3657600"/>
            <a:ext cx="170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благодарность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 rot="1187932">
            <a:off x="2286000" y="3124200"/>
            <a:ext cx="1325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радушие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 rot="2639679">
            <a:off x="2133600" y="2438400"/>
            <a:ext cx="174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взаимопомощь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 rot="4109734">
            <a:off x="2861468" y="2167732"/>
            <a:ext cx="1471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сострадание</a:t>
            </a: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 rot="-4880632">
            <a:off x="3674268" y="1964532"/>
            <a:ext cx="182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гостеприимство</a:t>
            </a: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 rot="-4149604">
            <a:off x="4253706" y="1994694"/>
            <a:ext cx="173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приветливость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 rot="-2443047">
            <a:off x="4876800" y="2438400"/>
            <a:ext cx="1182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щедрость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 rot="-1421441">
            <a:off x="5105400" y="2819400"/>
            <a:ext cx="1638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отзывчивость</a:t>
            </a: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 rot="-911033">
            <a:off x="5216525" y="3203575"/>
            <a:ext cx="170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долготерпение</a:t>
            </a: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 rot="851006">
            <a:off x="5332413" y="3884613"/>
            <a:ext cx="1550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великодушие</a:t>
            </a:r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 rot="1824098">
            <a:off x="5105400" y="4267200"/>
            <a:ext cx="1130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верность</a:t>
            </a: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 rot="2765422">
            <a:off x="4545013" y="4751387"/>
            <a:ext cx="1790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00FF"/>
                </a:solidFill>
                <a:effectLst/>
              </a:rPr>
              <a:t>благотворитель-         ность</a:t>
            </a:r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 rot="3952296">
            <a:off x="4292600" y="5003800"/>
            <a:ext cx="1352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сочувствие</a:t>
            </a:r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 rot="5400000">
            <a:off x="3519488" y="5167312"/>
            <a:ext cx="1771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ffectLst/>
              </a:rPr>
              <a:t>неиссякаемая любовь</a:t>
            </a:r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3429000" y="3276600"/>
            <a:ext cx="182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800" b="1">
                <a:solidFill>
                  <a:srgbClr val="CC3300"/>
                </a:solidFill>
                <a:effectLst/>
              </a:rPr>
              <a:t>жертвен-ность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6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0" grpId="0"/>
      <p:bldP spid="96278" grpId="0"/>
      <p:bldP spid="962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550" y="635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  <a:r>
              <a:rPr lang="ru-RU" sz="5400" smtClean="0">
                <a:solidFill>
                  <a:srgbClr val="C00000"/>
                </a:solidFill>
              </a:rPr>
              <a:t>Первая семья в Библии</a:t>
            </a:r>
            <a:endParaRPr lang="ru-RU" sz="5400">
              <a:solidFill>
                <a:srgbClr val="C00000"/>
              </a:solidFill>
            </a:endParaRPr>
          </a:p>
        </p:txBody>
      </p:sp>
      <p:sp>
        <p:nvSpPr>
          <p:cNvPr id="6147" name="Содержимое 4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4495800" cy="4495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/>
              <a:t>    </a:t>
            </a:r>
            <a:r>
              <a:rPr lang="ru-RU" sz="1800" smtClean="0">
                <a:solidFill>
                  <a:srgbClr val="003399"/>
                </a:solidFill>
              </a:rPr>
              <a:t>Уже на первых страницах Библии мы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003399"/>
                </a:solidFill>
              </a:rPr>
              <a:t>узнаём о создании Богом всего мира.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003399"/>
                </a:solidFill>
              </a:rPr>
              <a:t>Вершиной Его творения стал человек,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003399"/>
                </a:solidFill>
              </a:rPr>
              <a:t>точнее человеческая семья – муж и жена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003399"/>
                </a:solidFill>
              </a:rPr>
              <a:t>Адам и Ева. Были распределены их обя-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003399"/>
                </a:solidFill>
              </a:rPr>
              <a:t>занности: Еве – «будешь рожать детей»,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003399"/>
                </a:solidFill>
              </a:rPr>
              <a:t>а Адаму – «в поте лица твоего будешь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003399"/>
                </a:solidFill>
              </a:rPr>
              <a:t>есть хлеб» (Быт. 3, 16.19).  Была установ-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003399"/>
                </a:solidFill>
              </a:rPr>
              <a:t>лена строгая семейная иерархия: жена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003399"/>
                </a:solidFill>
              </a:rPr>
              <a:t>должна быть помощницей мужу и под-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003399"/>
                </a:solidFill>
              </a:rPr>
              <a:t>чиняться ему. Муж же должен заботить-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003399"/>
                </a:solidFill>
              </a:rPr>
              <a:t>ся о жене и быть её защитником.</a:t>
            </a:r>
            <a:r>
              <a:rPr lang="ru-RU" sz="1600" smtClean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6148" name="Picture 5" descr="F:\Первая семья\d2dc5-5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1650" y="1371600"/>
            <a:ext cx="3554413" cy="5029200"/>
          </a:xfr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800" b="1" smtClean="0">
                <a:ln>
                  <a:noFill/>
                </a:ln>
                <a:solidFill>
                  <a:srgbClr val="A50021"/>
                </a:solidFill>
                <a:effectLst/>
              </a:rPr>
              <a:t>Святые Пётр и Феврония Муромские – покровители семьи</a:t>
            </a:r>
          </a:p>
        </p:txBody>
      </p:sp>
      <p:pic>
        <p:nvPicPr>
          <p:cNvPr id="24579" name="Picture 2" descr="F:\О семье\30852.p[1]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5800" y="1447800"/>
            <a:ext cx="3036888" cy="5029200"/>
          </a:xfrm>
          <a:noFill/>
          <a:ln w="28575">
            <a:solidFill>
              <a:srgbClr val="C00000"/>
            </a:solidFill>
          </a:ln>
        </p:spPr>
      </p:pic>
      <p:pic>
        <p:nvPicPr>
          <p:cNvPr id="24580" name="Picture 2" descr="F:\О семье\0_3a123_f23ab73d_XL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188" y="1447800"/>
            <a:ext cx="3952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О семье\01-2824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24400" y="304800"/>
            <a:ext cx="3881438" cy="6096000"/>
          </a:xfrm>
          <a:noFill/>
          <a:ln w="28575">
            <a:solidFill>
              <a:srgbClr val="C00000"/>
            </a:solidFill>
          </a:ln>
        </p:spPr>
      </p:pic>
      <p:pic>
        <p:nvPicPr>
          <p:cNvPr id="25603" name="Picture 6" descr="F:\год семьи\Николай II и Петр и Феврония\14077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6238" y="304800"/>
            <a:ext cx="3738562" cy="6096000"/>
          </a:xfrm>
          <a:noFill/>
          <a:ln w="28575">
            <a:solidFill>
              <a:srgbClr val="C00000"/>
            </a:solidFill>
          </a:ln>
        </p:spPr>
      </p:pic>
      <p:pic>
        <p:nvPicPr>
          <p:cNvPr id="25604" name="Picture 2" descr="F:\О семье\01-2824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304800"/>
            <a:ext cx="3881438" cy="6096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год семьи\Николай II и Петр и Феврония\b1cb1628ae8c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381000"/>
            <a:ext cx="8153400" cy="6115050"/>
          </a:xfr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650" y="-146050"/>
            <a:ext cx="87630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smtClean="0">
                <a:solidFill>
                  <a:srgbClr val="C00000"/>
                </a:solidFill>
              </a:rPr>
              <a:t>Святые Пётр и </a:t>
            </a:r>
            <a:r>
              <a:rPr lang="ru-RU" b="1" err="1" smtClean="0">
                <a:solidFill>
                  <a:srgbClr val="C00000"/>
                </a:solidFill>
              </a:rPr>
              <a:t>Феврония</a:t>
            </a:r>
            <a:r>
              <a:rPr lang="ru-RU" b="1" smtClean="0">
                <a:solidFill>
                  <a:srgbClr val="C00000"/>
                </a:solidFill>
              </a:rPr>
              <a:t> Муромские</a:t>
            </a:r>
            <a:endParaRPr lang="ru-RU"/>
          </a:p>
        </p:txBody>
      </p:sp>
      <p:pic>
        <p:nvPicPr>
          <p:cNvPr id="27651" name="Picture 2" descr="F:\год семьи\Николай II и Петр и Феврония\46051912_prolove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1295400"/>
            <a:ext cx="6477000" cy="5029200"/>
          </a:xfr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844550"/>
            <a:ext cx="81534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C00000"/>
                </a:solidFill>
                <a:effectLst/>
              </a:rPr>
              <a:t>Награды для родителей многодетных семей.</a:t>
            </a:r>
            <a:endParaRPr lang="ru-RU" sz="5400">
              <a:solidFill>
                <a:srgbClr val="C00000"/>
              </a:solidFill>
              <a:effectLst/>
            </a:endParaRPr>
          </a:p>
        </p:txBody>
      </p:sp>
      <p:pic>
        <p:nvPicPr>
          <p:cNvPr id="28675" name="Picture 2" descr="F:\О семье\Звезда ордена св. Петра и Феврон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981200"/>
            <a:ext cx="3810000" cy="3467100"/>
          </a:xfrm>
          <a:noFill/>
          <a:ln w="28575">
            <a:solidFill>
              <a:srgbClr val="0000FF"/>
            </a:solidFill>
          </a:ln>
        </p:spPr>
      </p:pic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609600" y="57150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C00000"/>
                </a:solidFill>
                <a:effectLst/>
              </a:rPr>
              <a:t>Звезда ордена святых Петра и Февронии</a:t>
            </a:r>
          </a:p>
        </p:txBody>
      </p:sp>
      <p:pic>
        <p:nvPicPr>
          <p:cNvPr id="28677" name="Picture 3" descr="F:\О семье\Знак орде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981200"/>
            <a:ext cx="3660775" cy="3429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5181600" y="57150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C00000"/>
                </a:solidFill>
                <a:effectLst/>
              </a:rPr>
              <a:t>Знак ордена святых Петра и Февронии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3"/>
          <p:cNvSpPr>
            <a:spLocks noGrp="1"/>
          </p:cNvSpPr>
          <p:nvPr>
            <p:ph sz="half" idx="2"/>
          </p:nvPr>
        </p:nvSpPr>
        <p:spPr>
          <a:xfrm>
            <a:off x="2895600" y="5943600"/>
            <a:ext cx="3525838" cy="533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C00000"/>
                </a:solidFill>
              </a:rPr>
              <a:t>Памятный знак </a:t>
            </a:r>
          </a:p>
        </p:txBody>
      </p:sp>
      <p:pic>
        <p:nvPicPr>
          <p:cNvPr id="29699" name="Picture 2" descr="F:\О семье\0_3532b_ebf83839_X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28800" y="228600"/>
            <a:ext cx="5681663" cy="5638800"/>
          </a:xfr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800" b="1" smtClean="0">
                <a:ln>
                  <a:noFill/>
                </a:ln>
                <a:solidFill>
                  <a:srgbClr val="A50021"/>
                </a:solidFill>
                <a:effectLst/>
              </a:rPr>
              <a:t>Многодетная семья </a:t>
            </a:r>
            <a:r>
              <a:rPr lang="ru-RU" sz="3800" b="1" err="1" smtClean="0">
                <a:ln>
                  <a:noFill/>
                </a:ln>
                <a:solidFill>
                  <a:srgbClr val="A50021"/>
                </a:solidFill>
                <a:effectLst/>
              </a:rPr>
              <a:t>Осяк</a:t>
            </a:r>
            <a:r>
              <a:rPr lang="ru-RU" sz="3800" b="1" smtClean="0">
                <a:ln>
                  <a:noFill/>
                </a:ln>
                <a:solidFill>
                  <a:srgbClr val="A50021"/>
                </a:solidFill>
                <a:effectLst/>
              </a:rPr>
              <a:t> </a:t>
            </a:r>
            <a:br>
              <a:rPr lang="ru-RU" sz="3800" b="1" smtClean="0">
                <a:ln>
                  <a:noFill/>
                </a:ln>
                <a:solidFill>
                  <a:srgbClr val="A50021"/>
                </a:solidFill>
                <a:effectLst/>
              </a:rPr>
            </a:br>
            <a:r>
              <a:rPr lang="ru-RU" sz="3800" b="1" smtClean="0">
                <a:ln>
                  <a:noFill/>
                </a:ln>
                <a:solidFill>
                  <a:srgbClr val="A50021"/>
                </a:solidFill>
                <a:effectLst/>
              </a:rPr>
              <a:t>из Ростова-на-Дону имеет 18 детей.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1066800" y="5638800"/>
            <a:ext cx="7315200" cy="8683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200" b="1" smtClean="0">
                <a:solidFill>
                  <a:srgbClr val="003399"/>
                </a:solidFill>
              </a:rPr>
              <a:t>Родители награждены Президентом России</a:t>
            </a:r>
          </a:p>
          <a:p>
            <a:pPr algn="ctr">
              <a:buFont typeface="Wingdings 2" pitchFamily="18" charset="2"/>
              <a:buNone/>
            </a:pPr>
            <a:r>
              <a:rPr lang="ru-RU" sz="2200" b="1" smtClean="0">
                <a:solidFill>
                  <a:srgbClr val="003399"/>
                </a:solidFill>
              </a:rPr>
              <a:t>Д.А. Медведевым орденом «Родительская слава»</a:t>
            </a:r>
            <a:r>
              <a:rPr lang="ru-RU" sz="2200" smtClean="0"/>
              <a:t> </a:t>
            </a:r>
          </a:p>
        </p:txBody>
      </p:sp>
      <p:pic>
        <p:nvPicPr>
          <p:cNvPr id="30724" name="Picture 5" descr="Картинка 14 из 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524000"/>
            <a:ext cx="5381625" cy="402907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0725" name="Picture 9" descr="Файл:Parental glo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2133600"/>
            <a:ext cx="2414588" cy="25908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4800" b="1" smtClean="0">
                <a:ln>
                  <a:noFill/>
                </a:ln>
                <a:solidFill>
                  <a:srgbClr val="A50021"/>
                </a:solidFill>
                <a:effectLst/>
              </a:rPr>
              <a:t>«Счастье – быть вместе!»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2209800" y="1524000"/>
            <a:ext cx="6400800" cy="4678363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        </a:t>
            </a:r>
            <a:r>
              <a:rPr lang="ru-RU" b="1" smtClean="0">
                <a:solidFill>
                  <a:srgbClr val="003399"/>
                </a:solidFill>
              </a:rPr>
              <a:t>17 февраля состоялось открытие Года семьи в нашем г. Волгодонске под девизом «Счастье - быть вместе!». Этот замечательный повод собрал в ДК «Октябрь» семейные пары, которые пришли на торжество с детьми и родителями. Важность события трудно переоценить: семья играет огромную роль – как в жизни отдельной личности, так и всего общества в целом.</a:t>
            </a:r>
            <a:r>
              <a:rPr lang="ru-RU" smtClean="0"/>
              <a:t> </a:t>
            </a:r>
          </a:p>
        </p:txBody>
      </p:sp>
      <p:pic>
        <p:nvPicPr>
          <p:cNvPr id="31748" name="Picture 4" descr="p_40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24000"/>
            <a:ext cx="1724025" cy="17240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2772" name="Picture 2" descr="C:\Users\Shveya\Desktop\Шевченко Г.Н. (239-351-603)  Денисенко И.М. (222-283-028)  Счастье быть вместе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3795" name="Picture 2" descr="C:\Users\Shveya\Desktop\Шевченко Г.Н. (239-351-603)  Денисенко И.М. (222-283-028)  Счастье быть вместе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5240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400" b="1" smtClean="0">
                <a:ln>
                  <a:noFill/>
                </a:ln>
                <a:solidFill>
                  <a:srgbClr val="A50021"/>
                </a:solidFill>
                <a:effectLst/>
              </a:rPr>
              <a:t>Установлены семейные отношения между Богом и людьми.</a:t>
            </a:r>
            <a:r>
              <a:rPr lang="ru-RU" sz="4800" b="1" smtClean="0">
                <a:ln>
                  <a:noFill/>
                </a:ln>
                <a:solidFill>
                  <a:srgbClr val="FF3300"/>
                </a:solidFill>
                <a:effectLst/>
              </a:rPr>
              <a:t> 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5334000" y="1828800"/>
            <a:ext cx="3810000" cy="4648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smtClean="0">
                <a:solidFill>
                  <a:srgbClr val="003399"/>
                </a:solidFill>
              </a:rPr>
              <a:t>Молитва Господня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Отче наш, Иже еси на небесех!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Да святится имя Твое, да приидет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Царствие Твое, да будет воля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Твоя, яко на небеси и на земли.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Хлеб наш насущный даждь нам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днесь; и остави нам долги наша,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якоже и мы оставляем должником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нашим; и не введи нас во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искушение, но избави нас от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лукавого.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Яко Твое есть Царствие и сила, и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rgbClr val="003399"/>
                </a:solidFill>
              </a:rPr>
              <a:t>слава во веки веков. Аминь.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b="1" i="1" smtClean="0">
                <a:solidFill>
                  <a:srgbClr val="003399"/>
                </a:solidFill>
              </a:rPr>
              <a:t>                  </a:t>
            </a:r>
            <a:r>
              <a:rPr lang="ru-RU" sz="1600" b="1" i="1" smtClean="0">
                <a:solidFill>
                  <a:srgbClr val="003399"/>
                </a:solidFill>
              </a:rPr>
              <a:t>Евангелие от Матфея,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 smtClean="0">
                <a:solidFill>
                  <a:srgbClr val="003399"/>
                </a:solidFill>
              </a:rPr>
              <a:t>                   гл. 6, ст.9-13.</a:t>
            </a:r>
          </a:p>
        </p:txBody>
      </p:sp>
      <p:pic>
        <p:nvPicPr>
          <p:cNvPr id="7172" name="Picture 5" descr="Картинка 59 из 491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676400"/>
            <a:ext cx="50292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hveya\Desktop\Фотографии для мероприятия\DSC050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ru-RU" sz="72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 свадебного стола</a:t>
            </a:r>
            <a:endParaRPr lang="ru-RU" sz="72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4" name="Picture 2" descr="C:\Users\Shveya\Desktop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год семьи\42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163" y="0"/>
            <a:ext cx="9113837" cy="6858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609600"/>
            <a:ext cx="3429000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>
                <a:solidFill>
                  <a:schemeClr val="bg1"/>
                </a:solidFill>
              </a:rPr>
              <a:t>Приветствие главы 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г. Волгодонска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0"/>
            <a:ext cx="8915400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smtClean="0">
                <a:solidFill>
                  <a:srgbClr val="A50021"/>
                </a:solidFill>
              </a:rPr>
              <a:t>«Город – это одна большая семья… Давайте каждый из нас беречь свою личную семью и все вместе – большую семью нашего родного города»</a:t>
            </a:r>
            <a:endParaRPr lang="ru-RU" sz="3200">
              <a:solidFill>
                <a:srgbClr val="A50021"/>
              </a:solidFill>
            </a:endParaRPr>
          </a:p>
        </p:txBody>
      </p:sp>
      <p:pic>
        <p:nvPicPr>
          <p:cNvPr id="37891" name="Picture 3" descr="F:\год семьи\Новая папка (3)\DSC045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228600"/>
            <a:ext cx="6299200" cy="4724400"/>
          </a:xfr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8916" name="Picture 2" descr="F:\год семьи\42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099550" cy="6858000"/>
          </a:xfr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3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40" name="Picture 3" descr="F:\год семьи\Новая папка (3)\DSC045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64" name="Picture 2" descr="F:\год семьи\42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7010400"/>
          </a:xfr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7" name="Picture 2" descr="F:\год семьи\42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11963"/>
          </a:xfrm>
          <a:noFill/>
          <a:ln w="28575">
            <a:solidFill>
              <a:srgbClr val="993300"/>
            </a:soli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год семьи\42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400" b="1" smtClean="0">
                <a:solidFill>
                  <a:srgbClr val="FFC000"/>
                </a:solidFill>
              </a:rPr>
              <a:t>Бриллиантовые юбиляры</a:t>
            </a:r>
            <a:endParaRPr lang="ru-RU" sz="54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год семьи\42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220200" cy="6858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ru-RU" sz="6000" b="1" smtClean="0">
                <a:solidFill>
                  <a:srgbClr val="FFC000"/>
                </a:solidFill>
              </a:rPr>
              <a:t>Благодарные зрители</a:t>
            </a:r>
            <a:endParaRPr lang="ru-RU" sz="60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6838" y="-142875"/>
            <a:ext cx="91440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rgbClr val="C00000"/>
                </a:solidFill>
              </a:rPr>
              <a:t>Иисус Христос и Его земная семья</a:t>
            </a:r>
            <a:endParaRPr lang="ru-RU" sz="4400" b="1">
              <a:solidFill>
                <a:srgbClr val="C00000"/>
              </a:solidFill>
            </a:endParaRPr>
          </a:p>
        </p:txBody>
      </p:sp>
      <p:pic>
        <p:nvPicPr>
          <p:cNvPr id="8195" name="Picture 5" descr="F:\Первая семья\pic24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57600" y="1524000"/>
            <a:ext cx="2387600" cy="3048000"/>
          </a:xfrm>
          <a:noFill/>
          <a:ln w="38100">
            <a:solidFill>
              <a:srgbClr val="00B050"/>
            </a:solidFill>
          </a:ln>
        </p:spPr>
      </p:pic>
      <p:pic>
        <p:nvPicPr>
          <p:cNvPr id="7175" name="Picture 7" descr="F:\Первая семья\Иисус-плотник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" y="1524000"/>
            <a:ext cx="2895600" cy="4572000"/>
          </a:xfr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8197" name="Picture 8" descr="F:\Первая семья\2ac63b9c9d79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2819400"/>
            <a:ext cx="25225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3581400" y="4800600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>
                <a:solidFill>
                  <a:srgbClr val="C00000"/>
                </a:solidFill>
                <a:effectLst/>
                <a:latin typeface="Constantia" pitchFamily="18" charset="0"/>
              </a:rPr>
              <a:t>Иисус работал</a:t>
            </a:r>
          </a:p>
          <a:p>
            <a:pPr>
              <a:buFont typeface="Wingdings 2" pitchFamily="18" charset="2"/>
              <a:buNone/>
            </a:pPr>
            <a:r>
              <a:rPr lang="ru-RU" b="1">
                <a:solidFill>
                  <a:srgbClr val="C00000"/>
                </a:solidFill>
                <a:effectLst/>
                <a:latin typeface="Constantia" pitchFamily="18" charset="0"/>
              </a:rPr>
              <a:t>в мастерской плотника праведного Иосифа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5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60" name="Picture 6" descr="F:\год семьи\Николай II и Петр и Феврония\d46902fbdb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800" b="1" smtClean="0">
                <a:ln>
                  <a:noFill/>
                </a:ln>
                <a:solidFill>
                  <a:srgbClr val="A50021"/>
                </a:solidFill>
                <a:effectLst/>
              </a:rPr>
              <a:t>Церковь устроена как семья, </a:t>
            </a:r>
            <a:br>
              <a:rPr lang="ru-RU" sz="3800" b="1" smtClean="0">
                <a:ln>
                  <a:noFill/>
                </a:ln>
                <a:solidFill>
                  <a:srgbClr val="A50021"/>
                </a:solidFill>
                <a:effectLst/>
              </a:rPr>
            </a:br>
            <a:r>
              <a:rPr lang="ru-RU" sz="3800" b="1" smtClean="0">
                <a:ln>
                  <a:noFill/>
                </a:ln>
                <a:solidFill>
                  <a:srgbClr val="A50021"/>
                </a:solidFill>
                <a:effectLst/>
              </a:rPr>
              <a:t>а семья является малой Церковью</a:t>
            </a:r>
          </a:p>
        </p:txBody>
      </p:sp>
      <p:pic>
        <p:nvPicPr>
          <p:cNvPr id="9219" name="Picture 8" descr="Картинка 377 из 1185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371600"/>
            <a:ext cx="36528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Картинка 56 из 1368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1828800"/>
            <a:ext cx="4381500" cy="36385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800" b="1" smtClean="0">
                <a:ln>
                  <a:noFill/>
                </a:ln>
                <a:solidFill>
                  <a:srgbClr val="993300"/>
                </a:solidFill>
                <a:effectLst/>
              </a:rPr>
              <a:t>«Домострой» – свод житейских правил и наставлений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495800" y="1752600"/>
            <a:ext cx="4419600" cy="4678363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Принципы формирования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русской православной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семьи, православного вос-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питания детей изложены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ещё в 16-м веке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в «Домострое» - своде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житейских правил и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наставлений, отразившем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принципы патриархаль-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ного быта.</a:t>
            </a:r>
          </a:p>
        </p:txBody>
      </p:sp>
      <p:pic>
        <p:nvPicPr>
          <p:cNvPr id="10244" name="Picture 4" descr="Картинка 74 из 175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524000"/>
            <a:ext cx="37274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89154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400" smtClean="0">
                <a:ln>
                  <a:noFill/>
                </a:ln>
                <a:solidFill>
                  <a:srgbClr val="A50021"/>
                </a:solidFill>
                <a:effectLst/>
              </a:rPr>
              <a:t>Святители Православной церкви </a:t>
            </a:r>
            <a:br>
              <a:rPr lang="ru-RU" sz="4400" smtClean="0">
                <a:ln>
                  <a:noFill/>
                </a:ln>
                <a:solidFill>
                  <a:srgbClr val="A50021"/>
                </a:solidFill>
                <a:effectLst/>
              </a:rPr>
            </a:br>
            <a:r>
              <a:rPr lang="ru-RU" sz="4400" smtClean="0">
                <a:ln>
                  <a:noFill/>
                </a:ln>
                <a:solidFill>
                  <a:srgbClr val="A50021"/>
                </a:solidFill>
                <a:effectLst/>
              </a:rPr>
              <a:t>о семье: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2971800" y="1981200"/>
            <a:ext cx="5715000" cy="4678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3399"/>
                </a:solidFill>
              </a:rPr>
              <a:t>Святитель Филарет Московский: «Семейство древнее государства. Государство образовалось из семейства. Поэтому жизнь семейная в отношении к жизни государственной есть некоторым образом «корень дерева».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3399"/>
                </a:solidFill>
              </a:rPr>
              <a:t>Иеромонах Порфирий (Левашов): «Разлад в семье (семейные смуты) сказываются на обществе: из-за них подавляется чувство чести и правоты, теряется доверие, зачинаются раздоры и тяжбы, упадает деятельность, слабеют промышленные силы народа, умножается бедность, и приходят в расстройство дела общественные».	</a:t>
            </a:r>
            <a:r>
              <a:rPr lang="ru-RU" sz="2000" smtClean="0"/>
              <a:t>					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 </a:t>
            </a:r>
          </a:p>
        </p:txBody>
      </p:sp>
      <p:pic>
        <p:nvPicPr>
          <p:cNvPr id="11268" name="Picture 5" descr="Картинка 2 из 49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905000"/>
            <a:ext cx="25320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57200" y="5334000"/>
            <a:ext cx="2341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600" b="1">
                <a:solidFill>
                  <a:srgbClr val="A50021"/>
                </a:solidFill>
                <a:effectLst/>
                <a:latin typeface="Constantia" pitchFamily="18" charset="0"/>
              </a:rPr>
              <a:t>Святитель </a:t>
            </a:r>
          </a:p>
          <a:p>
            <a:pPr algn="l"/>
            <a:r>
              <a:rPr lang="ru-RU" sz="1600" b="1">
                <a:solidFill>
                  <a:srgbClr val="A50021"/>
                </a:solidFill>
                <a:effectLst/>
                <a:latin typeface="Constantia" pitchFamily="18" charset="0"/>
              </a:rPr>
              <a:t>Филарет Московский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О семье\0_63d0f_45fd7138_XL[1]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25562" y="423862"/>
            <a:ext cx="6248400" cy="6172200"/>
          </a:xfrm>
          <a:prstGeom prst="ellipse">
            <a:avLst/>
          </a:prstGeom>
          <a:ln w="190500" cap="sq">
            <a:solidFill>
              <a:schemeClr val="accent5">
                <a:lumMod val="75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F:\О семье\100196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1598</TotalTime>
  <Words>889</Words>
  <Application>Microsoft Office PowerPoint</Application>
  <PresentationFormat>Экран (4:3)</PresentationFormat>
  <Paragraphs>150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Constantia</vt:lpstr>
      <vt:lpstr>Wingdings 2</vt:lpstr>
      <vt:lpstr>Calibri</vt:lpstr>
      <vt:lpstr>Бумажная</vt:lpstr>
      <vt:lpstr>ГКОУ РО школа-интернат VI вида г. Волгодонска</vt:lpstr>
      <vt:lpstr> Первая семья в Библии</vt:lpstr>
      <vt:lpstr>Установлены семейные отношения между Богом и людьми. </vt:lpstr>
      <vt:lpstr>Иисус Христос и Его земная семья</vt:lpstr>
      <vt:lpstr>Церковь устроена как семья,  а семья является малой Церковью</vt:lpstr>
      <vt:lpstr>«Домострой» – свод житейских правил и наставлений</vt:lpstr>
      <vt:lpstr>Святители Православной церкви  о семье:</vt:lpstr>
      <vt:lpstr>Слайд 8</vt:lpstr>
      <vt:lpstr>Слайд 9</vt:lpstr>
      <vt:lpstr>Семья Императора Николая II –  пример для подражания.</vt:lpstr>
      <vt:lpstr>Слайд 11</vt:lpstr>
      <vt:lpstr>Николай II и Великая княгиня Александра Федоровна</vt:lpstr>
      <vt:lpstr>Выдержки из дневника Императрицы Александры Федоровны Романовой: </vt:lpstr>
      <vt:lpstr>Александра Фёдоровна могла  быть простой  сестрой милосердия  и быть царственной особой! </vt:lpstr>
      <vt:lpstr>Дети Николая II и Александры  Федоровны Романовых. 1910 год</vt:lpstr>
      <vt:lpstr>Слайд 16</vt:lpstr>
      <vt:lpstr>Святые царственные страстотерпцы.  Семья последнего российского императора Николая II </vt:lpstr>
      <vt:lpstr>Слайд 18</vt:lpstr>
      <vt:lpstr>Качества, необходимые в семье</vt:lpstr>
      <vt:lpstr>Святые Пётр и Феврония Муромские – покровители семьи</vt:lpstr>
      <vt:lpstr>Слайд 21</vt:lpstr>
      <vt:lpstr>Слайд 22</vt:lpstr>
      <vt:lpstr>Святые Пётр и Феврония Муромские</vt:lpstr>
      <vt:lpstr>Награды для родителей многодетных семей.</vt:lpstr>
      <vt:lpstr>Слайд 25</vt:lpstr>
      <vt:lpstr>Многодетная семья Осяк  из Ростова-на-Дону имеет 18 детей.</vt:lpstr>
      <vt:lpstr>«Счастье – быть вместе!»</vt:lpstr>
      <vt:lpstr>Слайд 28</vt:lpstr>
      <vt:lpstr>Слайд 29</vt:lpstr>
      <vt:lpstr>У свадебного стола</vt:lpstr>
      <vt:lpstr>Слайд 31</vt:lpstr>
      <vt:lpstr>Приветствие главы  г. Волгодонска</vt:lpstr>
      <vt:lpstr>«Город – это одна большая семья… Давайте каждый из нас беречь свою личную семью и все вместе – большую семью нашего родного города»</vt:lpstr>
      <vt:lpstr>Слайд 34</vt:lpstr>
      <vt:lpstr>Слайд 35</vt:lpstr>
      <vt:lpstr>Слайд 36</vt:lpstr>
      <vt:lpstr>Слайд 37</vt:lpstr>
      <vt:lpstr>Бриллиантовые юбиляры</vt:lpstr>
      <vt:lpstr>Благодарные зрители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Shveya</dc:creator>
  <cp:lastModifiedBy>Дарёна</cp:lastModifiedBy>
  <cp:revision>72</cp:revision>
  <cp:lastPrinted>1601-01-01T00:00:00Z</cp:lastPrinted>
  <dcterms:created xsi:type="dcterms:W3CDTF">1601-01-01T00:00:00Z</dcterms:created>
  <dcterms:modified xsi:type="dcterms:W3CDTF">2013-02-06T08:46:05Z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