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1" r:id="rId4"/>
    <p:sldId id="259" r:id="rId5"/>
    <p:sldId id="263" r:id="rId6"/>
    <p:sldId id="260" r:id="rId7"/>
    <p:sldId id="262" r:id="rId8"/>
    <p:sldId id="267" r:id="rId9"/>
    <p:sldId id="268" r:id="rId10"/>
    <p:sldId id="274" r:id="rId11"/>
    <p:sldId id="271" r:id="rId12"/>
    <p:sldId id="272" r:id="rId13"/>
    <p:sldId id="257" r:id="rId14"/>
    <p:sldId id="258" r:id="rId15"/>
    <p:sldId id="280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AE1517"/>
    <a:srgbClr val="CC0000"/>
    <a:srgbClr val="1F7EE7"/>
    <a:srgbClr val="7DD330"/>
    <a:srgbClr val="0C7CD2"/>
    <a:srgbClr val="40652D"/>
    <a:srgbClr val="4A743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725" y="-4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1" name="Picture 27" descr="kj hkjh zrte lki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40652D"/>
                </a:solidFill>
              </a:rPr>
              <a:t>Page </a:t>
            </a:r>
            <a:fld id="{5DBFAF0F-6354-4288-9391-496DFDB5D2C5}" type="slidenum">
              <a:rPr lang="fr-FR" b="1">
                <a:solidFill>
                  <a:srgbClr val="40652D"/>
                </a:solidFill>
              </a:rPr>
              <a:pPr/>
              <a:t>‹#›</a:t>
            </a:fld>
            <a:endParaRPr lang="fr-FR" b="1">
              <a:solidFill>
                <a:srgbClr val="40652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youtube.com/watch?v=G1yBQv1hLRY&amp;feature=related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HUnzPEy-nA&amp;feature=related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688632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7030A0"/>
                </a:solidFill>
              </a:rPr>
              <a:t>“In nature there are neither rewards nor punishments- there are consequences”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R.G. Ingersoll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(1833 – 1899),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an American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political leader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and orator</a:t>
            </a:r>
            <a:r>
              <a:rPr lang="en-US" dirty="0" smtClean="0"/>
              <a:t> 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15616" y="2484329"/>
            <a:ext cx="7632848" cy="3170099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Example: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pollute rivers- fewer fish die</a:t>
            </a:r>
          </a:p>
          <a:p>
            <a:pPr lvl="0"/>
            <a:r>
              <a:rPr kumimoji="0" lang="en-US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we don’t pollute rivers, fewer fish will die.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use filters- have more drinking water</a:t>
            </a:r>
          </a:p>
          <a:p>
            <a:pPr lvl="0"/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people use filters at home, they will have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more drinking water.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destroy rainforests -  rare plants and animals survive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protect wildlife-  save endangered species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use bicycles and walk more – reduce air pollution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dump waste into rivers- animals leave their habitats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recycle paper, glass, cans – save important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resources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260648"/>
            <a:ext cx="5815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GRAMMAR FOR REVISION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836712"/>
            <a:ext cx="6336704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Future Simple                       Present      Simple 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shall    </a:t>
            </a:r>
            <a:r>
              <a:rPr lang="en-US" sz="2000" dirty="0" smtClean="0">
                <a:solidFill>
                  <a:srgbClr val="FF0000"/>
                </a:solidFill>
              </a:rPr>
              <a:t>                      </a:t>
            </a:r>
            <a:r>
              <a:rPr lang="en-US" sz="2000" b="1" dirty="0" smtClean="0">
                <a:solidFill>
                  <a:srgbClr val="FF0000"/>
                </a:solidFill>
              </a:rPr>
              <a:t>if  </a:t>
            </a:r>
            <a:r>
              <a:rPr lang="en-US" sz="2000" dirty="0" smtClean="0">
                <a:solidFill>
                  <a:srgbClr val="FF0000"/>
                </a:solidFill>
              </a:rPr>
              <a:t>        </a:t>
            </a:r>
            <a:r>
              <a:rPr lang="en-US" sz="2000" dirty="0" smtClean="0">
                <a:solidFill>
                  <a:srgbClr val="FFFF00"/>
                </a:solidFill>
              </a:rPr>
              <a:t>V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will      +  V                            Vs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SOLVE THE ENVIRONMENTAL PROBLEMS?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908720"/>
            <a:ext cx="9043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should or shouldn’t we do to protect our environment? Use the verbs </a:t>
            </a:r>
          </a:p>
          <a:p>
            <a:r>
              <a:rPr lang="en-US" sz="2000" dirty="0" smtClean="0"/>
              <a:t>in the box to complete the sentences.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700808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0000"/>
                </a:solidFill>
              </a:rPr>
              <a:t>cut down, destroy, plant, protect, recycle, save, throw away, waste</a:t>
            </a:r>
            <a:endParaRPr lang="ru-RU" sz="2200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19672" y="2348880"/>
          <a:ext cx="6912768" cy="2897382"/>
        </p:xfrm>
        <a:graphic>
          <a:graphicData uri="http://schemas.openxmlformats.org/drawingml/2006/table">
            <a:tbl>
              <a:tblPr/>
              <a:tblGrid>
                <a:gridCol w="3206954"/>
                <a:gridCol w="3705814"/>
              </a:tblGrid>
              <a:tr h="41207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We should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We shouldn’t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1207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_____tropical</a:t>
                      </a:r>
                      <a:r>
                        <a:rPr lang="en-US" sz="2000" b="1" baseline="0" dirty="0" smtClean="0">
                          <a:latin typeface="+mj-lt"/>
                          <a:ea typeface="Calibri"/>
                          <a:cs typeface="Times New Roman"/>
                        </a:rPr>
                        <a:t> rainforests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_______trees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1207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_____more trees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_______ </a:t>
                      </a:r>
                      <a:r>
                        <a:rPr lang="en-US" sz="2000" b="1" dirty="0" smtClean="0"/>
                        <a:t>forests</a:t>
                      </a:r>
                      <a:endParaRPr lang="ru-RU" sz="20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1207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_____paper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j-lt"/>
                          <a:ea typeface="Calibri"/>
                          <a:cs typeface="Times New Roman"/>
                        </a:rPr>
                        <a:t>_______</a:t>
                      </a: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</a:rPr>
                        <a:t>plastic</a:t>
                      </a:r>
                      <a:r>
                        <a:rPr lang="en-US" sz="2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bags</a:t>
                      </a:r>
                      <a:endParaRPr lang="ru-RU" sz="2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1207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_____endangered      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          species, such as  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          pandas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_______energy and</a:t>
                      </a:r>
                      <a:r>
                        <a:rPr lang="en-US" sz="2000" b="1" baseline="0" dirty="0" smtClean="0">
                          <a:latin typeface="+mj-lt"/>
                          <a:ea typeface="Calibri"/>
                          <a:cs typeface="Times New Roman"/>
                        </a:rPr>
                        <a:t> water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CHECK YOURSELVES: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844824"/>
          <a:ext cx="6912768" cy="3186348"/>
        </p:xfrm>
        <a:graphic>
          <a:graphicData uri="http://schemas.openxmlformats.org/drawingml/2006/table">
            <a:tbl>
              <a:tblPr/>
              <a:tblGrid>
                <a:gridCol w="3206954"/>
                <a:gridCol w="3705814"/>
              </a:tblGrid>
              <a:tr h="41207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We should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We shouldn’t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1207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u="sng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save\protect</a:t>
                      </a: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 tropical</a:t>
                      </a:r>
                      <a:r>
                        <a:rPr lang="en-US" sz="2000" b="1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baseline="0" dirty="0" smtClean="0">
                          <a:latin typeface="+mj-lt"/>
                          <a:ea typeface="Calibri"/>
                          <a:cs typeface="Times New Roman"/>
                        </a:rPr>
                        <a:t>rainforests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u="sng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cut down </a:t>
                      </a: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trees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1207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u="sng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plant</a:t>
                      </a: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 more trees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u="sng" dirty="0" smtClean="0">
                          <a:solidFill>
                            <a:srgbClr val="7030A0"/>
                          </a:solidFill>
                        </a:rPr>
                        <a:t>destroy</a:t>
                      </a:r>
                      <a:r>
                        <a:rPr lang="en-US" sz="2000" b="1" dirty="0" smtClean="0"/>
                        <a:t>  forests</a:t>
                      </a:r>
                      <a:endParaRPr lang="ru-RU" sz="20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1207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u="sng" dirty="0" smtClean="0">
                          <a:solidFill>
                            <a:srgbClr val="7030A0"/>
                          </a:solidFill>
                          <a:latin typeface="+mj-lt"/>
                          <a:ea typeface="Calibri"/>
                          <a:cs typeface="Times New Roman"/>
                        </a:rPr>
                        <a:t>recycle</a:t>
                      </a: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 paper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throw away </a:t>
                      </a: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</a:rPr>
                        <a:t>plastic</a:t>
                      </a:r>
                      <a:r>
                        <a:rPr lang="en-US" sz="2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bags</a:t>
                      </a:r>
                      <a:endParaRPr lang="ru-RU" sz="2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2000" b="1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1207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u="sng" kern="1200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save\protect </a:t>
                      </a: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endangered    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species, such as  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pandas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u="sng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waste </a:t>
                      </a: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</a:rPr>
                        <a:t>energy and water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188913"/>
            <a:ext cx="8310545" cy="707886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hlinkClick r:id="rId2"/>
              </a:rPr>
              <a:t>THE 3 R’S RULE</a:t>
            </a:r>
          </a:p>
          <a:p>
            <a:r>
              <a:rPr lang="ru-RU" sz="2000" b="1" u="sng" dirty="0" smtClean="0">
                <a:hlinkClick r:id="rId2"/>
              </a:rPr>
              <a:t>http://www.youtube.com/watch?v=G1yBQv1hLRY&amp;feature=related </a:t>
            </a:r>
            <a:endParaRPr lang="fr-FR" sz="2000" dirty="0">
              <a:solidFill>
                <a:srgbClr val="40652D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900113" y="90805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endParaRPr lang="fr-FR" sz="2000" b="1" dirty="0">
              <a:solidFill>
                <a:srgbClr val="40652D"/>
              </a:solidFill>
              <a:latin typeface="Verdana" pitchFamily="34" charset="0"/>
            </a:endParaRPr>
          </a:p>
        </p:txBody>
      </p:sp>
      <p:pic>
        <p:nvPicPr>
          <p:cNvPr id="2049" name="Imagem 4" descr="C:\Documents and Settings\vanda\Ambiente de trabalho\thistlegirldesigns\members_Nov09_ecokids\GIF\nov09_kids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980728"/>
            <a:ext cx="3780928" cy="2883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http://www.ruhow.ru/images/1001309/kak-ispolzovat-bumagu-vtorichno_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83560"/>
            <a:ext cx="5652120" cy="5874440"/>
          </a:xfrm>
          <a:prstGeom prst="rect">
            <a:avLst/>
          </a:prstGeom>
          <a:noFill/>
        </p:spPr>
      </p:pic>
      <p:pic>
        <p:nvPicPr>
          <p:cNvPr id="4102" name="Picture 6" descr="http://www.wondercliparts.com/holidays/earth_day/graphics/earth_day_graphics_1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3689648"/>
            <a:ext cx="3419872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203848" y="188640"/>
            <a:ext cx="22755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</a:rPr>
              <a:t>SUMMARY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00113" y="90805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endParaRPr lang="fr-FR" sz="2000" b="1" dirty="0">
              <a:solidFill>
                <a:srgbClr val="40652D"/>
              </a:solidFill>
              <a:latin typeface="Verdana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1196752"/>
          <a:ext cx="8712968" cy="5066853"/>
        </p:xfrm>
        <a:graphic>
          <a:graphicData uri="http://schemas.openxmlformats.org/drawingml/2006/table">
            <a:tbl>
              <a:tblPr/>
              <a:tblGrid>
                <a:gridCol w="3560013"/>
                <a:gridCol w="5152955"/>
              </a:tblGrid>
              <a:tr h="42609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Problem: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Solution: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01407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Water pollution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55604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Air pollution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07065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Dumping 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980728"/>
            <a:ext cx="487825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HOMEWORK:</a:t>
            </a:r>
          </a:p>
          <a:p>
            <a:endParaRPr lang="en-US" sz="5400" dirty="0" smtClean="0">
              <a:solidFill>
                <a:srgbClr val="0070C0"/>
              </a:solidFill>
            </a:endParaRPr>
          </a:p>
          <a:p>
            <a:r>
              <a:rPr lang="en-US" sz="5400" dirty="0" smtClean="0">
                <a:solidFill>
                  <a:srgbClr val="7030A0"/>
                </a:solidFill>
              </a:rPr>
              <a:t>Ex. 20 p. 75-77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5445224"/>
            <a:ext cx="5085559" cy="1015663"/>
          </a:xfrm>
          <a:prstGeom prst="rect">
            <a:avLst/>
          </a:prstGeom>
          <a:solidFill>
            <a:srgbClr val="AE1517"/>
          </a:solidFill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 </a:t>
            </a:r>
            <a:endParaRPr lang="ru-RU" sz="6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3119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FIND TEN WORDS ON THE TOPIC “MAN AND THE NATURAL WORLD”.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THEY GO ACROSS, DOWN AND AT THE ANGLE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27583" y="1196748"/>
          <a:ext cx="7416822" cy="4248475"/>
        </p:xfrm>
        <a:graphic>
          <a:graphicData uri="http://schemas.openxmlformats.org/drawingml/2006/table">
            <a:tbl>
              <a:tblPr/>
              <a:tblGrid>
                <a:gridCol w="674186"/>
                <a:gridCol w="674186"/>
                <a:gridCol w="674186"/>
                <a:gridCol w="674186"/>
                <a:gridCol w="674186"/>
                <a:gridCol w="674186"/>
                <a:gridCol w="674186"/>
                <a:gridCol w="674186"/>
                <a:gridCol w="674186"/>
                <a:gridCol w="674186"/>
                <a:gridCol w="674962"/>
              </a:tblGrid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Q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Z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Z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Z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Q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Q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CHECK YOURSELVES: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1772816"/>
            <a:ext cx="52565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ENVIRONMENT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POLLUTION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SURVIVE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WASTE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DESTRUCTION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DUMP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OZONE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CAUSE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SAFE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NUCLEAR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27583" y="1196748"/>
          <a:ext cx="7416822" cy="4248475"/>
        </p:xfrm>
        <a:graphic>
          <a:graphicData uri="http://schemas.openxmlformats.org/drawingml/2006/table">
            <a:tbl>
              <a:tblPr/>
              <a:tblGrid>
                <a:gridCol w="674186"/>
                <a:gridCol w="674186"/>
                <a:gridCol w="674186"/>
                <a:gridCol w="674186"/>
                <a:gridCol w="674186"/>
                <a:gridCol w="674186"/>
                <a:gridCol w="674186"/>
                <a:gridCol w="674186"/>
                <a:gridCol w="674186"/>
                <a:gridCol w="674186"/>
                <a:gridCol w="674962"/>
              </a:tblGrid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Q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Z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Z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Z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Q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Q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CC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800" b="1" dirty="0">
                        <a:solidFill>
                          <a:srgbClr val="00CC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CC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800" b="1" dirty="0">
                        <a:solidFill>
                          <a:srgbClr val="00CC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CC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800" b="1" dirty="0">
                        <a:solidFill>
                          <a:srgbClr val="00CC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CC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800" b="1" dirty="0">
                        <a:solidFill>
                          <a:srgbClr val="00CC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CC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 dirty="0">
                        <a:solidFill>
                          <a:srgbClr val="00CC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CC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800" b="1" dirty="0">
                        <a:solidFill>
                          <a:srgbClr val="00CC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CC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800" b="1" dirty="0">
                        <a:solidFill>
                          <a:srgbClr val="00CC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CC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800" b="1" dirty="0">
                        <a:solidFill>
                          <a:srgbClr val="00CC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CC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800" b="1" dirty="0">
                        <a:solidFill>
                          <a:srgbClr val="00CC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ljk ouir jhr pm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27584" y="332656"/>
            <a:ext cx="5256584" cy="184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pPr algn="ctr"/>
            <a:r>
              <a:rPr lang="en-US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FRAGILE PLANET</a:t>
            </a:r>
            <a:endParaRPr lang="fr-FR" sz="4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088" y="3573016"/>
            <a:ext cx="35041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B050"/>
                </a:solidFill>
              </a:rPr>
              <a:t> У</a:t>
            </a:r>
            <a:r>
              <a:rPr lang="ru-RU" sz="2000" dirty="0" smtClean="0">
                <a:solidFill>
                  <a:srgbClr val="00B050"/>
                </a:solidFill>
              </a:rPr>
              <a:t>рок в 6-ом </a:t>
            </a:r>
            <a:r>
              <a:rPr lang="ru-RU" sz="2000" dirty="0">
                <a:solidFill>
                  <a:srgbClr val="00B050"/>
                </a:solidFill>
              </a:rPr>
              <a:t>к</a:t>
            </a:r>
            <a:r>
              <a:rPr lang="ru-RU" sz="2000" dirty="0" smtClean="0">
                <a:solidFill>
                  <a:srgbClr val="00B050"/>
                </a:solidFill>
              </a:rPr>
              <a:t>лассе по теме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« </a:t>
            </a:r>
            <a:r>
              <a:rPr lang="en-US" sz="2000" dirty="0" smtClean="0">
                <a:solidFill>
                  <a:srgbClr val="FF0000"/>
                </a:solidFill>
                <a:latin typeface="Algerian" pitchFamily="82" charset="0"/>
              </a:rPr>
              <a:t>Ecology</a:t>
            </a:r>
            <a:r>
              <a:rPr lang="ru-RU" sz="2000" dirty="0" smtClean="0">
                <a:solidFill>
                  <a:srgbClr val="FF0000"/>
                </a:solidFill>
              </a:rPr>
              <a:t>»</a:t>
            </a:r>
            <a:r>
              <a:rPr lang="en-US" sz="2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00B050"/>
                </a:solidFill>
              </a:rPr>
              <a:t> к УМК О.В. Афанасьевой,</a:t>
            </a:r>
          </a:p>
          <a:p>
            <a:r>
              <a:rPr lang="ru-RU" sz="2000" dirty="0" smtClean="0">
                <a:solidFill>
                  <a:srgbClr val="00B050"/>
                </a:solidFill>
              </a:rPr>
              <a:t>И.В. Михеевой</a:t>
            </a:r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5" name="Picture 2" descr="C:\Users\неизвестный\Desktop\экология\dce62fabb3e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8"/>
            <a:ext cx="2736304" cy="26726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6"/>
          <p:cNvSpPr>
            <a:spLocks noChangeArrowheads="1"/>
          </p:cNvSpPr>
          <p:nvPr/>
        </p:nvSpPr>
        <p:spPr bwMode="auto">
          <a:xfrm>
            <a:off x="3203575" y="2349500"/>
            <a:ext cx="3024188" cy="2520950"/>
          </a:xfrm>
          <a:prstGeom prst="ellipse">
            <a:avLst/>
          </a:prstGeom>
          <a:solidFill>
            <a:srgbClr val="80C5C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Environmental 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</a:rPr>
              <a:t> problems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Oval 7"/>
          <p:cNvSpPr>
            <a:spLocks noChangeArrowheads="1"/>
          </p:cNvSpPr>
          <p:nvPr/>
        </p:nvSpPr>
        <p:spPr bwMode="auto">
          <a:xfrm>
            <a:off x="3275856" y="260648"/>
            <a:ext cx="2952750" cy="1368425"/>
          </a:xfrm>
          <a:prstGeom prst="ellipse">
            <a:avLst/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4427538" y="1412875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 rot="4390021">
            <a:off x="6378856" y="281063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 rot="16446226">
            <a:off x="2889183" y="2281938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auto">
          <a:xfrm rot="7378289">
            <a:off x="5771353" y="4402965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 rot="15686973">
            <a:off x="3119764" y="3685658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0" y="3717032"/>
            <a:ext cx="2858765" cy="1268288"/>
          </a:xfrm>
          <a:prstGeom prst="ellipse">
            <a:avLst/>
          </a:prstGeom>
          <a:solidFill>
            <a:srgbClr val="FF781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The </a:t>
            </a:r>
            <a:r>
              <a:rPr lang="en-US" dirty="0" smtClean="0">
                <a:solidFill>
                  <a:schemeClr val="tx2"/>
                </a:solidFill>
              </a:rPr>
              <a:t>destruction of the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ozone layer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6480175" y="4365104"/>
            <a:ext cx="2663825" cy="1366837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767512" y="1628800"/>
            <a:ext cx="2376488" cy="1800225"/>
          </a:xfrm>
          <a:prstGeom prst="ellipse">
            <a:avLst/>
          </a:prstGeom>
          <a:solidFill>
            <a:srgbClr val="39AD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251520" y="836712"/>
            <a:ext cx="2447925" cy="1800225"/>
          </a:xfrm>
          <a:prstGeom prst="ellipse">
            <a:avLst/>
          </a:prstGeom>
          <a:solidFill>
            <a:srgbClr val="FF5757">
              <a:alpha val="8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Nuclear pollution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2627784" y="5373216"/>
            <a:ext cx="2952750" cy="1368425"/>
          </a:xfrm>
          <a:prstGeom prst="ellipse">
            <a:avLst/>
          </a:prstGeom>
          <a:solidFill>
            <a:srgbClr val="1F7EE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 rot="12881653">
            <a:off x="4089151" y="4591325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6"/>
          <p:cNvSpPr>
            <a:spLocks noChangeArrowheads="1"/>
          </p:cNvSpPr>
          <p:nvPr/>
        </p:nvSpPr>
        <p:spPr bwMode="auto">
          <a:xfrm>
            <a:off x="3203575" y="2349500"/>
            <a:ext cx="3024188" cy="2520950"/>
          </a:xfrm>
          <a:prstGeom prst="ellipse">
            <a:avLst/>
          </a:prstGeom>
          <a:solidFill>
            <a:srgbClr val="80C5C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Environmental 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</a:rPr>
              <a:t> problems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Oval 7"/>
          <p:cNvSpPr>
            <a:spLocks noChangeArrowheads="1"/>
          </p:cNvSpPr>
          <p:nvPr/>
        </p:nvSpPr>
        <p:spPr bwMode="auto">
          <a:xfrm>
            <a:off x="3275856" y="260648"/>
            <a:ext cx="2952750" cy="13684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Air pollution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4427538" y="1412875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 rot="4390021">
            <a:off x="6378856" y="281063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 rot="16446226">
            <a:off x="2889183" y="2281938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auto">
          <a:xfrm rot="7378289">
            <a:off x="5771353" y="4402965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 rot="15686973">
            <a:off x="3119764" y="3685658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0" y="3717032"/>
            <a:ext cx="2858765" cy="1268288"/>
          </a:xfrm>
          <a:prstGeom prst="ellipse">
            <a:avLst/>
          </a:prstGeom>
          <a:solidFill>
            <a:srgbClr val="FF781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The destruction of the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ozone layer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6480175" y="4365104"/>
            <a:ext cx="2663825" cy="1366837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Water pollution</a:t>
            </a:r>
            <a:endParaRPr lang="ru-RU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767512" y="1628800"/>
            <a:ext cx="2376488" cy="1800225"/>
          </a:xfrm>
          <a:prstGeom prst="ellipse">
            <a:avLst/>
          </a:prstGeom>
          <a:solidFill>
            <a:srgbClr val="39AD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The growth of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 population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251520" y="836712"/>
            <a:ext cx="2447925" cy="1800225"/>
          </a:xfrm>
          <a:prstGeom prst="ellipse">
            <a:avLst/>
          </a:prstGeom>
          <a:solidFill>
            <a:srgbClr val="FF5757">
              <a:alpha val="8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Nuclear pollution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2627784" y="5373216"/>
            <a:ext cx="2952750" cy="1368425"/>
          </a:xfrm>
          <a:prstGeom prst="ellipse">
            <a:avLst/>
          </a:prstGeom>
          <a:solidFill>
            <a:srgbClr val="1F7EE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Shortage  of natural 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resources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 rot="12881653">
            <a:off x="4089151" y="4591325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1261642797_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67682"/>
            <a:ext cx="9144000" cy="589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187624" y="332656"/>
            <a:ext cx="6624736" cy="6463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  <a:hlinkClick r:id="rId3"/>
              </a:rPr>
              <a:t> http://www.youtube.com/watch?v=bHUnzPEy-nA&amp;feature=related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onkroom.thinkprogress.org/wp-content/uploads/2009/07/water-pol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00" name="Picture 4" descr="http://www.sandiegomagazine.com/Blogs/Go-Green/Summer-Fall-2011/Sponsor-Post-Waste-in-Our-World-The-Great-Pacific-Garbage-Patch/garbage-pat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0539" cy="6877904"/>
          </a:xfrm>
          <a:prstGeom prst="rect">
            <a:avLst/>
          </a:prstGeom>
          <a:noFill/>
        </p:spPr>
      </p:pic>
      <p:pic>
        <p:nvPicPr>
          <p:cNvPr id="4102" name="Picture 6" descr="http://tr1.harunyahya.com/functions/thumb.php?image=http://207.44.240.34/Image/galeriler/Cevre_Kirliligi/Cevre_Kirliligi_132514176216a278.jpg&amp;width=6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9008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3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greenhouse effec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484" y="0"/>
            <a:ext cx="53575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0" descr="153008-foxix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8163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earth%20on%20fi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2603429"/>
            <a:ext cx="3851919" cy="425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8983514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115616" y="157439"/>
            <a:ext cx="74168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1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GAP-FILLING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FILL IN THE GAPS IN THE TEXT BELOW WITH THE WORDS FROM THE TABLE.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484784"/>
          <a:ext cx="8784976" cy="35052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recycling 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toxic - dirty – dumping – poisons – smoke - waste- dangerous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2276872"/>
            <a:ext cx="89889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main reason for pollution is (1)_____________- something which is no longer needed. Waste can be many things: it can be yesterday’s newspaper, an old car,(2)________bath water, or (3) __________from  factories. Some waste is (4)__________ , because it contains  (5)_____________. This kind of waste is called (6)__________waste. If you want to do something better than (7)__________, you can change waste into something different. You can sort out your waste so that paper, metal and clothes, for example, can be sold to dealers for (8)___________.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CHECK YOURSELVES: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484784"/>
            <a:ext cx="71287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main reason for pollution is </a:t>
            </a:r>
            <a:r>
              <a:rPr lang="en-US" sz="2400" dirty="0" smtClean="0">
                <a:solidFill>
                  <a:srgbClr val="CC0000"/>
                </a:solidFill>
              </a:rPr>
              <a:t>(1) waste </a:t>
            </a:r>
            <a:r>
              <a:rPr lang="en-US" sz="2400" dirty="0" smtClean="0"/>
              <a:t>- something which is no longer needed. Waste can be many things: it can be yesterday’s newspaper, an old car, </a:t>
            </a:r>
            <a:r>
              <a:rPr lang="en-US" sz="2400" dirty="0" smtClean="0">
                <a:solidFill>
                  <a:srgbClr val="CC0000"/>
                </a:solidFill>
              </a:rPr>
              <a:t>(2) dirty </a:t>
            </a:r>
            <a:r>
              <a:rPr lang="en-US" sz="2400" dirty="0" smtClean="0"/>
              <a:t>bath water, or </a:t>
            </a:r>
            <a:r>
              <a:rPr lang="en-US" sz="2400" dirty="0" smtClean="0">
                <a:solidFill>
                  <a:srgbClr val="CC0000"/>
                </a:solidFill>
              </a:rPr>
              <a:t>(3) smoke </a:t>
            </a:r>
            <a:r>
              <a:rPr lang="en-US" sz="2400" dirty="0" smtClean="0"/>
              <a:t>from  factories. Some waste is </a:t>
            </a:r>
            <a:r>
              <a:rPr lang="en-US" sz="2400" dirty="0" smtClean="0">
                <a:solidFill>
                  <a:srgbClr val="CC0000"/>
                </a:solidFill>
              </a:rPr>
              <a:t>(4) dangerous</a:t>
            </a:r>
            <a:r>
              <a:rPr lang="en-US" sz="2400" dirty="0" smtClean="0"/>
              <a:t>, because it contains  </a:t>
            </a:r>
            <a:r>
              <a:rPr lang="en-US" sz="2400" dirty="0" smtClean="0">
                <a:solidFill>
                  <a:srgbClr val="CC0000"/>
                </a:solidFill>
              </a:rPr>
              <a:t>(5)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C0000"/>
                </a:solidFill>
              </a:rPr>
              <a:t>poisons.</a:t>
            </a:r>
            <a:r>
              <a:rPr lang="en-US" sz="2400" dirty="0" smtClean="0"/>
              <a:t> This kind of waste is called </a:t>
            </a:r>
            <a:r>
              <a:rPr lang="en-US" sz="2400" dirty="0" smtClean="0">
                <a:solidFill>
                  <a:srgbClr val="CC0000"/>
                </a:solidFill>
              </a:rPr>
              <a:t>(6) toxic </a:t>
            </a:r>
            <a:r>
              <a:rPr lang="en-US" sz="2400" dirty="0" smtClean="0"/>
              <a:t>waste. If you want to do something better than </a:t>
            </a:r>
            <a:r>
              <a:rPr lang="en-US" sz="2400" dirty="0" smtClean="0">
                <a:solidFill>
                  <a:srgbClr val="CC0000"/>
                </a:solidFill>
              </a:rPr>
              <a:t>(7) dumping</a:t>
            </a:r>
            <a:r>
              <a:rPr lang="en-US" sz="2400" dirty="0" smtClean="0"/>
              <a:t>, you can change waste into something different. You can sort out your waste so that paper, metal and clothes, for example, can be sold to dealers for </a:t>
            </a:r>
            <a:r>
              <a:rPr lang="en-US" sz="2400" dirty="0" smtClean="0">
                <a:solidFill>
                  <a:srgbClr val="CC0000"/>
                </a:solidFill>
              </a:rPr>
              <a:t>(8) recycling.</a:t>
            </a:r>
            <a:endParaRPr lang="ru-RU" sz="24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861</Words>
  <Application>Microsoft Office PowerPoint</Application>
  <PresentationFormat>Экран (4:3)</PresentationFormat>
  <Paragraphs>340</Paragraphs>
  <Slides>18</Slides>
  <Notes>0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Modèle par défaut</vt:lpstr>
      <vt:lpstr>“In nature there are neither rewards nor punishments- there are consequences” R.G. Ingersoll (1833 – 1899), an American  political leader  and orator 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Garden</dc:title>
  <dc:creator>www.powerpointstyles.com</dc:creator>
  <dc:description>Image credit to FreeDigitalPhotos.net</dc:description>
  <cp:lastModifiedBy>неизвестный</cp:lastModifiedBy>
  <cp:revision>99</cp:revision>
  <dcterms:created xsi:type="dcterms:W3CDTF">2009-03-23T15:23:24Z</dcterms:created>
  <dcterms:modified xsi:type="dcterms:W3CDTF">2012-12-04T17:27:55Z</dcterms:modified>
</cp:coreProperties>
</file>