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9" r:id="rId2"/>
    <p:sldId id="283" r:id="rId3"/>
    <p:sldId id="273" r:id="rId4"/>
    <p:sldId id="256" r:id="rId5"/>
    <p:sldId id="258" r:id="rId6"/>
    <p:sldId id="284" r:id="rId7"/>
    <p:sldId id="274" r:id="rId8"/>
    <p:sldId id="263" r:id="rId9"/>
    <p:sldId id="265" r:id="rId10"/>
    <p:sldId id="275" r:id="rId11"/>
    <p:sldId id="285" r:id="rId12"/>
    <p:sldId id="266" r:id="rId13"/>
    <p:sldId id="281" r:id="rId14"/>
    <p:sldId id="267" r:id="rId15"/>
    <p:sldId id="269" r:id="rId16"/>
    <p:sldId id="279" r:id="rId17"/>
    <p:sldId id="277" r:id="rId18"/>
    <p:sldId id="270" r:id="rId19"/>
    <p:sldId id="286" r:id="rId20"/>
    <p:sldId id="271" r:id="rId21"/>
    <p:sldId id="278" r:id="rId22"/>
    <p:sldId id="282" r:id="rId23"/>
    <p:sldId id="288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EEE"/>
    <a:srgbClr val="31EF8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85" autoAdjust="0"/>
  </p:normalViewPr>
  <p:slideViewPr>
    <p:cSldViewPr>
      <p:cViewPr>
        <p:scale>
          <a:sx n="70" d="100"/>
          <a:sy n="70" d="100"/>
        </p:scale>
        <p:origin x="-116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323FDB-85B4-4D02-96ED-009DC1BCCF76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ADB34F-68FB-412E-8B9A-7916F33C2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66BCB1-2B8A-476F-8C5E-269C0461D86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9DC41-8D58-42EE-AC1F-7B77C8803C0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DEFF4-A004-4487-9885-99652972A60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225C-8D98-4F9A-8806-CE77AD1B89A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DBB40-33F2-49B2-9C6A-C249B99DC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E0EB-B82F-4FB6-A502-A5F934B49E68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42993-C928-407F-8630-AAADFA4FE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55C7-70F2-4644-BA12-26A4E7F650BB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A84BF-A71F-4EB7-A590-9965C9E12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09E84-E159-4BC2-832A-050D92E1C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9E06-FF67-49AE-A0BF-2185827835B7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DEC1-499B-4201-B21D-3E1C2F411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2C8C8-C668-4C14-A306-0B24E6AFCF5E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DF42-86DD-4758-B47C-071616345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E006C-85E7-4755-966D-2270E03B491D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6AEE-40F3-43A9-AA06-403804B1F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B5D4-A417-4A54-8965-6D9110DBE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00EE-5D52-4FFE-B5B2-5E7DF61FE19B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CFFD-342E-4B66-8D5D-D4085F931F85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D5193-7A63-4C53-9EA3-C850D1DCB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BB59-E315-4CCC-A3A5-F5AEFA0F9F1D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145A-5935-47E7-BB43-968E3C242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01CE-E0D3-4D33-A06E-4F5D8F5BB001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1EF04-C21D-4370-82FF-556E473EF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B9C2-06BB-4EE0-87DF-0493F6BD0B32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B9CE-17C6-4B43-B1A0-66616DCD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27829D4-E187-4AA5-A56B-F14E8162A6FC}" type="datetimeFigureOut">
              <a:rPr lang="ru-RU"/>
              <a:pPr>
                <a:defRPr/>
              </a:pPr>
              <a:t>04.02.2013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F476A2D-23D1-4C42-B95A-FA67E974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1" r:id="rId2"/>
    <p:sldLayoutId id="2147483920" r:id="rId3"/>
    <p:sldLayoutId id="2147483912" r:id="rId4"/>
    <p:sldLayoutId id="2147483921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6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://gorod.tomsk.ru/i/u/2657/pestely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eng.ru/d/hist/hist150.htm" TargetMode="External"/><Relationship Id="rId2" Type="http://schemas.openxmlformats.org/officeDocument/2006/relationships/hyperlink" Target="http://ru.wikipedia.org/wiki/%D0%93%D0%B5%D1%80%D1%86%D0%B5%D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r3ed.qrz.ru/ryleev.htm" TargetMode="External"/><Relationship Id="rId5" Type="http://schemas.openxmlformats.org/officeDocument/2006/relationships/hyperlink" Target="http://www.hrono.ru/" TargetMode="External"/><Relationship Id="rId4" Type="http://schemas.openxmlformats.org/officeDocument/2006/relationships/hyperlink" Target="http://www.livelib.ru/author/267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403350" y="333375"/>
            <a:ext cx="7740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Российская Федерация</a:t>
            </a:r>
          </a:p>
          <a:p>
            <a:pPr algn="ctr"/>
            <a:r>
              <a:rPr lang="ru-RU" b="1"/>
              <a:t>Ямало-Ненецкий автономный округ</a:t>
            </a:r>
          </a:p>
          <a:p>
            <a:pPr algn="ctr"/>
            <a:r>
              <a:rPr lang="ru-RU" b="1"/>
              <a:t>МУНИЦИПАЛЬНОЕ ОБЩЕОБРАЗОВАТЕЛЬНОЕ УЧРЕЖДЕНИЕ</a:t>
            </a:r>
          </a:p>
          <a:p>
            <a:pPr algn="ctr"/>
            <a:r>
              <a:rPr lang="ru-RU" b="1"/>
              <a:t> «СРЕДНЯЯ ОБЩЕОБРАЗОВАТЕЛЬНАЯ ШКОЛА № 1</a:t>
            </a:r>
          </a:p>
          <a:p>
            <a:pPr algn="ctr"/>
            <a:r>
              <a:rPr lang="ru-RU" b="1"/>
              <a:t>с углубленным изучением отдельных предметов» г. Надыма</a:t>
            </a:r>
          </a:p>
        </p:txBody>
      </p:sp>
      <p:pic>
        <p:nvPicPr>
          <p:cNvPr id="6147" name="Picture 3" descr="Герб школа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132556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349500"/>
            <a:ext cx="27971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3348038" y="2708275"/>
            <a:ext cx="54721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7030A0"/>
                </a:solidFill>
                <a:latin typeface="Arial Black" pitchFamily="34" charset="0"/>
              </a:rPr>
              <a:t>Автор Соколова Татьяна Александровна, учитель истории и обществознания  </a:t>
            </a:r>
            <a:endParaRPr lang="ru-RU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</a:rPr>
              <a:t>Задание  </a:t>
            </a: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Познакомьтесь с документом, который декабристы планировали обнародовать от имени высших государственных органов Российской империи — Государственного совета и Сената.</a:t>
            </a:r>
            <a:endParaRPr lang="ru-RU" sz="280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928813"/>
            <a:ext cx="8715375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C00000"/>
                </a:solidFill>
              </a:rPr>
              <a:t>Манифест к русскому народу</a:t>
            </a:r>
            <a:endParaRPr lang="ru-RU" sz="2400" smtClean="0">
              <a:solidFill>
                <a:srgbClr val="C0000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/>
              <a:t>Программа декабристов, выработанная накануне восстания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</a:rPr>
              <a:t>Вопросы к тексту</a:t>
            </a:r>
          </a:p>
          <a:p>
            <a:pPr algn="just" eaLnBrk="1" hangingPunct="1"/>
            <a:r>
              <a:rPr lang="ru-RU" sz="2000" smtClean="0"/>
              <a:t>Проанализируйте текст «Манифеста». Какое из его положений вы считаете основным и почему? </a:t>
            </a:r>
          </a:p>
          <a:p>
            <a:pPr algn="just" eaLnBrk="1" hangingPunct="1"/>
            <a:r>
              <a:rPr lang="ru-RU" sz="2000" smtClean="0"/>
              <a:t>Об уничтожении каких феодальных порядков говорится в «Манифесте»? Подчеркните их в тексте документа.</a:t>
            </a:r>
          </a:p>
          <a:p>
            <a:pPr algn="just" eaLnBrk="1" hangingPunct="1"/>
            <a:r>
              <a:rPr lang="ru-RU" sz="2000" smtClean="0"/>
              <a:t>Каких категории российского населения могли быть заинтересованы в осуществлении планировавшихся мер?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 descr="image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рисунки\05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886728" cy="71435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1"/>
                </a:solidFill>
              </a:rPr>
              <a:t>Соотношение сил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857750" y="857250"/>
            <a:ext cx="3810000" cy="27860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Николай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9 тысяч пехотинцев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 тысячи кавалерии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артиллерия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879475"/>
            <a:ext cx="42862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Декабристы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Около 3 тыс.человек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buFont typeface="Wingdings 2"/>
              <a:buChar char=""/>
              <a:defRPr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Московский полк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buFont typeface="Wingdings 2"/>
              <a:buChar char=""/>
              <a:defRPr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Гвардейский морской экипаж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buFont typeface="Wingdings 2"/>
              <a:buChar char=""/>
              <a:defRPr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Лейб-гвардии гренадерский полк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\Рабочий стол\сканирование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500063" y="1997075"/>
            <a:ext cx="1943100" cy="1690688"/>
            <a:chOff x="500035" y="1996986"/>
            <a:chExt cx="1943027" cy="1690708"/>
          </a:xfrm>
        </p:grpSpPr>
        <p:sp>
          <p:nvSpPr>
            <p:cNvPr id="9" name="Правая фигурная скобка 8"/>
            <p:cNvSpPr/>
            <p:nvPr/>
          </p:nvSpPr>
          <p:spPr>
            <a:xfrm rot="15978527">
              <a:off x="534955" y="1965241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авая фигурная скобка 10"/>
            <p:cNvSpPr/>
            <p:nvPr/>
          </p:nvSpPr>
          <p:spPr>
            <a:xfrm rot="16411967">
              <a:off x="825456" y="1962066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 rot="16623932">
              <a:off x="1111196" y="1962066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авая фигурная скобка 12"/>
            <p:cNvSpPr/>
            <p:nvPr/>
          </p:nvSpPr>
          <p:spPr>
            <a:xfrm rot="16971731">
              <a:off x="1404873" y="1987466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Правая фигурная скобка 13"/>
            <p:cNvSpPr/>
            <p:nvPr/>
          </p:nvSpPr>
          <p:spPr>
            <a:xfrm rot="17360624">
              <a:off x="1692199" y="2060492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Правая фигурная скобка 14"/>
            <p:cNvSpPr/>
            <p:nvPr/>
          </p:nvSpPr>
          <p:spPr>
            <a:xfrm rot="18028847">
              <a:off x="1908885" y="2210513"/>
              <a:ext cx="141290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авая фигурная скобка 17"/>
            <p:cNvSpPr/>
            <p:nvPr/>
          </p:nvSpPr>
          <p:spPr>
            <a:xfrm rot="18582805">
              <a:off x="2127157" y="2444671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авая фигурная скобка 18"/>
            <p:cNvSpPr/>
            <p:nvPr/>
          </p:nvSpPr>
          <p:spPr>
            <a:xfrm rot="19546786">
              <a:off x="2262094" y="2663744"/>
              <a:ext cx="139695" cy="20955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авая фигурная скобка 21"/>
            <p:cNvSpPr/>
            <p:nvPr/>
          </p:nvSpPr>
          <p:spPr>
            <a:xfrm rot="20995034">
              <a:off x="2303367" y="2939972"/>
              <a:ext cx="139695" cy="20955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авая фигурная скобка 22"/>
            <p:cNvSpPr/>
            <p:nvPr/>
          </p:nvSpPr>
          <p:spPr>
            <a:xfrm rot="2481539">
              <a:off x="2195421" y="3235251"/>
              <a:ext cx="139695" cy="20955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авая фигурная скобка 23"/>
            <p:cNvSpPr/>
            <p:nvPr/>
          </p:nvSpPr>
          <p:spPr>
            <a:xfrm rot="2944809">
              <a:off x="1984288" y="3374957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авая фигурная скобка 24"/>
            <p:cNvSpPr/>
            <p:nvPr/>
          </p:nvSpPr>
          <p:spPr>
            <a:xfrm rot="3303184">
              <a:off x="1698549" y="3513072"/>
              <a:ext cx="139702" cy="20954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6" name="Правая фигурная скобка 205"/>
            <p:cNvSpPr/>
            <p:nvPr/>
          </p:nvSpPr>
          <p:spPr>
            <a:xfrm rot="8527304">
              <a:off x="1477898" y="3441628"/>
              <a:ext cx="139695" cy="209552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027" name="Picture 3" descr="C:\Documents and Settings\админ\Рабочий стол\войска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71272">
            <a:off x="1360488" y="500063"/>
            <a:ext cx="2746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63" y="357188"/>
            <a:ext cx="7858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25" y="571500"/>
            <a:ext cx="9286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2178769">
            <a:off x="484188" y="1212850"/>
            <a:ext cx="7858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3" descr="C:\Documents and Settings\админ\Рабочий стол\войска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95440">
            <a:off x="130175" y="1538288"/>
            <a:ext cx="2905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3173">
            <a:off x="3877469" y="2631282"/>
            <a:ext cx="1428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Documents and Settings\админ\Рабочий стол\войска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81532">
            <a:off x="3432175" y="5294313"/>
            <a:ext cx="1174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27683">
            <a:off x="2889250" y="1108075"/>
            <a:ext cx="11620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27683">
            <a:off x="2746375" y="1250950"/>
            <a:ext cx="116205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 descr="C:\Documents and Settings\админ\Рабочий стол\войска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63143">
            <a:off x="4027488" y="1341437"/>
            <a:ext cx="274638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3" descr="C:\Documents and Settings\админ\Рабочий стол\войска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23592">
            <a:off x="4349750" y="1831975"/>
            <a:ext cx="282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759517">
            <a:off x="3494088" y="2546350"/>
            <a:ext cx="212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944222">
            <a:off x="3595688" y="2311400"/>
            <a:ext cx="212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3173">
            <a:off x="4377531" y="2559844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203173">
            <a:off x="4234656" y="2774157"/>
            <a:ext cx="1428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10418">
            <a:off x="4702969" y="2969419"/>
            <a:ext cx="557212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033556">
            <a:off x="6862763" y="3089275"/>
            <a:ext cx="6953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6073775" y="2919413"/>
            <a:ext cx="4556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6287294" y="2777332"/>
            <a:ext cx="454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6501606" y="2634457"/>
            <a:ext cx="454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6715919" y="2491582"/>
            <a:ext cx="454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6930231" y="2348707"/>
            <a:ext cx="454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7787481" y="1777207"/>
            <a:ext cx="4540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7144544" y="2205832"/>
            <a:ext cx="454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7350919" y="2067719"/>
            <a:ext cx="454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811582">
            <a:off x="7573169" y="1920082"/>
            <a:ext cx="4540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88913">
            <a:off x="7950994" y="1383506"/>
            <a:ext cx="212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88913">
            <a:off x="8170069" y="1600994"/>
            <a:ext cx="212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2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488913">
            <a:off x="8379619" y="1812131"/>
            <a:ext cx="2127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832009">
            <a:off x="8627269" y="1027906"/>
            <a:ext cx="14287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68444">
            <a:off x="7924800" y="2727325"/>
            <a:ext cx="6889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258974">
            <a:off x="1000919" y="3540919"/>
            <a:ext cx="142875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7258974">
            <a:off x="2305050" y="5049838"/>
            <a:ext cx="142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756619">
            <a:off x="2890838" y="4543425"/>
            <a:ext cx="142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756619">
            <a:off x="3176588" y="4900613"/>
            <a:ext cx="1428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" name="Picture 8" descr="C:\Documents and Settings\админ\Рабочий стол\войска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781532">
            <a:off x="3646488" y="5580063"/>
            <a:ext cx="1174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15"/>
          <p:cNvGrpSpPr>
            <a:grpSpLocks/>
          </p:cNvGrpSpPr>
          <p:nvPr/>
        </p:nvGrpSpPr>
        <p:grpSpPr bwMode="auto">
          <a:xfrm>
            <a:off x="785813" y="2349500"/>
            <a:ext cx="1682750" cy="1735138"/>
            <a:chOff x="785786" y="2348818"/>
            <a:chExt cx="1683427" cy="1735266"/>
          </a:xfrm>
        </p:grpSpPr>
        <p:grpSp>
          <p:nvGrpSpPr>
            <p:cNvPr id="18488" name="Группа 9"/>
            <p:cNvGrpSpPr>
              <a:grpSpLocks/>
            </p:cNvGrpSpPr>
            <p:nvPr/>
          </p:nvGrpSpPr>
          <p:grpSpPr bwMode="auto">
            <a:xfrm>
              <a:off x="1045736" y="2348818"/>
              <a:ext cx="1423477" cy="1487983"/>
              <a:chOff x="1051124" y="2336026"/>
              <a:chExt cx="1423477" cy="1487983"/>
            </a:xfrm>
          </p:grpSpPr>
          <p:sp>
            <p:nvSpPr>
              <p:cNvPr id="6" name="Выноска со стрелкой вверх 5"/>
              <p:cNvSpPr/>
              <p:nvPr/>
            </p:nvSpPr>
            <p:spPr>
              <a:xfrm rot="3256215">
                <a:off x="2079201" y="3428224"/>
                <a:ext cx="287359" cy="503440"/>
              </a:xfrm>
              <a:prstGeom prst="upArrowCallo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Выноска со стрелкой вверх 6"/>
              <p:cNvSpPr/>
              <p:nvPr/>
            </p:nvSpPr>
            <p:spPr>
              <a:xfrm rot="3256215">
                <a:off x="1556723" y="2758250"/>
                <a:ext cx="398491" cy="503440"/>
              </a:xfrm>
              <a:prstGeom prst="upArrowCallo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Выноска со стрелкой вверх 7"/>
              <p:cNvSpPr/>
              <p:nvPr/>
            </p:nvSpPr>
            <p:spPr>
              <a:xfrm rot="3256215">
                <a:off x="1168401" y="2219254"/>
                <a:ext cx="269895" cy="503439"/>
              </a:xfrm>
              <a:prstGeom prst="upArrowCallou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489" name="TextBox 210"/>
            <p:cNvSpPr txBox="1">
              <a:spLocks noChangeArrowheads="1"/>
            </p:cNvSpPr>
            <p:nvPr/>
          </p:nvSpPr>
          <p:spPr bwMode="auto">
            <a:xfrm>
              <a:off x="785786" y="2428868"/>
              <a:ext cx="2143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onstantia" pitchFamily="18" charset="0"/>
                </a:rPr>
                <a:t>2</a:t>
              </a:r>
            </a:p>
          </p:txBody>
        </p:sp>
        <p:sp>
          <p:nvSpPr>
            <p:cNvPr id="18490" name="TextBox 211"/>
            <p:cNvSpPr txBox="1">
              <a:spLocks noChangeArrowheads="1"/>
            </p:cNvSpPr>
            <p:nvPr/>
          </p:nvSpPr>
          <p:spPr bwMode="auto">
            <a:xfrm>
              <a:off x="1357290" y="3071810"/>
              <a:ext cx="2143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>
                  <a:latin typeface="Constantia" pitchFamily="18" charset="0"/>
                </a:rPr>
                <a:t>1</a:t>
              </a:r>
            </a:p>
          </p:txBody>
        </p:sp>
        <p:sp>
          <p:nvSpPr>
            <p:cNvPr id="18491" name="TextBox 212"/>
            <p:cNvSpPr txBox="1">
              <a:spLocks noChangeArrowheads="1"/>
            </p:cNvSpPr>
            <p:nvPr/>
          </p:nvSpPr>
          <p:spPr bwMode="auto">
            <a:xfrm>
              <a:off x="1785918" y="3714752"/>
              <a:ext cx="21431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latin typeface="Constantia" pitchFamily="18" charset="0"/>
                </a:rPr>
                <a:t>3</a:t>
              </a:r>
            </a:p>
          </p:txBody>
        </p:sp>
      </p:grpSp>
      <p:pic>
        <p:nvPicPr>
          <p:cNvPr id="215" name="Picture 7" descr="C:\Documents and Settings\админ\Рабочий стол\войска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292871">
            <a:off x="1136650" y="169863"/>
            <a:ext cx="14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" name="Прямоугольник 213"/>
          <p:cNvSpPr/>
          <p:nvPr/>
        </p:nvSpPr>
        <p:spPr>
          <a:xfrm>
            <a:off x="3929063" y="3429000"/>
            <a:ext cx="5214937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Расположение войск на Сенаторской площади: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Правительственные войска: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Цифрами обозначены восставшие части: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1 </a:t>
            </a:r>
            <a:r>
              <a:rPr lang="ru-RU" sz="1400" dirty="0">
                <a:solidFill>
                  <a:schemeClr val="tx1"/>
                </a:solidFill>
              </a:rPr>
              <a:t>- </a:t>
            </a:r>
            <a:r>
              <a:rPr lang="ru-RU" sz="1400" dirty="0" err="1">
                <a:solidFill>
                  <a:schemeClr val="tx1"/>
                </a:solidFill>
              </a:rPr>
              <a:t>Лейб-гв</a:t>
            </a:r>
            <a:r>
              <a:rPr lang="ru-RU" sz="1400" dirty="0">
                <a:solidFill>
                  <a:schemeClr val="tx1"/>
                </a:solidFill>
              </a:rPr>
              <a:t>. Московский полк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2</a:t>
            </a:r>
            <a:r>
              <a:rPr lang="ru-RU" sz="1400" dirty="0">
                <a:solidFill>
                  <a:schemeClr val="tx1"/>
                </a:solidFill>
              </a:rPr>
              <a:t> – </a:t>
            </a:r>
            <a:r>
              <a:rPr lang="ru-RU" sz="1400" dirty="0" err="1">
                <a:solidFill>
                  <a:schemeClr val="tx1"/>
                </a:solidFill>
              </a:rPr>
              <a:t>Лейб-гв</a:t>
            </a:r>
            <a:r>
              <a:rPr lang="ru-RU" sz="1400" dirty="0">
                <a:solidFill>
                  <a:schemeClr val="tx1"/>
                </a:solidFill>
              </a:rPr>
              <a:t>. Гренадерский полк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</a:rPr>
              <a:t>3 – Гвардейский (флотский) экипаж</a:t>
            </a:r>
          </a:p>
        </p:txBody>
      </p:sp>
      <p:sp>
        <p:nvSpPr>
          <p:cNvPr id="218" name="Выноска со стрелкой вправо 217"/>
          <p:cNvSpPr/>
          <p:nvPr/>
        </p:nvSpPr>
        <p:spPr>
          <a:xfrm rot="16200000">
            <a:off x="4179094" y="3893344"/>
            <a:ext cx="571500" cy="500062"/>
          </a:xfrm>
          <a:prstGeom prst="rightArrowCallou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9" name="Правая фигурная скобка 218"/>
          <p:cNvSpPr/>
          <p:nvPr/>
        </p:nvSpPr>
        <p:spPr>
          <a:xfrm rot="16200000">
            <a:off x="4071938" y="4572000"/>
            <a:ext cx="285750" cy="28575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0" name="Правая фигурная скобка 219"/>
          <p:cNvSpPr/>
          <p:nvPr/>
        </p:nvSpPr>
        <p:spPr>
          <a:xfrm rot="16200000">
            <a:off x="4357688" y="4572000"/>
            <a:ext cx="285750" cy="28575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1" name="Правая фигурная скобка 220"/>
          <p:cNvSpPr/>
          <p:nvPr/>
        </p:nvSpPr>
        <p:spPr>
          <a:xfrm rot="16200000">
            <a:off x="4643438" y="4572000"/>
            <a:ext cx="285750" cy="285750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79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70818">
            <a:off x="7977981" y="5625307"/>
            <a:ext cx="268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0" name="Picture 10" descr="C:\Documents and Settings\админ\Рабочий стол\войска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7370818">
            <a:off x="7692231" y="5625307"/>
            <a:ext cx="268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1" name="Picture 4" descr="C:\Documents and Settings\админ\Рабочий стол\войска2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5643563"/>
            <a:ext cx="785813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82" name="Picture 3" descr="C:\Documents and Settings\админ\Рабочий стол\войска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121776">
            <a:off x="4829969" y="5450682"/>
            <a:ext cx="312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3" name="TextBox 225"/>
          <p:cNvSpPr txBox="1">
            <a:spLocks noChangeArrowheads="1"/>
          </p:cNvSpPr>
          <p:nvPr/>
        </p:nvSpPr>
        <p:spPr bwMode="auto">
          <a:xfrm>
            <a:off x="4643438" y="5357813"/>
            <a:ext cx="727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пехота</a:t>
            </a:r>
          </a:p>
        </p:txBody>
      </p:sp>
      <p:sp>
        <p:nvSpPr>
          <p:cNvPr id="18484" name="TextBox 226"/>
          <p:cNvSpPr txBox="1">
            <a:spLocks noChangeArrowheads="1"/>
          </p:cNvSpPr>
          <p:nvPr/>
        </p:nvSpPr>
        <p:spPr bwMode="auto">
          <a:xfrm>
            <a:off x="6019800" y="5357813"/>
            <a:ext cx="10302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кавалерия</a:t>
            </a:r>
          </a:p>
        </p:txBody>
      </p:sp>
      <p:sp>
        <p:nvSpPr>
          <p:cNvPr id="18485" name="TextBox 227"/>
          <p:cNvSpPr txBox="1">
            <a:spLocks noChangeArrowheads="1"/>
          </p:cNvSpPr>
          <p:nvPr/>
        </p:nvSpPr>
        <p:spPr bwMode="auto">
          <a:xfrm>
            <a:off x="7429500" y="5357813"/>
            <a:ext cx="1155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артиллерия</a:t>
            </a:r>
          </a:p>
        </p:txBody>
      </p:sp>
      <p:sp>
        <p:nvSpPr>
          <p:cNvPr id="18486" name="TextBox 228"/>
          <p:cNvSpPr txBox="1">
            <a:spLocks noChangeArrowheads="1"/>
          </p:cNvSpPr>
          <p:nvPr/>
        </p:nvSpPr>
        <p:spPr bwMode="auto">
          <a:xfrm>
            <a:off x="5072063" y="4071938"/>
            <a:ext cx="17478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Восставшие войска</a:t>
            </a:r>
          </a:p>
        </p:txBody>
      </p:sp>
      <p:sp>
        <p:nvSpPr>
          <p:cNvPr id="18487" name="TextBox 229"/>
          <p:cNvSpPr txBox="1">
            <a:spLocks noChangeArrowheads="1"/>
          </p:cNvSpPr>
          <p:nvPr/>
        </p:nvSpPr>
        <p:spPr bwMode="auto">
          <a:xfrm>
            <a:off x="5072063" y="4549775"/>
            <a:ext cx="2911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Constantia" pitchFamily="18" charset="0"/>
              </a:rPr>
              <a:t>Охранная цепь восставших войск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14313"/>
            <a:ext cx="8715375" cy="8572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«Я не хочу проливать кровь моих подданных в первый день моего царствования»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" y="1500188"/>
            <a:ext cx="4929188" cy="4714875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lnSpc>
                <a:spcPct val="100000"/>
              </a:lnSpc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С целью убедить «мятежников» разойтись Николай посылает к ним</a:t>
            </a:r>
          </a:p>
          <a:p>
            <a:pPr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Петербургского митрополита</a:t>
            </a:r>
          </a:p>
          <a:p>
            <a:pPr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Великого князя Михаила Павловича</a:t>
            </a:r>
          </a:p>
          <a:p>
            <a:pPr eaLnBrk="1" fontAlgn="auto" hangingPunct="1">
              <a:lnSpc>
                <a:spcPct val="100000"/>
              </a:lnSpc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chemeClr val="tx1"/>
                </a:solidFill>
              </a:rPr>
              <a:t>Петербургского генерал – губернатора М.А.Милорадовича</a:t>
            </a:r>
          </a:p>
          <a:p>
            <a:pPr eaLnBrk="1" fontAlgn="auto" hangingPunct="1">
              <a:defRPr/>
            </a:pPr>
            <a:endParaRPr lang="ru-RU" sz="2800" dirty="0" smtClean="0"/>
          </a:p>
          <a:p>
            <a:pPr eaLnBrk="1" fontAlgn="auto" hangingPunct="1">
              <a:defRPr/>
            </a:pPr>
            <a:endParaRPr lang="ru-RU" sz="2800" dirty="0"/>
          </a:p>
        </p:txBody>
      </p:sp>
      <p:pic>
        <p:nvPicPr>
          <p:cNvPr id="3076" name="Picture 4" descr="http://www.rulex.ru/rpg/WebPict/fullpic/3999-0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42852"/>
            <a:ext cx="3359474" cy="500066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A50021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Суд  и расправа над декабристами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5964237" cy="5218113"/>
          </a:xfrm>
        </p:spPr>
        <p:txBody>
          <a:bodyPr/>
          <a:lstStyle/>
          <a:p>
            <a:pPr eaLnBrk="1" hangingPunct="1"/>
            <a:r>
              <a:rPr lang="ru-RU" sz="1800" b="1" smtClean="0"/>
              <a:t>К следствию привлечено 579 человек </a:t>
            </a:r>
          </a:p>
          <a:p>
            <a:pPr eaLnBrk="1" hangingPunct="1"/>
            <a:r>
              <a:rPr lang="ru-RU" sz="1800" b="1" smtClean="0"/>
              <a:t>Виновными признаны 289 человек,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    из них 121 был предан Верховному уголовному суду.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</a:t>
            </a:r>
          </a:p>
          <a:p>
            <a:pPr eaLnBrk="1" hangingPunct="1"/>
            <a:r>
              <a:rPr lang="ru-RU" sz="1800" b="1" smtClean="0"/>
              <a:t>Более  100 декабристов сосланы на каторгу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и на вечное поселение в Сибирь. </a:t>
            </a:r>
          </a:p>
          <a:p>
            <a:pPr eaLnBrk="1" hangingPunct="1">
              <a:buFontTx/>
              <a:buNone/>
            </a:pPr>
            <a:r>
              <a:rPr lang="ru-RU" sz="1800" b="1" smtClean="0"/>
              <a:t> </a:t>
            </a:r>
          </a:p>
        </p:txBody>
      </p:sp>
      <p:pic>
        <p:nvPicPr>
          <p:cNvPr id="27652" name="Picture 4" descr="Изображение 07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1000125"/>
            <a:ext cx="2581275" cy="26431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7890" name="Picture 2" descr="http://www.annews.ru/upload/iblock/edc/edcffd07d18baa180ab5dcd7011368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813" y="3429000"/>
            <a:ext cx="4032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6215063" y="0"/>
            <a:ext cx="2928937" cy="3571875"/>
            <a:chOff x="6215042" y="0"/>
            <a:chExt cx="2928958" cy="3571876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 cstate="email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6215042" y="0"/>
              <a:ext cx="2928958" cy="337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6500826" y="3233322"/>
              <a:ext cx="235745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С.Муравьев - Апостол 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0" y="0"/>
            <a:ext cx="2786063" cy="3614738"/>
            <a:chOff x="0" y="0"/>
            <a:chExt cx="2786082" cy="361479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2786082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0"/>
            </a:effectLst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7158" y="3214686"/>
              <a:ext cx="2071702" cy="4001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К.Рылеев</a:t>
              </a:r>
            </a:p>
          </p:txBody>
        </p:sp>
      </p:grpSp>
      <p:grpSp>
        <p:nvGrpSpPr>
          <p:cNvPr id="10" name="Группа 13"/>
          <p:cNvGrpSpPr>
            <a:grpSpLocks/>
          </p:cNvGrpSpPr>
          <p:nvPr/>
        </p:nvGrpSpPr>
        <p:grpSpPr bwMode="auto">
          <a:xfrm>
            <a:off x="6500813" y="3714750"/>
            <a:ext cx="2286000" cy="2928938"/>
            <a:chOff x="6715140" y="3714752"/>
            <a:chExt cx="2071702" cy="2928958"/>
          </a:xfrm>
        </p:grpSpPr>
        <p:pic>
          <p:nvPicPr>
            <p:cNvPr id="8" name="Picture 2" descr="Картинка 1 из 24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715140" y="3714752"/>
              <a:ext cx="1987354" cy="2643182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715140" y="6274378"/>
              <a:ext cx="2071702" cy="3693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П.Пестель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43174" y="357166"/>
            <a:ext cx="385765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Пять декабристов: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П. И. Пестель, 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С. И. Муравьев-Апостол,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М.П. Бестужев-Рюмин,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К. Ф. Рылеев,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П. Г. Каховский </a:t>
            </a:r>
            <a:b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</a:b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приговорены к смертной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казни  четвертованием,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0" dirty="0">
                <a:ln w="3200">
                  <a:solidFill>
                    <a:srgbClr val="FFF39D">
                      <a:shade val="2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n-lt"/>
                <a:ea typeface="+mj-ea"/>
                <a:cs typeface="+mj-cs"/>
              </a:rPr>
              <a:t>замененной повешением.</a:t>
            </a:r>
            <a:endParaRPr lang="ru-RU" sz="2000" dirty="0">
              <a:latin typeface="+mn-lt"/>
            </a:endParaRPr>
          </a:p>
        </p:txBody>
      </p:sp>
      <p:grpSp>
        <p:nvGrpSpPr>
          <p:cNvPr id="14" name="Группа 12"/>
          <p:cNvGrpSpPr>
            <a:grpSpLocks/>
          </p:cNvGrpSpPr>
          <p:nvPr/>
        </p:nvGrpSpPr>
        <p:grpSpPr bwMode="auto">
          <a:xfrm>
            <a:off x="6427788" y="209550"/>
            <a:ext cx="2501900" cy="3148013"/>
            <a:chOff x="6211824" y="-6096"/>
            <a:chExt cx="2938272" cy="358444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6" cstate="email">
              <a:lum bright="-20000" contrast="20000"/>
            </a:blip>
            <a:srcRect/>
            <a:stretch>
              <a:fillRect/>
            </a:stretch>
          </p:blipFill>
          <p:spPr bwMode="auto">
            <a:xfrm>
              <a:off x="6215042" y="0"/>
              <a:ext cx="2928958" cy="3374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0"/>
            </a:effec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500826" y="3233322"/>
              <a:ext cx="2357454" cy="33855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  <a:miter lim="800000"/>
              <a:headEnd/>
              <a:tailEnd/>
            </a:ln>
            <a:effectLst>
              <a:softEdge rad="31750"/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ru-RU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9"/>
          <p:cNvGrpSpPr>
            <a:grpSpLocks/>
          </p:cNvGrpSpPr>
          <p:nvPr/>
        </p:nvGrpSpPr>
        <p:grpSpPr bwMode="auto">
          <a:xfrm>
            <a:off x="214313" y="3789363"/>
            <a:ext cx="2786062" cy="2724150"/>
            <a:chOff x="214282" y="3789363"/>
            <a:chExt cx="2786082" cy="2723613"/>
          </a:xfrm>
        </p:grpSpPr>
        <p:sp>
          <p:nvSpPr>
            <p:cNvPr id="21517" name="Rectangle 25"/>
            <p:cNvSpPr>
              <a:spLocks noChangeArrowheads="1"/>
            </p:cNvSpPr>
            <p:nvPr/>
          </p:nvSpPr>
          <p:spPr bwMode="auto">
            <a:xfrm>
              <a:off x="214282" y="6143644"/>
              <a:ext cx="2786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С.Муравьев - Апостол </a:t>
              </a:r>
            </a:p>
          </p:txBody>
        </p:sp>
        <p:pic>
          <p:nvPicPr>
            <p:cNvPr id="21518" name="Picture 26" descr="220px-Monument_of_M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57188" y="3789363"/>
              <a:ext cx="2341562" cy="2376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3357563" y="3643313"/>
            <a:ext cx="2286000" cy="2928937"/>
            <a:chOff x="3357555" y="3643313"/>
            <a:chExt cx="2286016" cy="2928960"/>
          </a:xfrm>
        </p:grpSpPr>
        <p:pic>
          <p:nvPicPr>
            <p:cNvPr id="21513" name="Picture 39" descr="0каховский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357563" y="3643313"/>
              <a:ext cx="2286000" cy="2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8" name="Rectangle 40"/>
            <p:cNvSpPr>
              <a:spLocks noChangeArrowheads="1"/>
            </p:cNvSpPr>
            <p:nvPr/>
          </p:nvSpPr>
          <p:spPr bwMode="auto">
            <a:xfrm>
              <a:off x="3357555" y="6143644"/>
              <a:ext cx="2286016" cy="42862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1002">
              <a:schemeClr val="lt1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</a:rPr>
                <a:t>П.Г.Каховский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64" y="152400"/>
            <a:ext cx="4829180" cy="7048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</a:rPr>
              <a:t>Причины поражения</a:t>
            </a:r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4875"/>
            <a:ext cx="4059238" cy="53816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B050"/>
                </a:solidFill>
              </a:rPr>
              <a:t>Историк П.В. Волобуев писал: «Восстание 1825г., хотя и было вынужденным в отношении срока и повода, отнюдь не было фатально обречено на неудачу. Нельзя исключить и другой вариант исхода –его победу»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857250"/>
            <a:ext cx="3286125" cy="332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buFont typeface="Wingdings 2"/>
              <a:buChar char=""/>
              <a:defRPr/>
            </a:pPr>
            <a:r>
              <a:rPr lang="ru-RU" sz="2600" dirty="0">
                <a:solidFill>
                  <a:srgbClr val="7598D9">
                    <a:lumMod val="75000"/>
                  </a:srgbClr>
                </a:solidFill>
                <a:latin typeface="+mn-lt"/>
              </a:rPr>
              <a:t>Многие называли декабристов «Безумцами»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buFont typeface="Wingdings 2"/>
              <a:buChar char=""/>
              <a:defRPr/>
            </a:pPr>
            <a:r>
              <a:rPr lang="ru-RU" sz="2600" dirty="0">
                <a:solidFill>
                  <a:srgbClr val="7598D9">
                    <a:lumMod val="75000"/>
                  </a:srgbClr>
                </a:solidFill>
                <a:latin typeface="+mn-lt"/>
              </a:rPr>
              <a:t>Ф.И. Тютчев восклицал: 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rgbClr val="7598D9"/>
              </a:buClr>
              <a:buSzPct val="85000"/>
              <a:defRPr/>
            </a:pPr>
            <a:r>
              <a:rPr lang="ru-RU" sz="2600" dirty="0">
                <a:solidFill>
                  <a:srgbClr val="7598D9">
                    <a:lumMod val="75000"/>
                  </a:srgbClr>
                </a:solidFill>
                <a:latin typeface="+mn-lt"/>
              </a:rPr>
              <a:t>« О жертвы мысли безрассудной»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6334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>
                <a:solidFill>
                  <a:srgbClr val="FF0000"/>
                </a:solidFill>
                <a:effectLst/>
              </a:rPr>
              <a:t>Оценка восстания декабрист</a:t>
            </a:r>
            <a:r>
              <a:rPr lang="ru-RU" sz="4000" b="1">
                <a:solidFill>
                  <a:srgbClr val="FF0000"/>
                </a:solidFill>
              </a:rPr>
              <a:t>ов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email"/>
          <a:srcRect l="14388" t="13861" r="6839" b="15225"/>
          <a:stretch>
            <a:fillRect/>
          </a:stretch>
        </p:blipFill>
        <p:spPr bwMode="auto">
          <a:xfrm>
            <a:off x="5643570" y="279820"/>
            <a:ext cx="3027392" cy="3497035"/>
          </a:xfrm>
          <a:prstGeom prst="rect">
            <a:avLst/>
          </a:prstGeom>
          <a:noFill/>
          <a:ln w="28575">
            <a:solidFill>
              <a:srgbClr val="71481B"/>
            </a:solidFill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0063" y="3351213"/>
            <a:ext cx="381793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Constantia" pitchFamily="18" charset="0"/>
              </a:rPr>
              <a:t>«Это какие-то богатыри, кованные из чистой стали, воины-сподвижники, вышедшие сознательно на явную гибель, чтобы разбудить к новой жизни молодое поколение…»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latin typeface="Constantia" pitchFamily="18" charset="0"/>
              </a:rPr>
              <a:t>                        А.И.Герцен</a:t>
            </a:r>
            <a:endParaRPr lang="ru-RU" b="1" i="1">
              <a:latin typeface="Constantia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1600">
                <a:latin typeface="Constantia" pitchFamily="18" charset="0"/>
              </a:rPr>
              <a:t>                     </a:t>
            </a:r>
            <a:endParaRPr lang="ru-RU" sz="1600" b="1" i="1">
              <a:latin typeface="Constantia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214938" y="3351213"/>
            <a:ext cx="363696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Constantia" pitchFamily="18" charset="0"/>
              </a:rPr>
              <a:t>Движение декабристов – «историческая случайность, обросшая литературой»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latin typeface="Constantia" pitchFamily="18" charset="0"/>
              </a:rPr>
              <a:t>          В.О.Ключевский</a:t>
            </a:r>
          </a:p>
        </p:txBody>
      </p:sp>
      <p:pic>
        <p:nvPicPr>
          <p:cNvPr id="1026" name="Picture 2" descr="C:\Documents and Settings\Admin\Мои документы\Мои рисунки\История\Алекс2\герцен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1472" y="620688"/>
            <a:ext cx="2500330" cy="27309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utoUpdateAnimBg="0"/>
      <p:bldP spid="2663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524000"/>
            <a:ext cx="3357562" cy="2262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С одной стороны, мы выяснили, что дворяне,  офицеры- образованные люди, стали инициаторами и активными участниками общественных движений.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5572125" y="1524000"/>
            <a:ext cx="3286125" cy="2262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С другой стороны, изучая историю, мы знаем, что дворянство –это привилегированное сословие в России  - опора самодержавия</a:t>
            </a:r>
            <a:r>
              <a:rPr lang="ru-RU" b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714884"/>
            <a:ext cx="3429024" cy="157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О</a:t>
            </a:r>
            <a:r>
              <a:rPr lang="ru-RU" b="1" dirty="0">
                <a:solidFill>
                  <a:srgbClr val="C00000"/>
                </a:solidFill>
              </a:rPr>
              <a:t>ни хотели уничтожить: </a:t>
            </a:r>
            <a:r>
              <a:rPr lang="ru-RU" b="1" dirty="0">
                <a:solidFill>
                  <a:schemeClr val="tx1"/>
                </a:solidFill>
              </a:rPr>
              <a:t>самодержавие;</a:t>
            </a:r>
          </a:p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</a:rPr>
              <a:t>феодально</a:t>
            </a:r>
            <a:r>
              <a:rPr lang="ru-RU" b="1" dirty="0">
                <a:solidFill>
                  <a:schemeClr val="tx1"/>
                </a:solidFill>
              </a:rPr>
              <a:t>- крепостнический строй;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7166"/>
            <a:ext cx="721523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Решение проблемы 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571500" y="2643188"/>
            <a:ext cx="7929563" cy="2870200"/>
            <a:chOff x="785813" y="2500306"/>
            <a:chExt cx="7929562" cy="2870207"/>
          </a:xfrm>
        </p:grpSpPr>
        <p:sp>
          <p:nvSpPr>
            <p:cNvPr id="24590" name="TextBox 4"/>
            <p:cNvSpPr txBox="1">
              <a:spLocks noChangeArrowheads="1"/>
            </p:cNvSpPr>
            <p:nvPr/>
          </p:nvSpPr>
          <p:spPr bwMode="auto">
            <a:xfrm>
              <a:off x="785813" y="5000625"/>
              <a:ext cx="79295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" name="Двойная стрелка влево/вправо 6"/>
            <p:cNvSpPr/>
            <p:nvPr/>
          </p:nvSpPr>
          <p:spPr>
            <a:xfrm>
              <a:off x="3857626" y="2500306"/>
              <a:ext cx="1857375" cy="484188"/>
            </a:xfrm>
            <a:prstGeom prst="left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Нашивка 18"/>
            <p:cNvSpPr/>
            <p:nvPr/>
          </p:nvSpPr>
          <p:spPr>
            <a:xfrm rot="5400000">
              <a:off x="4393405" y="2393154"/>
              <a:ext cx="1000127" cy="3500437"/>
            </a:xfrm>
            <a:prstGeom prst="chevron">
              <a:avLst>
                <a:gd name="adj" fmla="val 7715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143504" y="4786322"/>
            <a:ext cx="3571900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</a:rPr>
              <a:t>Они хотели создать: 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</a:rPr>
              <a:t>новую систему управления государством, где каждый гражданин наделялся правами и свободами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1024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571500" y="214313"/>
            <a:ext cx="7143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Задание. Заполните таблицу «Северное и Южное общества» используя ниже приведенные слова и словосочетания.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928688"/>
          <a:ext cx="8606791" cy="4555689"/>
        </p:xfrm>
        <a:graphic>
          <a:graphicData uri="http://schemas.openxmlformats.org/drawingml/2006/table">
            <a:tbl>
              <a:tblPr/>
              <a:tblGrid>
                <a:gridCol w="2270880"/>
                <a:gridCol w="3620670"/>
                <a:gridCol w="2715241"/>
              </a:tblGrid>
              <a:tr h="583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Вопросы для сравнения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Северное общество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Южное общество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</a:tr>
              <a:tr h="47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1. Место создания организа­ции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686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2.  Программный документ: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2.1. Название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2.2. Автор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649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2.3. Основное содержание: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а) форма правления 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23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б) избирательное право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в) крепостное право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53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г) земельный вопрос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64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Times New Roman" pitchFamily="18" charset="0"/>
                          <a:cs typeface="Century Schoolbook" pitchFamily="18" charset="0"/>
                        </a:rPr>
                        <a:t>   3.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Методы осуществления программы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7213" name="TextBox 4"/>
          <p:cNvSpPr txBox="1">
            <a:spLocks noChangeArrowheads="1"/>
          </p:cNvSpPr>
          <p:nvPr/>
        </p:nvSpPr>
        <p:spPr bwMode="auto">
          <a:xfrm>
            <a:off x="214313" y="5357813"/>
            <a:ext cx="8715375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Constantia" pitchFamily="18" charset="0"/>
              </a:rPr>
              <a:t>Н.М. Муравьев, Петербург,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«Конституция»,</a:t>
            </a:r>
            <a:r>
              <a:rPr lang="ru-RU">
                <a:solidFill>
                  <a:srgbClr val="000000"/>
                </a:solidFill>
                <a:latin typeface="Constantia" pitchFamily="18" charset="0"/>
              </a:rPr>
              <a:t> Республика,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«Русская правда»,</a:t>
            </a:r>
            <a:endParaRPr lang="ru-RU"/>
          </a:p>
          <a:p>
            <a:r>
              <a:rPr lang="ru-RU">
                <a:solidFill>
                  <a:srgbClr val="000000"/>
                </a:solidFill>
                <a:latin typeface="Constantia" pitchFamily="18" charset="0"/>
              </a:rPr>
              <a:t>Украина, П.И. Пестель, Конституционная монархия, Имущественный ценз, отмена крепостного права, Всеобщее голосование для мужчин достигших 20 лет, Наделение крестьян землей, земля собственность помещика, вооруженное выступление</a:t>
            </a: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pPr algn="just"/>
            <a:endParaRPr lang="ru-RU">
              <a:solidFill>
                <a:srgbClr val="000000"/>
              </a:solidFill>
              <a:latin typeface="Constantia" pitchFamily="18" charset="0"/>
            </a:endParaRPr>
          </a:p>
          <a:p>
            <a:endParaRPr lang="ru-RU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63" y="2143125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29625" y="2143125"/>
            <a:ext cx="285750" cy="285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4"/>
          <p:cNvSpPr>
            <a:spLocks noChangeArrowheads="1"/>
          </p:cNvSpPr>
          <p:nvPr/>
        </p:nvSpPr>
        <p:spPr bwMode="auto">
          <a:xfrm>
            <a:off x="642938" y="571500"/>
            <a:ext cx="8321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60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Значение движения декабристов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half" idx="2"/>
          </p:nvPr>
        </p:nvSpPr>
        <p:spPr>
          <a:xfrm>
            <a:off x="500063" y="1357313"/>
            <a:ext cx="7958137" cy="50006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800" b="1" smtClean="0">
                <a:solidFill>
                  <a:srgbClr val="0070C0"/>
                </a:solidFill>
              </a:rPr>
              <a:t>Движение декабристов было первым в России оппозиционным политическим выступлением </a:t>
            </a:r>
            <a:r>
              <a:rPr lang="en-US" sz="2800" b="1" smtClean="0">
                <a:solidFill>
                  <a:srgbClr val="0070C0"/>
                </a:solidFill>
              </a:rPr>
              <a:t>XIX</a:t>
            </a:r>
            <a:r>
              <a:rPr lang="ru-RU" sz="2800" b="1" smtClean="0">
                <a:solidFill>
                  <a:srgbClr val="0070C0"/>
                </a:solidFill>
              </a:rPr>
              <a:t> в. 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b="1" smtClean="0">
                <a:solidFill>
                  <a:srgbClr val="0070C0"/>
                </a:solidFill>
              </a:rPr>
              <a:t>Первыми сформировали революционные организации, выработали программу действий и политические документы.</a:t>
            </a:r>
          </a:p>
          <a:p>
            <a:pPr eaLnBrk="1" hangingPunct="1">
              <a:buFont typeface="Arial" charset="0"/>
              <a:buChar char="•"/>
            </a:pPr>
            <a:r>
              <a:rPr lang="ru-RU" sz="2800" b="1" smtClean="0">
                <a:solidFill>
                  <a:srgbClr val="0070C0"/>
                </a:solidFill>
              </a:rPr>
              <a:t>Декабристские традиции вдохновляли последующие поколения борцов за свободу.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285750" y="3571875"/>
            <a:ext cx="3703638" cy="3460750"/>
            <a:chOff x="5520304" y="-420798"/>
            <a:chExt cx="3195101" cy="495615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520304" y="-420798"/>
              <a:ext cx="3195101" cy="235305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C00000"/>
                  </a:solidFill>
                </a:rPr>
                <a:t>«Мы»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3200" dirty="0"/>
                <a:t> </a:t>
              </a:r>
              <a:r>
                <a:rPr lang="ru-RU" sz="2000" dirty="0"/>
                <a:t>Насколько мне помогали одноклассники, учитель?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2000" dirty="0"/>
                <a:t>Насколько я помогал им?</a:t>
              </a:r>
              <a:endParaRPr lang="ru-RU" sz="3200" dirty="0"/>
            </a:p>
          </p:txBody>
        </p:sp>
        <p:pic>
          <p:nvPicPr>
            <p:cNvPr id="26646" name="Picture 2" descr="D:\От Елены Анатольевны\Анимированные\школа\urok.gif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520304" y="2035028"/>
              <a:ext cx="295840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4"/>
          <p:cNvGrpSpPr>
            <a:grpSpLocks/>
          </p:cNvGrpSpPr>
          <p:nvPr/>
        </p:nvGrpSpPr>
        <p:grpSpPr bwMode="auto">
          <a:xfrm>
            <a:off x="5857875" y="1643063"/>
            <a:ext cx="3071813" cy="3857625"/>
            <a:chOff x="1342090" y="4486039"/>
            <a:chExt cx="7058683" cy="215767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342090" y="4486039"/>
              <a:ext cx="7058683" cy="83909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3200" dirty="0"/>
            </a:p>
          </p:txBody>
        </p:sp>
        <p:pic>
          <p:nvPicPr>
            <p:cNvPr id="26642" name="Picture 5" descr="D:\От Елены Анатольевны\Библиотека\f1.g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06245" y="5351957"/>
              <a:ext cx="6894528" cy="129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12"/>
          <p:cNvGrpSpPr>
            <a:grpSpLocks/>
          </p:cNvGrpSpPr>
          <p:nvPr/>
        </p:nvGrpSpPr>
        <p:grpSpPr bwMode="auto">
          <a:xfrm>
            <a:off x="1998663" y="214313"/>
            <a:ext cx="3716337" cy="3357562"/>
            <a:chOff x="1142976" y="148496"/>
            <a:chExt cx="4192862" cy="43882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870179" y="148496"/>
              <a:ext cx="3465659" cy="149388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C00000"/>
                  </a:solidFill>
                </a:rPr>
                <a:t>«Я»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2000" dirty="0"/>
                <a:t>Как я работал?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ru-RU" sz="2000" dirty="0"/>
                <a:t> Допуска ли ошибки?</a:t>
              </a:r>
            </a:p>
          </p:txBody>
        </p:sp>
        <p:pic>
          <p:nvPicPr>
            <p:cNvPr id="26638" name="Picture 6" descr="D:\От Елены Анатольевны\Библиотека\nabor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42976" y="2071678"/>
              <a:ext cx="2500330" cy="2465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2714625" y="1428750"/>
            <a:ext cx="3649663" cy="2414588"/>
            <a:chOff x="2714115" y="1357319"/>
            <a:chExt cx="3649439" cy="2414819"/>
          </a:xfrm>
        </p:grpSpPr>
        <p:sp>
          <p:nvSpPr>
            <p:cNvPr id="9" name="Стрелка вверх 8"/>
            <p:cNvSpPr/>
            <p:nvPr/>
          </p:nvSpPr>
          <p:spPr>
            <a:xfrm>
              <a:off x="4285644" y="1357319"/>
              <a:ext cx="500032" cy="1928998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Стрелка вверх 9"/>
            <p:cNvSpPr/>
            <p:nvPr/>
          </p:nvSpPr>
          <p:spPr>
            <a:xfrm rot="14880850">
              <a:off x="3428407" y="2557735"/>
              <a:ext cx="500111" cy="1928695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трелка вверх 10"/>
            <p:cNvSpPr/>
            <p:nvPr/>
          </p:nvSpPr>
          <p:spPr>
            <a:xfrm rot="6487509">
              <a:off x="5149152" y="2502167"/>
              <a:ext cx="500110" cy="1928695"/>
            </a:xfrm>
            <a:prstGeom prst="up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6630" name="Прямоугольник 14"/>
          <p:cNvSpPr>
            <a:spLocks noChangeArrowheads="1"/>
          </p:cNvSpPr>
          <p:nvPr/>
        </p:nvSpPr>
        <p:spPr bwMode="auto">
          <a:xfrm>
            <a:off x="5857875" y="1714500"/>
            <a:ext cx="3071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</a:rPr>
              <a:t>«</a:t>
            </a:r>
            <a:r>
              <a:rPr lang="ru-RU" sz="3200">
                <a:solidFill>
                  <a:srgbClr val="C00000"/>
                </a:solidFill>
              </a:rPr>
              <a:t>Дело» 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chemeClr val="bg1"/>
                </a:solidFill>
              </a:rPr>
              <a:t>Понял</a:t>
            </a: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ли</a:t>
            </a:r>
            <a:r>
              <a:rPr lang="ru-RU" sz="3200">
                <a:solidFill>
                  <a:schemeClr val="bg1"/>
                </a:solidFill>
              </a:rPr>
              <a:t> </a:t>
            </a:r>
            <a:r>
              <a:rPr lang="ru-RU">
                <a:solidFill>
                  <a:schemeClr val="bg1"/>
                </a:solidFill>
              </a:rPr>
              <a:t>материал?</a:t>
            </a:r>
          </a:p>
          <a:p>
            <a:pPr>
              <a:buFont typeface="Wingdings" pitchFamily="2" charset="2"/>
              <a:buChar char="§"/>
            </a:pPr>
            <a:r>
              <a:rPr lang="ru-RU">
                <a:solidFill>
                  <a:schemeClr val="bg1"/>
                </a:solidFill>
              </a:rPr>
              <a:t>Узнал ли больше?</a:t>
            </a:r>
          </a:p>
        </p:txBody>
      </p:sp>
      <p:sp>
        <p:nvSpPr>
          <p:cNvPr id="26631" name="TextBox 15"/>
          <p:cNvSpPr txBox="1">
            <a:spLocks noChangeArrowheads="1"/>
          </p:cNvSpPr>
          <p:nvPr/>
        </p:nvSpPr>
        <p:spPr bwMode="auto">
          <a:xfrm>
            <a:off x="0" y="500063"/>
            <a:ext cx="2928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FF0000"/>
              </a:solidFill>
            </a:endParaRPr>
          </a:p>
          <a:p>
            <a:r>
              <a:rPr lang="ru-RU" sz="4000" b="1">
                <a:solidFill>
                  <a:srgbClr val="FF0000"/>
                </a:solidFill>
              </a:rPr>
              <a:t>10 баллов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28604"/>
            <a:ext cx="7924800" cy="150019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Домашнее задание: § 9, написать мини- сочинение на тему: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000250"/>
            <a:ext cx="7924800" cy="4500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1 группа- </a:t>
            </a:r>
            <a:r>
              <a:rPr lang="ru-RU" sz="2400" dirty="0" smtClean="0">
                <a:solidFill>
                  <a:schemeClr val="tx1"/>
                </a:solidFill>
              </a:rPr>
              <a:t>«Восстание декабристов глазами народа»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2 группа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«Восстание декабристов глазами участников общественных движений»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3 группа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«Восстание декабристов глазами  Государственного совета и Сената».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4 группа </a:t>
            </a:r>
            <a:r>
              <a:rPr lang="ru-RU" sz="2400" dirty="0" smtClean="0"/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«Восстание декабристов глазами иностранца»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Задание для любознательных: </a:t>
            </a:r>
            <a:r>
              <a:rPr lang="ru-RU" sz="2400" b="1" dirty="0" smtClean="0">
                <a:solidFill>
                  <a:schemeClr val="tx1"/>
                </a:solidFill>
              </a:rPr>
              <a:t>Как вы думаете, выступление декабристов имело шанс на успех или изначально было обречено на провал?</a:t>
            </a:r>
          </a:p>
          <a:p>
            <a:pPr eaLnBrk="1" hangingPunct="1"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Школа 2009-2010 уч.г\Будующая АТТЕСТАЦИЯ\Мой открытый урок\SNC1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266137"/>
            <a:ext cx="4071934" cy="3591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Users\1\Desktop\Школа 2009-2010 уч.г\Будующая АТТЕСТАЦИЯ\Мой открытый урок\SNC10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290" y="3071810"/>
            <a:ext cx="3214710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1\Desktop\Школа 2009-2010 уч.г\Будующая АТТЕСТАЦИЯ\Мой открытый урок\SNC10007.JPG"/>
          <p:cNvPicPr>
            <a:picLocks noChangeAspect="1" noChangeArrowheads="1"/>
          </p:cNvPicPr>
          <p:nvPr/>
        </p:nvPicPr>
        <p:blipFill>
          <a:blip r:embed="rId4" cstate="email">
            <a:lum bright="-20000" contrast="30000"/>
          </a:blip>
          <a:srcRect l="-10626"/>
          <a:stretch>
            <a:fillRect/>
          </a:stretch>
        </p:blipFill>
        <p:spPr bwMode="auto">
          <a:xfrm>
            <a:off x="2500298" y="1214422"/>
            <a:ext cx="4357718" cy="37862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C:\Users\1\Desktop\Школа 2009-2010 уч.г\Будующая АТТЕСТАЦИЯ\Мой открытый урок\SNC10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832554" cy="3143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Users\1\Desktop\Школа 2009-2010 уч.г\Будующая АТТЕСТАЦИЯ\Мой открытый урок\SNC1001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5980" y="0"/>
            <a:ext cx="3048020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58000" y="2786063"/>
            <a:ext cx="2000250" cy="3698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Мы обсуждаем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3000375"/>
            <a:ext cx="2214562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Мы думаем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063" y="5000625"/>
            <a:ext cx="2071687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Мы работаем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0500" y="357188"/>
            <a:ext cx="1928813" cy="646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Мы отстаиваем свою позицию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250825" y="1773238"/>
            <a:ext cx="8353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http://ru.wikipedia.org/wiki/%D0%93%D0%B5%D1%80%D1%86%D0%B5%D0</a:t>
            </a:r>
            <a:endParaRPr lang="ru-RU"/>
          </a:p>
          <a:p>
            <a:endParaRPr lang="ru-RU"/>
          </a:p>
        </p:txBody>
      </p:sp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50825" y="2420938"/>
            <a:ext cx="8066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http://www.alleng.ru/d/hist/hist150.htm</a:t>
            </a:r>
            <a:endParaRPr lang="ru-RU"/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323850" y="2924175"/>
            <a:ext cx="5759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hlinkClick r:id="rId4"/>
              </a:rPr>
              <a:t>  </a:t>
            </a:r>
            <a:r>
              <a:rPr lang="en-US">
                <a:hlinkClick r:id="rId4"/>
              </a:rPr>
              <a:t>http://www.livelib.ru/author/2675</a:t>
            </a:r>
            <a:endParaRPr lang="ru-RU"/>
          </a:p>
        </p:txBody>
      </p:sp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50825" y="1412875"/>
            <a:ext cx="5222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5"/>
              </a:rPr>
              <a:t>http://www.hrono.ru/</a:t>
            </a:r>
            <a:endParaRPr lang="ru-RU"/>
          </a:p>
        </p:txBody>
      </p:sp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250825" y="3429000"/>
            <a:ext cx="566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6"/>
              </a:rPr>
              <a:t>http://er3ed.qrz.ru/ryleev.htm</a:t>
            </a:r>
            <a:endParaRPr lang="ru-RU"/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116013" y="692150"/>
            <a:ext cx="655161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7030A0"/>
                </a:solidFill>
              </a:rPr>
              <a:t>Интернет ресурсы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8329642" cy="5000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Задание №1. Заполните таблицу. </a:t>
            </a:r>
            <a:endParaRPr lang="ru-RU" sz="20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14313" y="714375"/>
          <a:ext cx="8715406" cy="5856924"/>
        </p:xfrm>
        <a:graphic>
          <a:graphicData uri="http://schemas.openxmlformats.org/drawingml/2006/table">
            <a:tbl>
              <a:tblPr/>
              <a:tblGrid>
                <a:gridCol w="2252693"/>
                <a:gridCol w="3533775"/>
                <a:gridCol w="2928938"/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Вопросы для сравнения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Северное общество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Южное общество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5C01"/>
                    </a:solidFill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1. Место создания организа­ции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г. Петербург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Украина (три отделения)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Тульчине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;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Каменке;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 Василькове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2.  Программный документ: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2.1. Название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«Конституция»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«Русская правда»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2.2. Автор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Н.М. Муравьев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П.И. Пестель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2.3. Основное содержание: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а) форма правления 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Конституционная монархия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Республика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б) избирательное право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Имущественный ценз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Всеобщее голосование для мужчин достигших 20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в) крепостное право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отмена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отмена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г) земельный вопрос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Собственность помещика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Наделение крестьян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D6F0"/>
                    </a:solidFill>
                  </a:tcPr>
                </a:tc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Times New Roman" pitchFamily="18" charset="0"/>
                        <a:cs typeface="Century Schoolbook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Times New Roman" pitchFamily="18" charset="0"/>
                          <a:cs typeface="Century Schoolbook" pitchFamily="18" charset="0"/>
                        </a:rPr>
                        <a:t>   3.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Методы осуществления программы (тактика)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Вооруженное выступление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Вооруженное выступление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643563" y="2286000"/>
            <a:ext cx="285750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501063" y="2286000"/>
            <a:ext cx="285750" cy="2143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Мои документы\Мои рисунки\05_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285750" y="214313"/>
            <a:ext cx="8643938" cy="178593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214282" y="357166"/>
            <a:ext cx="8715436" cy="20002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094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Восстание  декабристов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92905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357430"/>
            <a:ext cx="8472518" cy="4357718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Известно мне: погибель ждет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Того, кто первый восстает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На утеснителей народа;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Судьба меня уж обрекла.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Но где, скажи, когда была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Без жертв искуплена свобода?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3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7224" y="4786322"/>
            <a:ext cx="2071702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76200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К.Рылеев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524000"/>
            <a:ext cx="3357562" cy="2262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С одной стороны, мы выяснили, что дворяне,  офицеры- образованные люди, стали инициаторами и активными участниками общественных движений.</a:t>
            </a: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5572125" y="1524000"/>
            <a:ext cx="3286125" cy="22621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С другой стороны, изучая историю, мы знаем, что дворянство –это привилегированное сословие в России  - опора самодержавия</a:t>
            </a:r>
            <a:r>
              <a:rPr lang="ru-RU" b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429264"/>
            <a:ext cx="7429552" cy="10715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Так почему же, дворяне выступили против самодержавия 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57166"/>
            <a:ext cx="721523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Проблемная ситуация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643313" y="2500313"/>
            <a:ext cx="1857375" cy="484187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785813" y="3786188"/>
            <a:ext cx="7929562" cy="1714500"/>
            <a:chOff x="785813" y="3786192"/>
            <a:chExt cx="7929562" cy="1714510"/>
          </a:xfrm>
        </p:grpSpPr>
        <p:sp>
          <p:nvSpPr>
            <p:cNvPr id="11276" name="TextBox 4"/>
            <p:cNvSpPr txBox="1">
              <a:spLocks noChangeArrowheads="1"/>
            </p:cNvSpPr>
            <p:nvPr/>
          </p:nvSpPr>
          <p:spPr bwMode="auto">
            <a:xfrm>
              <a:off x="785813" y="5000625"/>
              <a:ext cx="792956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19" name="Нашивка 18"/>
            <p:cNvSpPr/>
            <p:nvPr/>
          </p:nvSpPr>
          <p:spPr>
            <a:xfrm rot="5400000">
              <a:off x="3607589" y="2893228"/>
              <a:ext cx="1714510" cy="3500438"/>
            </a:xfrm>
            <a:prstGeom prst="chevron">
              <a:avLst>
                <a:gd name="adj" fmla="val 77151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278" name="TextBox 19"/>
            <p:cNvSpPr txBox="1">
              <a:spLocks noChangeArrowheads="1"/>
            </p:cNvSpPr>
            <p:nvPr/>
          </p:nvSpPr>
          <p:spPr bwMode="auto">
            <a:xfrm>
              <a:off x="4000496" y="4000504"/>
              <a:ext cx="100013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6600" b="1">
                  <a:solidFill>
                    <a:srgbClr val="C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 animBg="1"/>
      <p:bldP spid="1024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14546" y="2857496"/>
            <a:ext cx="4286280" cy="12858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Исторические условия формирования взглядов декабристов</a:t>
            </a:r>
          </a:p>
        </p:txBody>
      </p: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285750" y="285750"/>
            <a:ext cx="2714625" cy="2662238"/>
            <a:chOff x="285720" y="285728"/>
            <a:chExt cx="2714644" cy="266173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85720" y="285728"/>
              <a:ext cx="2714644" cy="200026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Ужесточение крепостничества, введение военных поселений, усиление  гнета 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народа-освободителя </a:t>
              </a:r>
              <a:r>
                <a:rPr lang="ru-RU" dirty="0"/>
                <a:t>……………………………….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 rot="18274753">
              <a:off x="1977247" y="2156123"/>
              <a:ext cx="352358" cy="1230321"/>
            </a:xfrm>
            <a:prstGeom prst="downArrow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7" name="Группа 25"/>
          <p:cNvGrpSpPr>
            <a:grpSpLocks/>
          </p:cNvGrpSpPr>
          <p:nvPr/>
        </p:nvGrpSpPr>
        <p:grpSpPr bwMode="auto">
          <a:xfrm>
            <a:off x="6072188" y="928688"/>
            <a:ext cx="2714625" cy="2100262"/>
            <a:chOff x="6072198" y="928670"/>
            <a:chExt cx="2714644" cy="209994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6072198" y="928670"/>
              <a:ext cx="2714644" cy="135732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Влияние идей русского и французского Просвещения 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…………….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 rot="3094193">
              <a:off x="6773112" y="2164245"/>
              <a:ext cx="352372" cy="1376373"/>
            </a:xfrm>
            <a:prstGeom prst="downArrow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" name="Группа 24"/>
          <p:cNvGrpSpPr>
            <a:grpSpLocks/>
          </p:cNvGrpSpPr>
          <p:nvPr/>
        </p:nvGrpSpPr>
        <p:grpSpPr bwMode="auto">
          <a:xfrm>
            <a:off x="3286125" y="285750"/>
            <a:ext cx="2500313" cy="2560638"/>
            <a:chOff x="3286116" y="285728"/>
            <a:chExt cx="2500330" cy="256118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286116" y="285728"/>
              <a:ext cx="2500330" cy="157166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Знакомство с Западной Европой в ходе……………………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«Как хорошо в чужих землях. Почему же у нас не так?»</a:t>
              </a:r>
              <a:endParaRPr lang="ru-RU" sz="16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4214810" y="1857689"/>
              <a:ext cx="352427" cy="989225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9" name="Группа 26"/>
          <p:cNvGrpSpPr>
            <a:grpSpLocks/>
          </p:cNvGrpSpPr>
          <p:nvPr/>
        </p:nvGrpSpPr>
        <p:grpSpPr bwMode="auto">
          <a:xfrm>
            <a:off x="214313" y="4135438"/>
            <a:ext cx="2786062" cy="1865312"/>
            <a:chOff x="214282" y="4135414"/>
            <a:chExt cx="2786082" cy="186535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14282" y="4857760"/>
              <a:ext cx="2786082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Отказ Александра </a:t>
              </a: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от  реформ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………………………………..</a:t>
              </a:r>
            </a:p>
          </p:txBody>
        </p:sp>
        <p:sp>
          <p:nvSpPr>
            <p:cNvPr id="21" name="Стрелка вниз 20"/>
            <p:cNvSpPr/>
            <p:nvPr/>
          </p:nvSpPr>
          <p:spPr>
            <a:xfrm rot="13848145">
              <a:off x="1920854" y="3649638"/>
              <a:ext cx="352433" cy="1323985"/>
            </a:xfrm>
            <a:prstGeom prst="downArrow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" name="Группа 27"/>
          <p:cNvGrpSpPr>
            <a:grpSpLocks/>
          </p:cNvGrpSpPr>
          <p:nvPr/>
        </p:nvGrpSpPr>
        <p:grpSpPr bwMode="auto">
          <a:xfrm>
            <a:off x="3286125" y="4214813"/>
            <a:ext cx="2786063" cy="2286000"/>
            <a:chOff x="3286116" y="4214818"/>
            <a:chExt cx="2786082" cy="228601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286116" y="5214950"/>
              <a:ext cx="2786082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>
                      <a:lumMod val="50000"/>
                    </a:schemeClr>
                  </a:solidFill>
                </a:rPr>
                <a:t>Движение выросло на почве русской действительности 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………………………………….</a:t>
              </a:r>
            </a:p>
          </p:txBody>
        </p:sp>
        <p:sp>
          <p:nvSpPr>
            <p:cNvPr id="22" name="Стрелка вниз 21"/>
            <p:cNvSpPr/>
            <p:nvPr/>
          </p:nvSpPr>
          <p:spPr>
            <a:xfrm rot="10800000">
              <a:off x="4238622" y="4214818"/>
              <a:ext cx="352427" cy="928693"/>
            </a:xfrm>
            <a:prstGeom prst="downArrow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1" name="Группа 28"/>
          <p:cNvGrpSpPr>
            <a:grpSpLocks/>
          </p:cNvGrpSpPr>
          <p:nvPr/>
        </p:nvGrpSpPr>
        <p:grpSpPr bwMode="auto">
          <a:xfrm>
            <a:off x="6073775" y="4079875"/>
            <a:ext cx="2784475" cy="1920875"/>
            <a:chOff x="6073788" y="4079652"/>
            <a:chExt cx="2784492" cy="192111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6429388" y="4857760"/>
              <a:ext cx="2428892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/>
                <a:t>……………………………………………………………………………………………………..</a:t>
              </a:r>
            </a:p>
          </p:txBody>
        </p:sp>
        <p:sp>
          <p:nvSpPr>
            <p:cNvPr id="23" name="Стрелка вниз 22"/>
            <p:cNvSpPr/>
            <p:nvPr/>
          </p:nvSpPr>
          <p:spPr>
            <a:xfrm rot="7387922">
              <a:off x="6749252" y="3404188"/>
              <a:ext cx="352469" cy="1703398"/>
            </a:xfrm>
            <a:prstGeom prst="downArrow">
              <a:avLst/>
            </a:prstGeom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28625" y="4714875"/>
            <a:ext cx="2643188" cy="36988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Александр 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I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9" descr="SV60_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868" y="1928802"/>
            <a:ext cx="2643206" cy="3308283"/>
          </a:xfrm>
          <a:prstGeom prst="rect">
            <a:avLst/>
          </a:prstGeom>
          <a:ln w="28575">
            <a:solidFill>
              <a:srgbClr val="000000"/>
            </a:solidFill>
          </a:ln>
          <a:effectLst>
            <a:softEdge rad="127000"/>
          </a:effec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786188" y="5286375"/>
            <a:ext cx="2071687" cy="646113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Константин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Павлович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643688" y="6215063"/>
            <a:ext cx="2016125" cy="36988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FF"/>
                </a:solidFill>
                <a:latin typeface="+mn-lt"/>
              </a:rPr>
              <a:t>Николай </a:t>
            </a:r>
            <a:r>
              <a:rPr lang="en-US" b="1" dirty="0">
                <a:solidFill>
                  <a:srgbClr val="FFFFFF"/>
                </a:solidFill>
                <a:latin typeface="+mn-lt"/>
              </a:rPr>
              <a:t>I</a:t>
            </a:r>
            <a:endParaRPr lang="ru-RU" b="1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26" name="Picture 2" descr="C:\Documents and Settings\Admin\Мои документы\Мои рисунки\Mamin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2726355" cy="342902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7" name="Picture 3" descr="C:\Documents and Settings\Admin\Мои документы\Мои рисунки\395286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4216" y="2714620"/>
            <a:ext cx="3009784" cy="351502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smtClean="0">
                <a:solidFill>
                  <a:srgbClr val="C00000"/>
                </a:solidFill>
              </a:rPr>
              <a:t>19 ноября – 14 декабря 1825 г. – период  междуцарствия.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786182" cy="10715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FF0000"/>
                </a:solidFill>
              </a:rPr>
              <a:t>План выступления</a:t>
            </a:r>
            <a:endParaRPr lang="ru-RU" sz="3600" b="1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2928938"/>
            <a:ext cx="8858250" cy="3929062"/>
          </a:xfrm>
        </p:spPr>
        <p:txBody>
          <a:bodyPr/>
          <a:lstStyle/>
          <a:p>
            <a:pPr eaLnBrk="1" hangingPunct="1"/>
            <a:r>
              <a:rPr lang="ru-RU" sz="2400" b="1" smtClean="0"/>
              <a:t> Утром собрать верные войска на Сенатской площади </a:t>
            </a:r>
          </a:p>
          <a:p>
            <a:pPr eaLnBrk="1" hangingPunct="1"/>
            <a:r>
              <a:rPr lang="ru-RU" sz="2400" b="1" smtClean="0"/>
              <a:t> Не допустить присяги солдат, Государственного совета сенаторов  Николаю. </a:t>
            </a:r>
          </a:p>
          <a:p>
            <a:pPr eaLnBrk="1" hangingPunct="1"/>
            <a:r>
              <a:rPr lang="ru-RU" sz="2400" b="1" smtClean="0"/>
              <a:t>Заставить их подписать </a:t>
            </a:r>
            <a:r>
              <a:rPr lang="ru-RU" sz="2400" b="1" smtClean="0">
                <a:solidFill>
                  <a:srgbClr val="C00000"/>
                </a:solidFill>
              </a:rPr>
              <a:t>«Манифест к русскому народу»</a:t>
            </a:r>
          </a:p>
          <a:p>
            <a:pPr eaLnBrk="1" hangingPunct="1"/>
            <a:r>
              <a:rPr lang="ru-RU" sz="2400" b="1" smtClean="0">
                <a:solidFill>
                  <a:srgbClr val="C00000"/>
                </a:solidFill>
              </a:rPr>
              <a:t>Диктатором</a:t>
            </a:r>
            <a:r>
              <a:rPr lang="ru-RU" sz="2400" b="1" smtClean="0"/>
              <a:t> назначили С.П.Трубецкого.</a:t>
            </a:r>
          </a:p>
          <a:p>
            <a:pPr eaLnBrk="1" hangingPunct="1"/>
            <a:r>
              <a:rPr lang="ru-RU" sz="2400" b="1" smtClean="0"/>
              <a:t>Часть войск под командованием Якубовича должна захватить Зимний дворец и арестовать царскую семью.</a:t>
            </a:r>
          </a:p>
          <a:p>
            <a:pPr eaLnBrk="1" hangingPunct="1"/>
            <a:r>
              <a:rPr lang="ru-RU" sz="2400" b="1" smtClean="0"/>
              <a:t>Захват Петропавловской крепости с арсеналом.</a:t>
            </a:r>
          </a:p>
          <a:p>
            <a:pPr eaLnBrk="1" hangingPunct="1"/>
            <a:endParaRPr lang="ru-RU" sz="2400" smtClean="0">
              <a:solidFill>
                <a:srgbClr val="FFC000"/>
              </a:solidFill>
            </a:endParaRPr>
          </a:p>
        </p:txBody>
      </p:sp>
      <p:pic>
        <p:nvPicPr>
          <p:cNvPr id="5" name="Picture 7" descr="Рисунок5"/>
          <p:cNvPicPr>
            <a:picLocks noChangeAspect="1" noChangeArrowheads="1"/>
          </p:cNvPicPr>
          <p:nvPr/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 bwMode="auto">
          <a:xfrm>
            <a:off x="3857625" y="0"/>
            <a:ext cx="5286375" cy="307181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982</TotalTime>
  <Words>1051</Words>
  <Application>Microsoft Office PowerPoint</Application>
  <PresentationFormat>Экран (4:3)</PresentationFormat>
  <Paragraphs>218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Constantia</vt:lpstr>
      <vt:lpstr>Wingdings 2</vt:lpstr>
      <vt:lpstr>Calibri</vt:lpstr>
      <vt:lpstr>Arial Black</vt:lpstr>
      <vt:lpstr>Times New Roman</vt:lpstr>
      <vt:lpstr>Century Schoolbook</vt:lpstr>
      <vt:lpstr>Wingdings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19 ноября – 14 декабря 1825 г. – период  междуцарствия.</vt:lpstr>
      <vt:lpstr>План выступления</vt:lpstr>
      <vt:lpstr>    Задание  Познакомьтесь с документом, который декабристы планировали обнародовать от имени высших государственных органов Российской империи — Государственного совета и Сената.</vt:lpstr>
      <vt:lpstr>Слайд 11</vt:lpstr>
      <vt:lpstr>Соотношение сил</vt:lpstr>
      <vt:lpstr>Слайд 13</vt:lpstr>
      <vt:lpstr>«Я не хочу проливать кровь моих подданных в первый день моего царствования»</vt:lpstr>
      <vt:lpstr> Суд  и расправа над декабристами</vt:lpstr>
      <vt:lpstr>Слайд 16</vt:lpstr>
      <vt:lpstr>Причины поражения</vt:lpstr>
      <vt:lpstr>Оценка восстания декабристов</vt:lpstr>
      <vt:lpstr>Слайд 19</vt:lpstr>
      <vt:lpstr>Значение движения декабристов</vt:lpstr>
      <vt:lpstr>Слайд 21</vt:lpstr>
      <vt:lpstr>Домашнее задание: § 9, написать мини- сочинение на тему: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revaz</cp:lastModifiedBy>
  <cp:revision>126</cp:revision>
  <dcterms:created xsi:type="dcterms:W3CDTF">2010-02-25T15:48:38Z</dcterms:created>
  <dcterms:modified xsi:type="dcterms:W3CDTF">2013-02-04T18:02:50Z</dcterms:modified>
</cp:coreProperties>
</file>