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6" r:id="rId4"/>
    <p:sldId id="285" r:id="rId5"/>
    <p:sldId id="291" r:id="rId6"/>
    <p:sldId id="289" r:id="rId7"/>
    <p:sldId id="297" r:id="rId8"/>
    <p:sldId id="299" r:id="rId9"/>
    <p:sldId id="296" r:id="rId10"/>
    <p:sldId id="295" r:id="rId11"/>
    <p:sldId id="294" r:id="rId12"/>
    <p:sldId id="281" r:id="rId13"/>
    <p:sldId id="275" r:id="rId14"/>
    <p:sldId id="276" r:id="rId15"/>
    <p:sldId id="277" r:id="rId16"/>
    <p:sldId id="278" r:id="rId17"/>
    <p:sldId id="279" r:id="rId18"/>
    <p:sldId id="280" r:id="rId19"/>
    <p:sldId id="263" r:id="rId20"/>
    <p:sldId id="269" r:id="rId21"/>
    <p:sldId id="264" r:id="rId22"/>
    <p:sldId id="274" r:id="rId23"/>
    <p:sldId id="271" r:id="rId24"/>
    <p:sldId id="267" r:id="rId25"/>
    <p:sldId id="272" r:id="rId26"/>
    <p:sldId id="273" r:id="rId27"/>
    <p:sldId id="268" r:id="rId28"/>
    <p:sldId id="27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CC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411BD-AC61-410F-8319-59FF57D69A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61848-8CAC-4982-A499-74C151558A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92003-0BAC-44A5-A2E0-40220B576D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2777C-1B7C-490C-9CA3-42C9AB2E7E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90D5D-9B3E-4EDC-A1EF-98CA3356FF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968B-0C65-4808-928F-4D10F1E92E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7CBAC-B223-4632-B85B-1FC1E3FF14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A398C-3A98-47EB-B833-7D72552ACC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A777C-38AA-4AA2-AC4E-597DA0EDED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8E8D3-72F9-4E08-9BCC-82789E5DF4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FBE46-E130-40F8-96C0-EF72C14C2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D251B5-E0D6-4FEE-8EA4-C0BB8236139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Голубые хол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pic>
        <p:nvPicPr>
          <p:cNvPr id="32773" name="Picture 5" descr="0_2603f_cf8aa4dd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923925"/>
            <a:ext cx="4724400" cy="4867275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334000" y="2466975"/>
            <a:ext cx="36306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>
                <a:solidFill>
                  <a:srgbClr val="FFFFFF"/>
                </a:solidFill>
              </a:rPr>
              <a:t>Даниил </a:t>
            </a:r>
          </a:p>
          <a:p>
            <a:r>
              <a:rPr lang="ru-RU" sz="3600">
                <a:solidFill>
                  <a:srgbClr val="FFFFFF"/>
                </a:solidFill>
              </a:rPr>
              <a:t>Александрович </a:t>
            </a:r>
          </a:p>
          <a:p>
            <a:r>
              <a:rPr lang="ru-RU" sz="3600">
                <a:solidFill>
                  <a:srgbClr val="FFFFFF"/>
                </a:solidFill>
              </a:rPr>
              <a:t>Гранин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60" name="Picture 4" descr="Голубые хол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447800" y="49974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5062" name="Picture 6" descr="nagrad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679450"/>
            <a:ext cx="8382000" cy="560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6" name="Picture 4" descr="Голубые хол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447800" y="49974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4038" name="Picture 6" descr="3d436f6f5cf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304800"/>
            <a:ext cx="6096000" cy="4067175"/>
          </a:xfrm>
          <a:prstGeom prst="rect">
            <a:avLst/>
          </a:prstGeom>
          <a:noFill/>
        </p:spPr>
      </p:pic>
      <p:sp>
        <p:nvSpPr>
          <p:cNvPr id="44039" name="WordArt 7"/>
          <p:cNvSpPr>
            <a:spLocks noChangeArrowheads="1" noChangeShapeType="1" noTextEdit="1"/>
          </p:cNvSpPr>
          <p:nvPr/>
        </p:nvSpPr>
        <p:spPr bwMode="auto">
          <a:xfrm>
            <a:off x="304800" y="4876800"/>
            <a:ext cx="83439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 Мысленно я примериваю эту судьбу"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5" name="Picture 5" descr="Зака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304800" y="1295400"/>
            <a:ext cx="86868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 фашистском плену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71438"/>
            <a:ext cx="8572500" cy="671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4" name="Picture 4" descr="34-35-5-thumb-lar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52600" y="457200"/>
            <a:ext cx="4878388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8" name="Picture 4" descr="52607001_phoca_thumb_l_V_odnom_iz_zhenskih_barakov_konclagerya_Osvencim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350" y="622300"/>
            <a:ext cx="8877300" cy="561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1240999879_167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15925"/>
            <a:ext cx="8458200" cy="597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ebensee_concentration_camp_prisoners_19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28600"/>
            <a:ext cx="8229600" cy="604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o_a08665cf819edb12204a1264f41ee8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963613"/>
            <a:ext cx="8629650" cy="489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FF"/>
                </a:solidFill>
              </a:rPr>
              <a:t>ГУЛАГ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4" name="Picture 6" descr="зим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8600" y="-228600"/>
            <a:ext cx="9372600" cy="7086600"/>
          </a:xfrm>
          <a:prstGeom prst="rect">
            <a:avLst/>
          </a:prstGeom>
          <a:noFill/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65532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ГУЛАГ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7" name="Picture 5" descr="Голубые хол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447800" y="4572000"/>
            <a:ext cx="63182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chemeClr val="bg1"/>
                </a:solidFill>
              </a:rPr>
              <a:t>родился в 1919 год</a:t>
            </a:r>
          </a:p>
          <a:p>
            <a:r>
              <a:rPr lang="ru-RU" sz="2800">
                <a:solidFill>
                  <a:schemeClr val="bg1"/>
                </a:solidFill>
              </a:rPr>
              <a:t> в  г. Волынь (ныне Курской области)</a:t>
            </a:r>
          </a:p>
          <a:p>
            <a:r>
              <a:rPr lang="ru-RU" sz="2800">
                <a:solidFill>
                  <a:schemeClr val="bg1"/>
                </a:solidFill>
              </a:rPr>
              <a:t> в семье лесника.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63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 descr="0_2144d_a15c9d62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28600" y="0"/>
            <a:ext cx="9372600" cy="683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tracks1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8000" y="450850"/>
            <a:ext cx="8128000" cy="595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4" name="Picture 4" descr="c53bbe09b50b47c00badacfbe8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33400"/>
            <a:ext cx="9144000" cy="592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7000" y="107950"/>
            <a:ext cx="8890000" cy="664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Kolyma_road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47625"/>
            <a:ext cx="7696200" cy="6691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prison_work_party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7050" y="438150"/>
            <a:ext cx="8089900" cy="598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246c02ae3c98fe0e3c7502b7cf6420d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1482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304800"/>
            <a:ext cx="8991600" cy="576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4" name="Picture 4" descr="Голубые хол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914400" y="1447800"/>
            <a:ext cx="689133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Школу окончил в Ленинграде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 и там же поступил 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в Политехнический институт.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 Накануне войны защитил диплом, 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получил специальность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 инженера – электрика 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и был направлен на работу </a:t>
            </a:r>
          </a:p>
          <a:p>
            <a:pPr algn="ctr"/>
            <a:r>
              <a:rPr lang="ru-RU" sz="3200">
                <a:solidFill>
                  <a:schemeClr val="bg1"/>
                </a:solidFill>
              </a:rPr>
              <a:t> на Кировский завод</a:t>
            </a:r>
            <a:r>
              <a:rPr lang="ru-RU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Голубые хол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447800" y="49974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068513"/>
            <a:ext cx="6516688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ru-RU"/>
              <a:t>               </a:t>
            </a:r>
            <a:r>
              <a:rPr lang="ru-RU" sz="2800">
                <a:solidFill>
                  <a:srgbClr val="FFFFFF"/>
                </a:solidFill>
              </a:rPr>
              <a:t>В 1941 году, </a:t>
            </a:r>
          </a:p>
          <a:p>
            <a:pPr algn="just"/>
            <a:r>
              <a:rPr lang="ru-RU" sz="2800">
                <a:solidFill>
                  <a:srgbClr val="FFFFFF"/>
                </a:solidFill>
              </a:rPr>
              <a:t>когда началась война,</a:t>
            </a:r>
          </a:p>
          <a:p>
            <a:pPr algn="just"/>
            <a:r>
              <a:rPr lang="ru-RU" sz="2800">
                <a:solidFill>
                  <a:srgbClr val="FFFFFF"/>
                </a:solidFill>
              </a:rPr>
              <a:t>Даниил Гранин пошел добровольцем </a:t>
            </a:r>
          </a:p>
          <a:p>
            <a:pPr algn="just"/>
            <a:r>
              <a:rPr lang="ru-RU" sz="2800">
                <a:solidFill>
                  <a:srgbClr val="FFFFFF"/>
                </a:solidFill>
              </a:rPr>
              <a:t>в народное  ополчение.</a:t>
            </a:r>
          </a:p>
          <a:p>
            <a:pPr algn="just"/>
            <a:r>
              <a:rPr lang="ru-RU" sz="2800">
                <a:solidFill>
                  <a:srgbClr val="FFFFFF"/>
                </a:solidFill>
              </a:rPr>
              <a:t> Воевал на Северо – Западном</a:t>
            </a:r>
          </a:p>
          <a:p>
            <a:pPr algn="just"/>
            <a:r>
              <a:rPr lang="ru-RU" sz="2800">
                <a:solidFill>
                  <a:srgbClr val="FFFFFF"/>
                </a:solidFill>
              </a:rPr>
              <a:t> и Ленинградском фронтах </a:t>
            </a:r>
          </a:p>
          <a:p>
            <a:pPr algn="just"/>
            <a:r>
              <a:rPr lang="ru-RU" sz="2800">
                <a:solidFill>
                  <a:srgbClr val="FFFFFF"/>
                </a:solidFill>
              </a:rPr>
              <a:t>в пехотных частях.</a:t>
            </a:r>
          </a:p>
          <a:p>
            <a:pPr algn="just"/>
            <a:r>
              <a:rPr lang="ru-RU" sz="2800">
                <a:solidFill>
                  <a:srgbClr val="FFFFFF"/>
                </a:solidFill>
              </a:rPr>
              <a:t> После учебы в танковом училище</a:t>
            </a:r>
          </a:p>
          <a:p>
            <a:pPr algn="just"/>
            <a:r>
              <a:rPr lang="ru-RU" sz="2800">
                <a:solidFill>
                  <a:srgbClr val="FFFFFF"/>
                </a:solidFill>
              </a:rPr>
              <a:t> был командиром танковой роты</a:t>
            </a:r>
          </a:p>
          <a:p>
            <a:pPr algn="just"/>
            <a:r>
              <a:rPr lang="ru-RU" sz="2800">
                <a:solidFill>
                  <a:srgbClr val="FFFFFF"/>
                </a:solidFill>
              </a:rPr>
              <a:t> на Прибалтийском фронте.</a:t>
            </a:r>
          </a:p>
          <a:p>
            <a:pPr algn="just"/>
            <a:r>
              <a:rPr lang="ru-RU" sz="2800">
                <a:solidFill>
                  <a:srgbClr val="FFFFFF"/>
                </a:solidFill>
              </a:rPr>
              <a:t> Закончил войну в звании капитана.</a:t>
            </a:r>
          </a:p>
        </p:txBody>
      </p:sp>
      <p:pic>
        <p:nvPicPr>
          <p:cNvPr id="34824" name="Picture 8" descr="фото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0" y="228600"/>
            <a:ext cx="3476625" cy="2544763"/>
          </a:xfrm>
          <a:prstGeom prst="rect">
            <a:avLst/>
          </a:prstGeom>
          <a:noFill/>
        </p:spPr>
      </p:pic>
      <p:pic>
        <p:nvPicPr>
          <p:cNvPr id="34825" name="Picture 9" descr="фото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38838" y="4114800"/>
            <a:ext cx="3205162" cy="2344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4" name="Picture 4" descr="Голубые хол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914400" y="152400"/>
            <a:ext cx="75025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/>
              <a:t>             </a:t>
            </a:r>
            <a:r>
              <a:rPr lang="ru-RU" sz="2400">
                <a:solidFill>
                  <a:srgbClr val="FFFFFF"/>
                </a:solidFill>
              </a:rPr>
              <a:t>После демобилизации 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послан в Ленинград 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на восстановление разрушенного войной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энергохозяйства города.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             Первый рассказ  «Вариант второй »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был напечатан в журнале «Звезда»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в 1949 году. 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После этого была написана 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историческая повесть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«Ярослав Домбровский» (1951 год).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               До 1955 года Даниил Гранин 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продолжал совмещать работу 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в научно – исследовательском институте 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Ленэнерго с литературным делом.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После опубликования романа «Искатели»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(1954) перешел на положение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профессионального литератора.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6" name="Picture 4" descr="Голубые хол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447800" y="49974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982913" y="1447800"/>
            <a:ext cx="616108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                </a:t>
            </a:r>
            <a:r>
              <a:rPr lang="ru-RU" sz="2800">
                <a:solidFill>
                  <a:srgbClr val="FFFFFF"/>
                </a:solidFill>
              </a:rPr>
              <a:t>В последующие годы</a:t>
            </a:r>
          </a:p>
          <a:p>
            <a:r>
              <a:rPr lang="ru-RU" sz="2800">
                <a:solidFill>
                  <a:srgbClr val="FFFFFF"/>
                </a:solidFill>
              </a:rPr>
              <a:t> были написаны романы</a:t>
            </a:r>
          </a:p>
          <a:p>
            <a:r>
              <a:rPr lang="ru-RU" sz="2800">
                <a:solidFill>
                  <a:srgbClr val="FFFFFF"/>
                </a:solidFill>
              </a:rPr>
              <a:t>«После свадьбы» (1958), </a:t>
            </a:r>
          </a:p>
          <a:p>
            <a:r>
              <a:rPr lang="ru-RU" sz="2800">
                <a:solidFill>
                  <a:srgbClr val="FFFFFF"/>
                </a:solidFill>
              </a:rPr>
              <a:t>«Иду на грозу» (1962), </a:t>
            </a:r>
          </a:p>
          <a:p>
            <a:r>
              <a:rPr lang="ru-RU" sz="2800">
                <a:solidFill>
                  <a:srgbClr val="FFFFFF"/>
                </a:solidFill>
              </a:rPr>
              <a:t>повести «Кто-то должен » (1966), </a:t>
            </a:r>
          </a:p>
          <a:p>
            <a:r>
              <a:rPr lang="ru-RU" sz="2800">
                <a:solidFill>
                  <a:srgbClr val="FFFFFF"/>
                </a:solidFill>
              </a:rPr>
              <a:t>«Прекрасная Ута» (1967), </a:t>
            </a:r>
          </a:p>
          <a:p>
            <a:r>
              <a:rPr lang="ru-RU" sz="2800">
                <a:solidFill>
                  <a:srgbClr val="FFFFFF"/>
                </a:solidFill>
              </a:rPr>
              <a:t>«Наш комбат» (1968),</a:t>
            </a:r>
          </a:p>
          <a:p>
            <a:r>
              <a:rPr lang="ru-RU" sz="2800">
                <a:solidFill>
                  <a:srgbClr val="FFFFFF"/>
                </a:solidFill>
              </a:rPr>
              <a:t> «Эта странная жизнь»  (1974),</a:t>
            </a:r>
          </a:p>
          <a:p>
            <a:r>
              <a:rPr lang="ru-RU" sz="2800">
                <a:solidFill>
                  <a:srgbClr val="FFFFFF"/>
                </a:solidFill>
              </a:rPr>
              <a:t> «Однофамилец» (1975), </a:t>
            </a:r>
          </a:p>
          <a:p>
            <a:r>
              <a:rPr lang="ru-RU" sz="2800">
                <a:solidFill>
                  <a:srgbClr val="FFFFFF"/>
                </a:solidFill>
              </a:rPr>
              <a:t>«Обратный билет» (1976) и другие.</a:t>
            </a:r>
            <a:r>
              <a:rPr lang="ru-RU" sz="2400"/>
              <a:t> </a:t>
            </a:r>
          </a:p>
        </p:txBody>
      </p:sp>
      <p:pic>
        <p:nvPicPr>
          <p:cNvPr id="38919" name="Picture 7" descr="24353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600200"/>
            <a:ext cx="2840038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8" name="Picture 4" descr="Голубые хол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447800" y="49974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352800" y="923925"/>
            <a:ext cx="5272088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rgbClr val="FFFFFF"/>
                </a:solidFill>
              </a:rPr>
              <a:t>За повесть «Клавдия Вилор» (!976)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 автор удостоен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Государственной премии СССР.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Героико–трагическая повесть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написана в столь любимом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писателем жанре 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документально–биографическом 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повествовании. Возможно, 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не появилось бы 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такого интереса к произведению,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к героине, не будь ее судьба 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столь драматична,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не случись послевоенной трагедии,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который придал новый свет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 ее героической и </a:t>
            </a:r>
          </a:p>
          <a:p>
            <a:pPr algn="ctr"/>
            <a:r>
              <a:rPr lang="ru-RU" sz="2400">
                <a:solidFill>
                  <a:srgbClr val="FFFFFF"/>
                </a:solidFill>
              </a:rPr>
              <a:t>драматической судьбе.</a:t>
            </a:r>
          </a:p>
        </p:txBody>
      </p:sp>
      <p:pic>
        <p:nvPicPr>
          <p:cNvPr id="47111" name="Picture 7" descr="59-159-nr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838200"/>
            <a:ext cx="2794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6" name="Picture 4" descr="Голубые хол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447800" y="49974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9158" name="Picture 6" descr="jrOcR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381000"/>
            <a:ext cx="4056063" cy="6091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Голубые холм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447800" y="499745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46086" name="Picture 6" descr="grani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762000"/>
            <a:ext cx="7924800" cy="4994275"/>
          </a:xfrm>
          <a:prstGeom prst="rect">
            <a:avLst/>
          </a:prstGeom>
          <a:noFill/>
        </p:spPr>
      </p:pic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304800" y="4572000"/>
            <a:ext cx="728662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"Севесть дает себя знать при нарушении,а</a:t>
            </a:r>
          </a:p>
          <a:p>
            <a:pPr algn="ctr"/>
            <a:r>
              <a:rPr lang="ru-RU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вот душа , она при чистой совести может тосковать и куда-то стремиться"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371</Words>
  <Application>Microsoft Office PowerPoint</Application>
  <PresentationFormat>Экран (4:3)</PresentationFormat>
  <Paragraphs>74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ГУЛАГ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revaz</cp:lastModifiedBy>
  <cp:revision>9</cp:revision>
  <cp:lastPrinted>1601-01-01T00:00:00Z</cp:lastPrinted>
  <dcterms:created xsi:type="dcterms:W3CDTF">1601-01-01T00:00:00Z</dcterms:created>
  <dcterms:modified xsi:type="dcterms:W3CDTF">2013-01-17T12:14:37Z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