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46" r:id="rId4"/>
    <p:sldId id="347" r:id="rId5"/>
    <p:sldId id="348" r:id="rId6"/>
    <p:sldId id="309" r:id="rId7"/>
    <p:sldId id="349" r:id="rId8"/>
    <p:sldId id="350" r:id="rId9"/>
    <p:sldId id="328" r:id="rId10"/>
    <p:sldId id="352" r:id="rId11"/>
    <p:sldId id="353" r:id="rId12"/>
    <p:sldId id="354" r:id="rId13"/>
    <p:sldId id="355" r:id="rId14"/>
    <p:sldId id="356" r:id="rId15"/>
    <p:sldId id="357" r:id="rId16"/>
    <p:sldId id="3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0033CC"/>
    <a:srgbClr val="FF3300"/>
    <a:srgbClr val="0099FF"/>
    <a:srgbClr val="922300"/>
    <a:srgbClr val="336600"/>
    <a:srgbClr val="9F5E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776" autoAdjust="0"/>
    <p:restoredTop sz="94134" autoAdjust="0"/>
  </p:normalViewPr>
  <p:slideViewPr>
    <p:cSldViewPr>
      <p:cViewPr>
        <p:scale>
          <a:sx n="75" d="100"/>
          <a:sy n="75" d="100"/>
        </p:scale>
        <p:origin x="-120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0A43-8AE7-4211-B15D-82F263B7407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AFB2-2A31-49E7-8A24-98BB36F8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E21D5E-E87F-4F5B-BEA4-CBE2BD72D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Анимация работает по щелчку мыши.</a:t>
            </a:r>
          </a:p>
          <a:p>
            <a:pPr eaLnBrk="1" hangingPunct="1"/>
            <a:r>
              <a:rPr lang="ru-RU" dirty="0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начинает работать по щелчку мыши.</a:t>
            </a:r>
          </a:p>
          <a:p>
            <a:pPr eaLnBrk="1" hangingPunct="1"/>
            <a:r>
              <a:rPr lang="ru-RU" smtClean="0"/>
              <a:t>Нажмите на каждое из изображений, если необходимо показать его более крупно (переход по гиперссылке).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начинает работать по щелчку мыши.</a:t>
            </a:r>
          </a:p>
          <a:p>
            <a:pPr eaLnBrk="1" hangingPunct="1"/>
            <a:r>
              <a:rPr lang="ru-RU" smtClean="0"/>
              <a:t>Нажмите на каждое из изображений, если необходимо показать его более крупно (переход по гиперссылке).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начинает работать по щелчку мыши.</a:t>
            </a:r>
          </a:p>
          <a:p>
            <a:pPr eaLnBrk="1" hangingPunct="1"/>
            <a:r>
              <a:rPr lang="ru-RU" smtClean="0"/>
              <a:t>Нажмите на каждое из изображений, если необходимо показать его более крупно (переход по гиперссылке).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начинает работать по щелчку мыши.</a:t>
            </a:r>
          </a:p>
          <a:p>
            <a:pPr eaLnBrk="1" hangingPunct="1"/>
            <a:r>
              <a:rPr lang="ru-RU" smtClean="0"/>
              <a:t>Нажмите на каждое из изображений, если необходимо показать его более крупно (переход по гиперссылке).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работает по щелчку мыши.</a:t>
            </a:r>
          </a:p>
          <a:p>
            <a:pPr eaLnBrk="1" hangingPunct="1"/>
            <a:r>
              <a:rPr lang="ru-RU" smtClean="0"/>
              <a:t>Для перехода к следующему слайду щелкните мышью в любом месте фона слайда.</a:t>
            </a:r>
          </a:p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71BC-AC33-469B-9EE4-8ECAE5151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00FF-CF14-40FF-B128-1C112834C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81A4-8FC0-45D6-A604-1846FDD6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C063-1FD7-4735-A963-809011B8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0B21-2EAB-402A-93C3-D1B8E044D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FBDDD-CDA9-46B6-857B-B75C886B2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6F3B-D490-4DE9-8C6D-9C5C2C534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4B89-D2AB-4AAE-87A5-BE9649CC9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6AC8-B24A-4246-B95D-6403D0159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FCEE-9F20-4ED8-879D-D09E2BD5F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2DD1-51A3-420D-A2E3-3786BA0F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ru-RU" smtClean="0"/>
              <a:t>Мой университет –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C1E1B9-CE54-4A3A-B264-74940E87C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p.ru/daily/24614.5/783135/" TargetMode="External"/><Relationship Id="rId13" Type="http://schemas.openxmlformats.org/officeDocument/2006/relationships/hyperlink" Target="http://dou-52.ucoz.ru/news/deti_mbdou_detskij_sad_52_solnechnaja_poljanka_v_chuvashskom_nacionalnom_muzee_27_aprelja_deti_podgotovitelnoj_gruppy_posetili_chuvashskij_n/2012-04-27-40" TargetMode="External"/><Relationship Id="rId18" Type="http://schemas.openxmlformats.org/officeDocument/2006/relationships/hyperlink" Target="http://tarodux.narod.ru/weather.html" TargetMode="External"/><Relationship Id="rId26" Type="http://schemas.openxmlformats.org/officeDocument/2006/relationships/hyperlink" Target="http://raskrashkirus.ru/risunki-naskalnoy-givopisi.html" TargetMode="External"/><Relationship Id="rId39" Type="http://schemas.openxmlformats.org/officeDocument/2006/relationships/hyperlink" Target="http://genn-mikheev.narod2.ru/yazik_fotografii/arhetipi/" TargetMode="External"/><Relationship Id="rId3" Type="http://schemas.openxmlformats.org/officeDocument/2006/relationships/hyperlink" Target="http://www.yugopolis.ru/news/science/2010/08/12/5004/raskopki" TargetMode="External"/><Relationship Id="rId21" Type="http://schemas.openxmlformats.org/officeDocument/2006/relationships/hyperlink" Target="http://baby-toy.net/240-risovanie?p=15" TargetMode="External"/><Relationship Id="rId34" Type="http://schemas.openxmlformats.org/officeDocument/2006/relationships/hyperlink" Target="http://catsvarions.mindmix.ru/" TargetMode="External"/><Relationship Id="rId7" Type="http://schemas.openxmlformats.org/officeDocument/2006/relationships/hyperlink" Target="http://go.utmn.ru/?p=5447" TargetMode="External"/><Relationship Id="rId12" Type="http://schemas.openxmlformats.org/officeDocument/2006/relationships/hyperlink" Target="http://forum.xlegio.ru/forums/thread-view.asp?tid=8040&amp;mid=115307" TargetMode="External"/><Relationship Id="rId17" Type="http://schemas.openxmlformats.org/officeDocument/2006/relationships/hyperlink" Target="http://republic.com.ua/article/23488-old.html" TargetMode="External"/><Relationship Id="rId25" Type="http://schemas.openxmlformats.org/officeDocument/2006/relationships/hyperlink" Target="http://www.puzzlesgallery.com/postcard.img642.html?l=russian" TargetMode="External"/><Relationship Id="rId33" Type="http://schemas.openxmlformats.org/officeDocument/2006/relationships/hyperlink" Target="http://detirisuyut.ru/raskraska-pervobitnie-lyudi-v-peshchere.html" TargetMode="External"/><Relationship Id="rId38" Type="http://schemas.openxmlformats.org/officeDocument/2006/relationships/hyperlink" Target="http://detirisuyut.ru/pervobitniy-chelovek-raskraski.html" TargetMode="External"/><Relationship Id="rId2" Type="http://schemas.openxmlformats.org/officeDocument/2006/relationships/hyperlink" Target="http://900igr.net/prezentatsii/chelovek/Professii-5.files/024-Arkheolog.html" TargetMode="External"/><Relationship Id="rId16" Type="http://schemas.openxmlformats.org/officeDocument/2006/relationships/hyperlink" Target="http://www.padfield.com/bible-times/archaeology/index.html" TargetMode="External"/><Relationship Id="rId20" Type="http://schemas.openxmlformats.org/officeDocument/2006/relationships/hyperlink" Target="http://levoruchka.ru/market/stationery/kits/kit_3objects/" TargetMode="External"/><Relationship Id="rId29" Type="http://schemas.openxmlformats.org/officeDocument/2006/relationships/hyperlink" Target="http://900igr.net/fotografii/istorija/Drevnie-ljudi/018-Pervye-khudozhniki-Zeml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skrashkirus.ru/professiya-v-kartinkah.html" TargetMode="External"/><Relationship Id="rId11" Type="http://schemas.openxmlformats.org/officeDocument/2006/relationships/hyperlink" Target="http://www.vokrugsveta.ru/news/10312/" TargetMode="External"/><Relationship Id="rId24" Type="http://schemas.openxmlformats.org/officeDocument/2006/relationships/hyperlink" Target="http://www.infox.ru/science/past/2012/02/08/Gyenyetiki_opublikov.phtml" TargetMode="External"/><Relationship Id="rId32" Type="http://schemas.openxmlformats.org/officeDocument/2006/relationships/hyperlink" Target="http://prirodniki.ru/st52.htm" TargetMode="External"/><Relationship Id="rId37" Type="http://schemas.openxmlformats.org/officeDocument/2006/relationships/hyperlink" Target="http://blog.i.ua/community/1952/729690/" TargetMode="External"/><Relationship Id="rId40" Type="http://schemas.openxmlformats.org/officeDocument/2006/relationships/hyperlink" Target="http://www.school.edu.ru/projects/mhk/types/painting/pervobyt/V1_04/index.htm" TargetMode="External"/><Relationship Id="rId5" Type="http://schemas.openxmlformats.org/officeDocument/2006/relationships/hyperlink" Target="http://detirisuyut.ru/professii-risunki-dlya-detey.html" TargetMode="External"/><Relationship Id="rId15" Type="http://schemas.openxmlformats.org/officeDocument/2006/relationships/hyperlink" Target="http://gorodtsov.narod.ru/images/01.html" TargetMode="External"/><Relationship Id="rId23" Type="http://schemas.openxmlformats.org/officeDocument/2006/relationships/hyperlink" Target="http://blog.22design.ru/2006/08/blog-post_30.html" TargetMode="External"/><Relationship Id="rId28" Type="http://schemas.openxmlformats.org/officeDocument/2006/relationships/hyperlink" Target="http://detirisuyut.ru/pervobitnaya-gizn-s-kartinkami.html" TargetMode="External"/><Relationship Id="rId36" Type="http://schemas.openxmlformats.org/officeDocument/2006/relationships/hyperlink" Target="http://news.students.ru/index.php?newsid=11233" TargetMode="External"/><Relationship Id="rId10" Type="http://schemas.openxmlformats.org/officeDocument/2006/relationships/hyperlink" Target="http://www.ligis.ru/news/132.htm" TargetMode="External"/><Relationship Id="rId19" Type="http://schemas.openxmlformats.org/officeDocument/2006/relationships/hyperlink" Target="http://twibix.ru/10" TargetMode="External"/><Relationship Id="rId31" Type="http://schemas.openxmlformats.org/officeDocument/2006/relationships/hyperlink" Target="http://900igr.net/datai/istorija/Pervobytnaja-istorija/0009-015-Pervobytnaja-istorija-dlilas-sotni-tysjach-let.jpg%5b/img%5d%5b/url" TargetMode="External"/><Relationship Id="rId4" Type="http://schemas.openxmlformats.org/officeDocument/2006/relationships/hyperlink" Target="http://kidsrisunki.ru/risunki-professii.html" TargetMode="External"/><Relationship Id="rId9" Type="http://schemas.openxmlformats.org/officeDocument/2006/relationships/hyperlink" Target="http://www.yugopolis.ru/news/science/2011/01/19/11698/raskopki-anapa-arheologiya" TargetMode="External"/><Relationship Id="rId14" Type="http://schemas.openxmlformats.org/officeDocument/2006/relationships/hyperlink" Target="http://gubkin.info/nauka/46631-russkie-geny-v-mirovoj-istorii-poslednie.html" TargetMode="External"/><Relationship Id="rId22" Type="http://schemas.openxmlformats.org/officeDocument/2006/relationships/hyperlink" Target="http://detayistanbul.com.tr/canon-eos-60d-camera-review&amp;page=5" TargetMode="External"/><Relationship Id="rId27" Type="http://schemas.openxmlformats.org/officeDocument/2006/relationships/hyperlink" Target="http://900igr.net/kartinki/mkhk/Iskusstvo-i-dukhovnaja-zhizn/005-Tesnaja-svjaz-s-mag" TargetMode="External"/><Relationship Id="rId30" Type="http://schemas.openxmlformats.org/officeDocument/2006/relationships/hyperlink" Target="http://detirisuyut.ru/pervobitniy-hudognik.html" TargetMode="External"/><Relationship Id="rId35" Type="http://schemas.openxmlformats.org/officeDocument/2006/relationships/hyperlink" Target="http://www.pr.uz/istoriya-reklami/6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4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90600"/>
            <a:ext cx="67818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Первые художники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248400" cy="1600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+mj-lt"/>
              </a:rPr>
              <a:t>Автор: Волкова Елена Николаевна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+mj-lt"/>
              </a:rPr>
              <a:t>Воспитатель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+mj-lt"/>
              </a:rPr>
              <a:t>МБДОУ </a:t>
            </a:r>
            <a:r>
              <a:rPr lang="ru-RU" b="1" i="1" dirty="0" err="1" smtClean="0">
                <a:latin typeface="+mj-lt"/>
              </a:rPr>
              <a:t>д</a:t>
            </a:r>
            <a:r>
              <a:rPr lang="ru-RU" b="1" i="1" dirty="0" smtClean="0">
                <a:latin typeface="+mj-lt"/>
              </a:rPr>
              <a:t>/с № 7  </a:t>
            </a:r>
            <a:r>
              <a:rPr lang="ru-RU" b="1" i="1" dirty="0" err="1" smtClean="0">
                <a:latin typeface="+mj-lt"/>
              </a:rPr>
              <a:t>г.Зеленогорск</a:t>
            </a:r>
            <a:endParaRPr lang="ru-RU" b="1" i="1" dirty="0" smtClean="0">
              <a:latin typeface="+mj-lt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288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Кружок «Сказки   дядюшки Холста»</a:t>
            </a:r>
            <a:endParaRPr lang="ru-RU" sz="2800" b="1" i="1" dirty="0">
              <a:latin typeface="+mj-lt"/>
            </a:endParaRPr>
          </a:p>
        </p:txBody>
      </p:sp>
      <p:pic>
        <p:nvPicPr>
          <p:cNvPr id="3077" name="Рисунок 6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95400"/>
            <a:ext cx="13430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6" name="Рисунок 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81000"/>
            <a:ext cx="7772400" cy="583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Рисунок 8" descr="3586922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0" y="556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6 L -0.86667 -4.44444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6" name="Рисунок 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457200"/>
            <a:ext cx="7953372" cy="596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 rot="5400000">
            <a:off x="4876800" y="609600"/>
            <a:ext cx="914400" cy="4572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arrow" w="med" len="med"/>
          </a:ln>
        </p:spPr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5400000">
            <a:off x="6781800" y="609600"/>
            <a:ext cx="762000" cy="3048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4" name="Рисунок 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28600"/>
            <a:ext cx="2827954" cy="310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152400"/>
            <a:ext cx="4897259" cy="330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9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733800"/>
            <a:ext cx="3429024" cy="275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3542486"/>
            <a:ext cx="4452398" cy="331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Рисунок 8" descr="77042184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2000" y="5715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715220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1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4343400"/>
            <a:ext cx="22145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10" name="Picture 3" descr="img084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 rot="5400000">
            <a:off x="1031915" y="-41313"/>
            <a:ext cx="1752601" cy="259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685800" y="2285999"/>
            <a:ext cx="2590800" cy="269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mg083"/>
          <p:cNvPicPr>
            <a:picLocks noChangeAspect="1" noChangeArrowheads="1"/>
          </p:cNvPicPr>
          <p:nvPr/>
        </p:nvPicPr>
        <p:blipFill>
          <a:blip r:embed="rId5" cstate="email">
            <a:lum bright="40000"/>
          </a:blip>
          <a:srcRect/>
          <a:stretch>
            <a:fillRect/>
          </a:stretch>
        </p:blipFill>
        <p:spPr bwMode="auto">
          <a:xfrm rot="5400000">
            <a:off x="1275430" y="4591970"/>
            <a:ext cx="148774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4800" y="228600"/>
            <a:ext cx="4724400" cy="649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9" name="Рисунок 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3429024" cy="442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2743200"/>
            <a:ext cx="4832588" cy="355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457200"/>
            <a:ext cx="162877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228600"/>
            <a:ext cx="370024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Интернет -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76200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u="sng" dirty="0" smtClean="0">
                <a:hlinkClick r:id="rId2"/>
              </a:rPr>
              <a:t>http://900igr.net/prezentatsii/chelovek/Professii-5.files/024-Arkheolog.html</a:t>
            </a:r>
            <a:endParaRPr lang="ru-RU" sz="900" dirty="0" smtClean="0"/>
          </a:p>
          <a:p>
            <a:r>
              <a:rPr lang="ru-RU" sz="900" u="sng" dirty="0" smtClean="0">
                <a:hlinkClick r:id="rId3"/>
              </a:rPr>
              <a:t>http://www.yugopolis.ru/news/science/2010/08/12/5004/raskopki</a:t>
            </a:r>
            <a:endParaRPr lang="ru-RU" sz="900" dirty="0" smtClean="0"/>
          </a:p>
          <a:p>
            <a:r>
              <a:rPr lang="ru-RU" sz="900" u="sng" dirty="0" smtClean="0">
                <a:hlinkClick r:id="rId4"/>
              </a:rPr>
              <a:t>http://kidsrisunki.ru/risunki-professii.html</a:t>
            </a:r>
            <a:endParaRPr lang="ru-RU" sz="900" dirty="0" smtClean="0"/>
          </a:p>
          <a:p>
            <a:r>
              <a:rPr lang="ru-RU" sz="900" u="sng" dirty="0" smtClean="0">
                <a:hlinkClick r:id="rId5"/>
              </a:rPr>
              <a:t>http://detirisuyut.ru/professii-risunki-dlya-detey.html</a:t>
            </a:r>
            <a:endParaRPr lang="ru-RU" sz="900" dirty="0" smtClean="0"/>
          </a:p>
          <a:p>
            <a:r>
              <a:rPr lang="ru-RU" sz="900" u="sng" dirty="0" smtClean="0">
                <a:hlinkClick r:id="rId6"/>
              </a:rPr>
              <a:t>http://raskrashkirus.ru/professiya-v-kartinkah.html</a:t>
            </a:r>
            <a:endParaRPr lang="ru-RU" sz="900" dirty="0" smtClean="0"/>
          </a:p>
          <a:p>
            <a:r>
              <a:rPr lang="ru-RU" sz="900" u="sng" dirty="0" smtClean="0">
                <a:hlinkClick r:id="rId7"/>
              </a:rPr>
              <a:t>http://go.utmn.ru/?p=5447</a:t>
            </a:r>
            <a:endParaRPr lang="ru-RU" sz="900" dirty="0" smtClean="0"/>
          </a:p>
          <a:p>
            <a:r>
              <a:rPr lang="ru-RU" sz="900" u="sng" dirty="0" smtClean="0">
                <a:hlinkClick r:id="rId8"/>
              </a:rPr>
              <a:t>http://kp.ru/daily/24614.5/783135/</a:t>
            </a:r>
            <a:endParaRPr lang="ru-RU" sz="900" dirty="0" smtClean="0"/>
          </a:p>
          <a:p>
            <a:r>
              <a:rPr lang="ru-RU" sz="900" u="sng" dirty="0" smtClean="0">
                <a:hlinkClick r:id="rId3"/>
              </a:rPr>
              <a:t>http://www.yugopolis.ru/news/science/2010/08/12/5004/raskopki</a:t>
            </a:r>
            <a:endParaRPr lang="ru-RU" sz="900" dirty="0" smtClean="0"/>
          </a:p>
          <a:p>
            <a:r>
              <a:rPr lang="ru-RU" sz="900" u="sng" dirty="0" smtClean="0">
                <a:hlinkClick r:id="rId9"/>
              </a:rPr>
              <a:t>http://www.yugopolis.ru/news/science/2011/01/19/11698/raskopki-anapa-arheologiya</a:t>
            </a:r>
            <a:endParaRPr lang="ru-RU" sz="900" dirty="0" smtClean="0"/>
          </a:p>
          <a:p>
            <a:r>
              <a:rPr lang="ru-RU" sz="900" u="sng" dirty="0" smtClean="0">
                <a:hlinkClick r:id="rId10"/>
              </a:rPr>
              <a:t>http://www.ligis.ru/news/132.htm</a:t>
            </a:r>
            <a:endParaRPr lang="ru-RU" sz="900" dirty="0" smtClean="0"/>
          </a:p>
          <a:p>
            <a:r>
              <a:rPr lang="ru-RU" sz="900" u="sng" dirty="0" smtClean="0">
                <a:hlinkClick r:id="rId11"/>
              </a:rPr>
              <a:t>http://www.vokrugsveta.ru/news/10312/</a:t>
            </a:r>
            <a:endParaRPr lang="ru-RU" sz="900" dirty="0" smtClean="0"/>
          </a:p>
          <a:p>
            <a:r>
              <a:rPr lang="ru-RU" sz="900" u="sng" dirty="0" smtClean="0">
                <a:hlinkClick r:id="rId12"/>
              </a:rPr>
              <a:t>http://forum.xlegio.ru/forums/thread-view.asp?tid=8040&amp;mid=115307</a:t>
            </a:r>
            <a:endParaRPr lang="ru-RU" sz="900" dirty="0" smtClean="0"/>
          </a:p>
          <a:p>
            <a:r>
              <a:rPr lang="ru-RU" sz="900" u="sng" dirty="0" smtClean="0">
                <a:hlinkClick r:id="rId13"/>
              </a:rPr>
              <a:t>http://dou-52.ucoz.ru/news/deti_mbdou_detskij_sad_52_solnechnaja_poljanka</a:t>
            </a:r>
            <a:endParaRPr lang="ru-RU" sz="900" dirty="0" smtClean="0"/>
          </a:p>
          <a:p>
            <a:r>
              <a:rPr lang="ru-RU" sz="900" u="sng" dirty="0" smtClean="0">
                <a:hlinkClick r:id="rId14"/>
              </a:rPr>
              <a:t>http://gubkin.info/nauka/46631-russkie-geny-v-mirovoj-istorii-poslednie.html</a:t>
            </a:r>
            <a:endParaRPr lang="ru-RU" sz="900" dirty="0" smtClean="0"/>
          </a:p>
          <a:p>
            <a:r>
              <a:rPr lang="ru-RU" sz="900" u="sng" dirty="0" smtClean="0">
                <a:hlinkClick r:id="rId15"/>
              </a:rPr>
              <a:t>http://gorodtsov.narod.ru/images/01.html</a:t>
            </a:r>
            <a:endParaRPr lang="ru-RU" sz="900" dirty="0" smtClean="0"/>
          </a:p>
          <a:p>
            <a:r>
              <a:rPr lang="ru-RU" sz="900" u="sng" dirty="0" smtClean="0">
                <a:hlinkClick r:id="rId16"/>
              </a:rPr>
              <a:t>http://www.padfield.com/bible-times/archaeology/index.html</a:t>
            </a:r>
            <a:endParaRPr lang="ru-RU" sz="900" dirty="0" smtClean="0"/>
          </a:p>
          <a:p>
            <a:r>
              <a:rPr lang="ru-RU" sz="900" u="sng" dirty="0" smtClean="0">
                <a:hlinkClick r:id="rId17"/>
              </a:rPr>
              <a:t>http://republic.com.ua/article/23488-old.html</a:t>
            </a:r>
            <a:endParaRPr lang="ru-RU" sz="900" dirty="0" smtClean="0"/>
          </a:p>
          <a:p>
            <a:r>
              <a:rPr lang="ru-RU" sz="900" u="sng" dirty="0" smtClean="0">
                <a:hlinkClick r:id="rId18"/>
              </a:rPr>
              <a:t>http://tarodux.narod.ru/weather.html</a:t>
            </a:r>
            <a:endParaRPr lang="ru-RU" sz="900" dirty="0" smtClean="0"/>
          </a:p>
          <a:p>
            <a:r>
              <a:rPr lang="ru-RU" sz="900" u="sng" dirty="0" smtClean="0">
                <a:hlinkClick r:id="rId19"/>
              </a:rPr>
              <a:t>http://twibix.ru/10</a:t>
            </a:r>
            <a:endParaRPr lang="ru-RU" sz="900" dirty="0" smtClean="0"/>
          </a:p>
          <a:p>
            <a:r>
              <a:rPr lang="ru-RU" sz="900" u="sng" dirty="0" smtClean="0">
                <a:hlinkClick r:id="rId20"/>
              </a:rPr>
              <a:t>http://levoruchka.ru/market/stationery/kits/kit_3objects/</a:t>
            </a:r>
            <a:endParaRPr lang="ru-RU" sz="900" dirty="0" smtClean="0"/>
          </a:p>
          <a:p>
            <a:r>
              <a:rPr lang="ru-RU" sz="900" u="sng" dirty="0" smtClean="0">
                <a:hlinkClick r:id="rId21"/>
              </a:rPr>
              <a:t>http://baby-toy.net/240-risovanie?p=15</a:t>
            </a:r>
            <a:endParaRPr lang="ru-RU" sz="900" dirty="0" smtClean="0"/>
          </a:p>
          <a:p>
            <a:r>
              <a:rPr lang="ru-RU" sz="900" u="sng" dirty="0" smtClean="0">
                <a:hlinkClick r:id="rId22"/>
              </a:rPr>
              <a:t>http://detayistanbul.com.tr/canon-eos-60d-camera-review&amp;page=5</a:t>
            </a:r>
            <a:endParaRPr lang="ru-RU" sz="900" dirty="0" smtClean="0"/>
          </a:p>
          <a:p>
            <a:r>
              <a:rPr lang="ru-RU" sz="900" u="sng" dirty="0" smtClean="0">
                <a:hlinkClick r:id="rId23"/>
              </a:rPr>
              <a:t>http://blog.22design.ru/2006/08/blog-post_30.html</a:t>
            </a:r>
            <a:endParaRPr lang="ru-RU" sz="900" dirty="0" smtClean="0"/>
          </a:p>
          <a:p>
            <a:r>
              <a:rPr lang="ru-RU" sz="900" u="sng" dirty="0" smtClean="0">
                <a:hlinkClick r:id="rId24"/>
              </a:rPr>
              <a:t>http://www.infox.ru/science/past/2012/02/08/Gyenyetiki_opublikov.phtml</a:t>
            </a:r>
            <a:endParaRPr lang="ru-RU" sz="900" dirty="0" smtClean="0"/>
          </a:p>
          <a:p>
            <a:r>
              <a:rPr lang="en-US" sz="900" u="sng" dirty="0" smtClean="0">
                <a:hlinkClick r:id="rId25"/>
              </a:rPr>
              <a:t>http</a:t>
            </a:r>
            <a:r>
              <a:rPr lang="ru-RU" sz="900" u="sng" dirty="0" smtClean="0">
                <a:hlinkClick r:id="rId25"/>
              </a:rPr>
              <a:t>://</a:t>
            </a:r>
            <a:r>
              <a:rPr lang="en-US" sz="900" u="sng" dirty="0" smtClean="0">
                <a:hlinkClick r:id="rId25"/>
              </a:rPr>
              <a:t>www</a:t>
            </a:r>
            <a:r>
              <a:rPr lang="ru-RU" sz="900" u="sng" dirty="0" smtClean="0">
                <a:hlinkClick r:id="rId25"/>
              </a:rPr>
              <a:t>.</a:t>
            </a:r>
            <a:r>
              <a:rPr lang="en-US" sz="900" u="sng" dirty="0" err="1" smtClean="0">
                <a:hlinkClick r:id="rId25"/>
              </a:rPr>
              <a:t>puzzlesgallery</a:t>
            </a:r>
            <a:r>
              <a:rPr lang="ru-RU" sz="900" u="sng" dirty="0" smtClean="0">
                <a:hlinkClick r:id="rId25"/>
              </a:rPr>
              <a:t>.</a:t>
            </a:r>
            <a:r>
              <a:rPr lang="en-US" sz="900" u="sng" dirty="0" smtClean="0">
                <a:hlinkClick r:id="rId25"/>
              </a:rPr>
              <a:t>com</a:t>
            </a:r>
            <a:r>
              <a:rPr lang="ru-RU" sz="900" u="sng" dirty="0" smtClean="0">
                <a:hlinkClick r:id="rId25"/>
              </a:rPr>
              <a:t>/</a:t>
            </a:r>
            <a:r>
              <a:rPr lang="en-US" sz="900" u="sng" dirty="0" smtClean="0">
                <a:hlinkClick r:id="rId25"/>
              </a:rPr>
              <a:t>postcard</a:t>
            </a:r>
            <a:r>
              <a:rPr lang="ru-RU" sz="900" u="sng" dirty="0" smtClean="0">
                <a:hlinkClick r:id="rId25"/>
              </a:rPr>
              <a:t>.</a:t>
            </a:r>
            <a:r>
              <a:rPr lang="en-US" sz="900" u="sng" dirty="0" err="1" smtClean="0">
                <a:hlinkClick r:id="rId25"/>
              </a:rPr>
              <a:t>img</a:t>
            </a:r>
            <a:r>
              <a:rPr lang="ru-RU" sz="900" u="sng" dirty="0" smtClean="0">
                <a:hlinkClick r:id="rId25"/>
              </a:rPr>
              <a:t>642.</a:t>
            </a:r>
            <a:r>
              <a:rPr lang="en-US" sz="900" u="sng" dirty="0" smtClean="0">
                <a:hlinkClick r:id="rId25"/>
              </a:rPr>
              <a:t>html</a:t>
            </a:r>
            <a:r>
              <a:rPr lang="ru-RU" sz="900" u="sng" dirty="0" smtClean="0">
                <a:hlinkClick r:id="rId25"/>
              </a:rPr>
              <a:t>?</a:t>
            </a:r>
            <a:r>
              <a:rPr lang="en-US" sz="900" u="sng" dirty="0" smtClean="0">
                <a:hlinkClick r:id="rId25"/>
              </a:rPr>
              <a:t>l</a:t>
            </a:r>
            <a:r>
              <a:rPr lang="ru-RU" sz="900" u="sng" dirty="0" smtClean="0">
                <a:hlinkClick r:id="rId25"/>
              </a:rPr>
              <a:t>=</a:t>
            </a:r>
            <a:r>
              <a:rPr lang="en-US" sz="900" u="sng" dirty="0" err="1" smtClean="0">
                <a:hlinkClick r:id="rId25"/>
              </a:rPr>
              <a:t>russian</a:t>
            </a:r>
            <a:endParaRPr lang="ru-RU" sz="900" dirty="0" smtClean="0"/>
          </a:p>
          <a:p>
            <a:r>
              <a:rPr lang="ru-RU" sz="900" u="sng" dirty="0" smtClean="0">
                <a:hlinkClick r:id="rId26"/>
              </a:rPr>
              <a:t>http://raskrashkirus.ru/risunki-naskalnoy-givopisi.html</a:t>
            </a:r>
            <a:endParaRPr lang="ru-RU" sz="900" dirty="0" smtClean="0"/>
          </a:p>
          <a:p>
            <a:r>
              <a:rPr lang="ru-RU" sz="900" u="sng" dirty="0" smtClean="0">
                <a:hlinkClick r:id="rId27"/>
              </a:rPr>
              <a:t>http://900igr.net/kartinki/mkhk/Iskusstvo-i-dukhovnaja-zhizn/005-Tesnaja-svjaz-s-mag</a:t>
            </a:r>
            <a:endParaRPr lang="ru-RU" sz="900" dirty="0" smtClean="0"/>
          </a:p>
          <a:p>
            <a:r>
              <a:rPr lang="ru-RU" sz="900" u="sng" dirty="0" smtClean="0">
                <a:hlinkClick r:id="rId28"/>
              </a:rPr>
              <a:t>http://detirisuyut.ru/pervobitnaya-gizn-s-kartinkami.html</a:t>
            </a:r>
            <a:endParaRPr lang="ru-RU" sz="900" dirty="0" smtClean="0"/>
          </a:p>
          <a:p>
            <a:r>
              <a:rPr lang="ru-RU" sz="900" u="sng" dirty="0" smtClean="0">
                <a:hlinkClick r:id="rId29"/>
              </a:rPr>
              <a:t>http://900igr.net/fotografii/istorija/Drevnie-ljudi/018-Pervye-khudozhniki-Zemli.html</a:t>
            </a:r>
            <a:endParaRPr lang="ru-RU" sz="900" dirty="0" smtClean="0"/>
          </a:p>
          <a:p>
            <a:r>
              <a:rPr lang="ru-RU" sz="900" u="sng" dirty="0" smtClean="0">
                <a:hlinkClick r:id="rId30"/>
              </a:rPr>
              <a:t>http://detirisuyut.ru/pervobitniy-hudognik.html</a:t>
            </a:r>
            <a:endParaRPr lang="ru-RU" sz="900" dirty="0" smtClean="0"/>
          </a:p>
          <a:p>
            <a:r>
              <a:rPr lang="ru-RU" sz="900" u="sng" dirty="0" smtClean="0">
                <a:hlinkClick r:id="rId31"/>
              </a:rPr>
              <a:t>http://900igr.net/datai/istorija/Pervobytnaja-istorija/0009-015-Pervobytnaja-istorija-dlilas-sotni-tysjach-let.jpg[/img][/url</a:t>
            </a:r>
            <a:endParaRPr lang="ru-RU" sz="900" dirty="0" smtClean="0"/>
          </a:p>
          <a:p>
            <a:r>
              <a:rPr lang="ru-RU" sz="900" u="sng" dirty="0" smtClean="0">
                <a:hlinkClick r:id="rId32"/>
              </a:rPr>
              <a:t>http://prirodniki.ru/st52.htm</a:t>
            </a:r>
            <a:endParaRPr lang="ru-RU" sz="900" dirty="0" smtClean="0"/>
          </a:p>
          <a:p>
            <a:r>
              <a:rPr lang="ru-RU" sz="900" u="sng" dirty="0" smtClean="0">
                <a:hlinkClick r:id="rId33"/>
              </a:rPr>
              <a:t>http://detirisuyut.ru/raskraska-pervobitnie-lyudi-v-peshchere.html</a:t>
            </a:r>
            <a:endParaRPr lang="ru-RU" sz="900" dirty="0" smtClean="0"/>
          </a:p>
          <a:p>
            <a:r>
              <a:rPr lang="ru-RU" sz="900" u="sng" dirty="0" smtClean="0">
                <a:hlinkClick r:id="rId34"/>
              </a:rPr>
              <a:t>http://catsvarions.mindmix.ru/</a:t>
            </a:r>
            <a:endParaRPr lang="ru-RU" sz="900" dirty="0" smtClean="0"/>
          </a:p>
          <a:p>
            <a:r>
              <a:rPr lang="ru-RU" sz="900" u="sng" dirty="0" smtClean="0">
                <a:hlinkClick r:id="rId35"/>
              </a:rPr>
              <a:t>http://www.pr.uz/istoriya-reklami/65</a:t>
            </a:r>
            <a:endParaRPr lang="ru-RU" sz="900" dirty="0" smtClean="0"/>
          </a:p>
          <a:p>
            <a:r>
              <a:rPr lang="ru-RU" sz="900" u="sng" dirty="0" smtClean="0">
                <a:hlinkClick r:id="rId36"/>
              </a:rPr>
              <a:t>http://news.students.ru/index.php?newsid=11233</a:t>
            </a:r>
            <a:endParaRPr lang="ru-RU" sz="900" dirty="0" smtClean="0"/>
          </a:p>
          <a:p>
            <a:r>
              <a:rPr lang="ru-RU" sz="900" u="sng" dirty="0" smtClean="0">
                <a:hlinkClick r:id="rId37"/>
              </a:rPr>
              <a:t>http://blog.i.ua/community/1952/729690/</a:t>
            </a:r>
            <a:endParaRPr lang="ru-RU" sz="900" dirty="0" smtClean="0"/>
          </a:p>
          <a:p>
            <a:r>
              <a:rPr lang="ru-RU" sz="900" u="sng" dirty="0" smtClean="0">
                <a:hlinkClick r:id="rId38"/>
              </a:rPr>
              <a:t>http://detirisuyut.ru/pervobitniy-chelovek-raskraski.html</a:t>
            </a:r>
            <a:endParaRPr lang="ru-RU" sz="900" dirty="0" smtClean="0"/>
          </a:p>
          <a:p>
            <a:r>
              <a:rPr lang="ru-RU" sz="900" u="sng" dirty="0" smtClean="0">
                <a:hlinkClick r:id="rId39"/>
              </a:rPr>
              <a:t>http://genn-mikheev.narod2.ru/yazik_fotografii/arhetipi/</a:t>
            </a:r>
            <a:endParaRPr lang="ru-RU" sz="900" dirty="0" smtClean="0"/>
          </a:p>
          <a:p>
            <a:r>
              <a:rPr lang="ru-RU" sz="900" u="sng" dirty="0" smtClean="0">
                <a:hlinkClick r:id="rId40"/>
              </a:rPr>
              <a:t>http://www.school.edu.ru/projects/mhk/types/painting/pervobyt/V1_04/index.htm</a:t>
            </a:r>
            <a:endParaRPr lang="ru-RU" sz="9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54864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       </a:t>
            </a:r>
            <a:r>
              <a:rPr lang="ru-RU" sz="4800" b="1" smtClean="0"/>
              <a:t>Художник</a:t>
            </a:r>
          </a:p>
        </p:txBody>
      </p:sp>
      <p:pic>
        <p:nvPicPr>
          <p:cNvPr id="8204" name="Picture 12" descr="а2 Книга мертвых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5105400"/>
            <a:ext cx="104616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7" descr="конкурс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5800" y="5105400"/>
            <a:ext cx="10112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76400" y="3276600"/>
            <a:ext cx="11588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86200" y="2971800"/>
            <a:ext cx="2286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0" y="1600200"/>
            <a:ext cx="10668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09800" y="5029200"/>
            <a:ext cx="1162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62800" y="3200400"/>
            <a:ext cx="9874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67200" y="1524000"/>
            <a:ext cx="1336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00800" y="1752600"/>
            <a:ext cx="10668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86200" y="2971800"/>
            <a:ext cx="2286000" cy="1981200"/>
          </a:xfrm>
          <a:prstGeom prst="rect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54864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       </a:t>
            </a:r>
            <a:r>
              <a:rPr lang="ru-RU" sz="4800" b="1" smtClean="0"/>
              <a:t>Археология</a:t>
            </a:r>
          </a:p>
        </p:txBody>
      </p:sp>
      <p:pic>
        <p:nvPicPr>
          <p:cNvPr id="5123" name="Рисунок 7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1676400"/>
            <a:ext cx="632460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       </a:t>
            </a:r>
            <a:r>
              <a:rPr lang="ru-RU" sz="4800" b="1" smtClean="0"/>
              <a:t>Инструменты археолога</a:t>
            </a:r>
          </a:p>
        </p:txBody>
      </p:sp>
      <p:pic>
        <p:nvPicPr>
          <p:cNvPr id="6147" name="Рисунок 7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752600"/>
            <a:ext cx="2895600" cy="214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1676400"/>
            <a:ext cx="2844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7000" y="4191000"/>
            <a:ext cx="2439396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295400" y="419100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886200" y="2209800"/>
            <a:ext cx="1905000" cy="114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4114800" y="4495800"/>
            <a:ext cx="2041279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5562600" y="1524000"/>
            <a:ext cx="1066800" cy="7620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arrow" w="med" len="med"/>
          </a:ln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rot="10800000" flipV="1">
            <a:off x="2971800" y="5257800"/>
            <a:ext cx="1066800" cy="8382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arrow" w="med" len="med"/>
          </a:ln>
        </p:spPr>
      </p:cxn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>
            <a:off x="6172200" y="5257800"/>
            <a:ext cx="1143000" cy="3810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arrow" w="med" len="med"/>
          </a:ln>
        </p:spPr>
      </p:cxnSp>
      <p:cxnSp>
        <p:nvCxnSpPr>
          <p:cNvPr id="28" name="Прямая со стрелкой 27"/>
          <p:cNvCxnSpPr>
            <a:cxnSpLocks noChangeShapeType="1"/>
          </p:cNvCxnSpPr>
          <p:nvPr/>
        </p:nvCxnSpPr>
        <p:spPr bwMode="auto">
          <a:xfrm rot="10800000" flipV="1">
            <a:off x="2286000" y="1524000"/>
            <a:ext cx="1905000" cy="1524000"/>
          </a:xfrm>
          <a:prstGeom prst="straightConnector1">
            <a:avLst/>
          </a:prstGeom>
          <a:noFill/>
          <a:ln w="76200" algn="ctr">
            <a:solidFill>
              <a:schemeClr val="accent1"/>
            </a:solidFill>
            <a:round/>
            <a:headEnd type="oval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0772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smtClean="0"/>
              <a:t>Археолог</a:t>
            </a:r>
          </a:p>
        </p:txBody>
      </p:sp>
      <p:pic>
        <p:nvPicPr>
          <p:cNvPr id="7171" name="Рисунок 7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71600" y="4267200"/>
            <a:ext cx="3423514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4267200"/>
            <a:ext cx="3359191" cy="228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7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1600200"/>
            <a:ext cx="2743200" cy="2457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colec26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2800" y="1981200"/>
            <a:ext cx="1371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7" descr="конкурс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90600" y="1981200"/>
            <a:ext cx="16764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6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"/>
            <a:ext cx="57150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smtClean="0"/>
              <a:t>    Археолог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29200" y="2362200"/>
            <a:ext cx="37338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  <a:buFont typeface="Wingdings" pitchFamily="2" charset="2"/>
              <a:buChar char="n"/>
            </a:pPr>
            <a:endParaRPr lang="ru-RU" sz="2000"/>
          </a:p>
        </p:txBody>
      </p:sp>
      <p:pic>
        <p:nvPicPr>
          <p:cNvPr id="8196" name="Рисунок 7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5200" y="1828800"/>
            <a:ext cx="2743200" cy="2457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505200" y="5181600"/>
            <a:ext cx="1577439" cy="118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934200" y="3581400"/>
            <a:ext cx="1600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219200" y="3657600"/>
            <a:ext cx="193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5791200" y="5105400"/>
            <a:ext cx="155257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1800" y="1828800"/>
            <a:ext cx="1828800" cy="148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066800" y="18288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"/>
            <a:ext cx="57150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dirty="0" smtClean="0"/>
              <a:t>    Археолог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257800" y="16764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  <a:buFont typeface="Wingdings" pitchFamily="2" charset="2"/>
              <a:buChar char="n"/>
            </a:pPr>
            <a:r>
              <a:rPr lang="ru-RU" sz="2000" b="1">
                <a:latin typeface="Tahoma" pitchFamily="34" charset="0"/>
              </a:rPr>
              <a:t>терпение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  <a:buFont typeface="Wingdings" pitchFamily="2" charset="2"/>
              <a:buChar char="n"/>
            </a:pPr>
            <a:r>
              <a:rPr lang="ru-RU" sz="2000" b="1">
                <a:latin typeface="Tahoma" pitchFamily="34" charset="0"/>
              </a:rPr>
              <a:t>аккуратность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  <a:buFont typeface="Wingdings" pitchFamily="2" charset="2"/>
              <a:buChar char="n"/>
            </a:pPr>
            <a:r>
              <a:rPr lang="ru-RU" sz="2000" b="1">
                <a:latin typeface="Tahoma" pitchFamily="34" charset="0"/>
              </a:rPr>
              <a:t>ответственность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  <a:buFont typeface="Wingdings" pitchFamily="2" charset="2"/>
              <a:buChar char="n"/>
            </a:pPr>
            <a:r>
              <a:rPr lang="ru-RU" sz="2000" b="1">
                <a:latin typeface="Tahoma" pitchFamily="34" charset="0"/>
              </a:rPr>
              <a:t>увлеченность 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  <a:buFont typeface="Wingdings" pitchFamily="2" charset="2"/>
              <a:buChar char="n"/>
            </a:pPr>
            <a:r>
              <a:rPr lang="ru-RU" sz="2000" b="1">
                <a:latin typeface="Tahoma" pitchFamily="34" charset="0"/>
              </a:rPr>
              <a:t>любовь к истории</a:t>
            </a:r>
            <a:r>
              <a:rPr lang="ru-RU" sz="2000"/>
              <a:t> </a:t>
            </a:r>
          </a:p>
        </p:txBody>
      </p:sp>
      <p:pic>
        <p:nvPicPr>
          <p:cNvPr id="9220" name="Рисунок 7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4266624"/>
            <a:ext cx="3352801" cy="259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600200"/>
            <a:ext cx="4241800" cy="318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304800"/>
            <a:ext cx="40386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smtClean="0"/>
              <a:t>    Музей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29200" y="2362200"/>
            <a:ext cx="37338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336600"/>
              </a:buClr>
            </a:pPr>
            <a:endParaRPr lang="ru-RU" sz="2000"/>
          </a:p>
        </p:txBody>
      </p:sp>
      <p:pic>
        <p:nvPicPr>
          <p:cNvPr id="10244" name="Рисунок 7" descr="конку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85800" y="1447800"/>
            <a:ext cx="4572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257800" y="3985592"/>
            <a:ext cx="3886200" cy="28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724400" y="5334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/>
              <a:t>  </a:t>
            </a:r>
            <a:endParaRPr lang="ru-RU" sz="2800"/>
          </a:p>
        </p:txBody>
      </p:sp>
      <p:pic>
        <p:nvPicPr>
          <p:cNvPr id="3" name="Рисунок 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533400"/>
            <a:ext cx="3771896" cy="282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886200"/>
            <a:ext cx="3782754" cy="252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0958" y="533400"/>
            <a:ext cx="4370206" cy="590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ои">
  <a:themeElements>
    <a:clrScheme name="Слои 5">
      <a:dk1>
        <a:srgbClr val="330000"/>
      </a:dk1>
      <a:lt1>
        <a:srgbClr val="FF9900"/>
      </a:lt1>
      <a:dk2>
        <a:srgbClr val="FFFFFF"/>
      </a:dk2>
      <a:lt2>
        <a:srgbClr val="8B3111"/>
      </a:lt2>
      <a:accent1>
        <a:srgbClr val="DD6D07"/>
      </a:accent1>
      <a:accent2>
        <a:srgbClr val="CC9900"/>
      </a:accent2>
      <a:accent3>
        <a:srgbClr val="FFCAAA"/>
      </a:accent3>
      <a:accent4>
        <a:srgbClr val="2A0000"/>
      </a:accent4>
      <a:accent5>
        <a:srgbClr val="EBBAAA"/>
      </a:accent5>
      <a:accent6>
        <a:srgbClr val="B98A00"/>
      </a:accent6>
      <a:hlink>
        <a:srgbClr val="CC3300"/>
      </a:hlink>
      <a:folHlink>
        <a:srgbClr val="CCCC66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chemeClr val="accent1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chemeClr val="accent1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1997</TotalTime>
  <Words>607</Words>
  <Application>Microsoft Office PowerPoint</Application>
  <PresentationFormat>Экран (4:3)</PresentationFormat>
  <Paragraphs>113</Paragraphs>
  <Slides>16</Slides>
  <Notes>15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Слои</vt:lpstr>
      <vt:lpstr>Первые художники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Roman</cp:lastModifiedBy>
  <cp:revision>137</cp:revision>
  <cp:lastPrinted>1601-01-01T00:00:00Z</cp:lastPrinted>
  <dcterms:created xsi:type="dcterms:W3CDTF">1601-01-01T00:00:00Z</dcterms:created>
  <dcterms:modified xsi:type="dcterms:W3CDTF">2013-02-16T18:41:51Z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