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1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717CF3-1321-47B0-82B5-5D18C51FE067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28876E-410C-499E-B670-632C89080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DB0CC1-99BD-414C-B67F-9B9D037C27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EAEC-5AA8-4007-B475-C5F73D67A4CA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885C-DAB8-42E3-B4D4-E1C9DC466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9451-43E8-483A-B131-EC35B869C99C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3F5B-7165-48AC-A7E2-5B19C3B1B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FF306-9E93-4E4B-AB37-20D200ABF909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B791-6F2B-4FA0-8C45-347ED018D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A21C-AAC6-4C56-A749-CC5984F9EFA2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B11F-C6CA-46B1-9A3E-5D4F36515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8538-E69B-493B-AD7A-1F5724E13B25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04FF-761D-43F4-8817-B820809F2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78269-80C0-4A90-B422-A02436B15871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B534-5D1F-45FF-A000-B832A4D88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CF89-52C3-48E0-BADA-4249ABB6D6A6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2BA8-BF6E-41C2-A101-F96148DF5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70A4-BFB1-4131-885E-7E8DEC59FBA4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72F8-AEDB-4109-B379-F251B434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154E-8195-4072-9196-35B4436E93A9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95C8-9E40-4C6E-B448-6ED052953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0B52-AAB9-4126-AA00-DC0845B03E4A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6D5F-681B-47B6-99A3-1B3B68A12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6736-01DF-4A08-A5E4-DEDFB8706DBA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D3A9-919A-4B3F-BE65-8C5EC79C8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F82B0-5005-46A5-A57C-59DE4C555F2C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1CEC9-4A48-4A6D-9197-97E9FBDB3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44" r:id="rId4"/>
    <p:sldLayoutId id="2147483850" r:id="rId5"/>
    <p:sldLayoutId id="2147483845" r:id="rId6"/>
    <p:sldLayoutId id="2147483851" r:id="rId7"/>
    <p:sldLayoutId id="2147483852" r:id="rId8"/>
    <p:sldLayoutId id="2147483853" r:id="rId9"/>
    <p:sldLayoutId id="2147483846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строение атома</a:t>
            </a:r>
            <a:endParaRPr lang="ru-RU" dirty="0"/>
          </a:p>
        </p:txBody>
      </p:sp>
      <p:pic>
        <p:nvPicPr>
          <p:cNvPr id="10243" name="Picture 4" descr="C:\Documents and Settings\$1000000\Рабочий стол\Неиспользуемые ярлыки\a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125538"/>
            <a:ext cx="2770187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517232"/>
            <a:ext cx="8458200" cy="1222375"/>
          </a:xfrm>
          <a:prstGeom prst="rect">
            <a:avLst/>
          </a:prstGeom>
        </p:spPr>
        <p:txBody>
          <a:bodyPr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latin typeface="+mn-lt"/>
              </a:rPr>
              <a:t>Учитель физики </a:t>
            </a:r>
            <a:r>
              <a:rPr lang="ru-RU" sz="1800" dirty="0" err="1" smtClean="0">
                <a:latin typeface="+mn-lt"/>
              </a:rPr>
              <a:t>Козьякова</a:t>
            </a:r>
            <a:r>
              <a:rPr lang="ru-RU" sz="1800" dirty="0" smtClean="0">
                <a:latin typeface="+mn-lt"/>
              </a:rPr>
              <a:t> с.а., шк.341</a:t>
            </a:r>
            <a:endParaRPr lang="ru-RU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971550" y="115888"/>
            <a:ext cx="8027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Постулаты Бора  противоречат законам классической физики. Они выражают характерную особенность микромира - квантовый характер происходящих там явлений. Выводы, основанные на постулатах Бора, хорошо согласуются с экспериментом. Например, объясняют закономерности в спектре атома водорода, происхождение характеристических спектров рентгеновских лучей и т.д. На рис. 3 показана часть энергетической диаграммы стационарных состояний атома водорода. </a:t>
            </a:r>
          </a:p>
        </p:txBody>
      </p:sp>
      <p:pic>
        <p:nvPicPr>
          <p:cNvPr id="19459" name="Picture 3" descr="C:\Documents and Settings\$1000000\Рабочий стол\Неиспользуемые ярлыки\spec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420938"/>
            <a:ext cx="48974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1187450" y="5516563"/>
            <a:ext cx="74168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Стрелками показаны переходы атома, приводящие к излучению энергии. Видно, что спектральные линии объединяются в серии, различающиеся тем, на какой уровень с других (более высоких) происходит переход атома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19925" y="3573463"/>
            <a:ext cx="865188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Рис.3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9623" y="4149080"/>
            <a:ext cx="2770026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6000" dirty="0"/>
          </a:p>
        </p:txBody>
      </p:sp>
      <p:pic>
        <p:nvPicPr>
          <p:cNvPr id="20483" name="Picture 4" descr="C:\Documents and Settings\$1000000\Рабочий стол\Неиспользуемые ярлыки\a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49250"/>
            <a:ext cx="4138613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Джозеф Джон Томсон(1856-1940)</a:t>
            </a:r>
            <a:endParaRPr lang="ru-RU" dirty="0"/>
          </a:p>
        </p:txBody>
      </p:sp>
      <p:pic>
        <p:nvPicPr>
          <p:cNvPr id="11267" name="Picture 2" descr="C:\Documents and Settings\$1000000\Рабочий стол\Неиспользуемые ярлыки\200px-Jj-thomso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39608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148263" y="1196975"/>
            <a:ext cx="3816350" cy="511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конце 19-го века открыл электрон. Масса электрона оказалась примерно в две тысячи раз меньше массы самого </a:t>
            </a: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ru-RU" sz="2400" dirty="0">
                <a:solidFill>
                  <a:schemeClr val="tx1"/>
                </a:solidFill>
              </a:rPr>
              <a:t>лёгкого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ru-RU" sz="2400" dirty="0">
                <a:solidFill>
                  <a:schemeClr val="tx1"/>
                </a:solidFill>
              </a:rPr>
              <a:t> атома, а это означало, что электроны каким-то образом входят в состав атомов, то есть атомы должны быть составными объектами.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Модель атома Томсона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Внутри положительно заряженного шара диаметром около 10  м находятся отрицательно заряженные электроны.</a:t>
            </a:r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427538" y="2060575"/>
            <a:ext cx="576262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-10</a:t>
            </a:r>
          </a:p>
        </p:txBody>
      </p:sp>
      <p:sp>
        <p:nvSpPr>
          <p:cNvPr id="5" name="Овал 4"/>
          <p:cNvSpPr/>
          <p:nvPr/>
        </p:nvSpPr>
        <p:spPr>
          <a:xfrm>
            <a:off x="2627313" y="3284538"/>
            <a:ext cx="3384550" cy="3313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2843213" y="3429000"/>
            <a:ext cx="2952750" cy="3024188"/>
          </a:xfrm>
          <a:prstGeom prst="plus">
            <a:avLst>
              <a:gd name="adj" fmla="val 40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32138" y="4221163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8" name="Овал 7"/>
          <p:cNvSpPr/>
          <p:nvPr/>
        </p:nvSpPr>
        <p:spPr>
          <a:xfrm>
            <a:off x="3924300" y="3573463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9" name="Овал 8"/>
          <p:cNvSpPr/>
          <p:nvPr/>
        </p:nvSpPr>
        <p:spPr>
          <a:xfrm>
            <a:off x="3924300" y="4221163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0" name="Овал 9"/>
          <p:cNvSpPr/>
          <p:nvPr/>
        </p:nvSpPr>
        <p:spPr>
          <a:xfrm>
            <a:off x="4859338" y="3716338"/>
            <a:ext cx="217487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1" name="Овал 10"/>
          <p:cNvSpPr/>
          <p:nvPr/>
        </p:nvSpPr>
        <p:spPr>
          <a:xfrm>
            <a:off x="5364163" y="4365625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92725" y="5516563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3" name="Овал 12"/>
          <p:cNvSpPr/>
          <p:nvPr/>
        </p:nvSpPr>
        <p:spPr>
          <a:xfrm>
            <a:off x="4716463" y="6021388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4" name="Овал 13"/>
          <p:cNvSpPr/>
          <p:nvPr/>
        </p:nvSpPr>
        <p:spPr>
          <a:xfrm>
            <a:off x="3924300" y="6021388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5" name="Овал 14"/>
          <p:cNvSpPr/>
          <p:nvPr/>
        </p:nvSpPr>
        <p:spPr>
          <a:xfrm>
            <a:off x="4787900" y="4437063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6" name="Овал 15"/>
          <p:cNvSpPr/>
          <p:nvPr/>
        </p:nvSpPr>
        <p:spPr>
          <a:xfrm>
            <a:off x="3203575" y="5445125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  <p:sp>
        <p:nvSpPr>
          <p:cNvPr id="17" name="Овал 16"/>
          <p:cNvSpPr/>
          <p:nvPr/>
        </p:nvSpPr>
        <p:spPr>
          <a:xfrm>
            <a:off x="4500563" y="5229225"/>
            <a:ext cx="215900" cy="2159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Эрнест  Резерфорд(1871-1937)</a:t>
            </a:r>
            <a:endParaRPr lang="ru-RU" dirty="0"/>
          </a:p>
        </p:txBody>
      </p:sp>
      <p:pic>
        <p:nvPicPr>
          <p:cNvPr id="13315" name="Picture 2" descr="C:\Documents and Settings\$1000000\Рабочий стол\Неиспользуемые ярлыки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84313"/>
            <a:ext cx="37449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32363" y="1628775"/>
            <a:ext cx="3887787" cy="432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 начале 20-го века английский физик Эрнест Резерфорд открыл атомное ядро. Оказалось, что в ядре сосредоточена почти вся масса атома.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Схема опыта Резерфорда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125538"/>
            <a:ext cx="8713787" cy="2951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133600"/>
            <a:ext cx="1584325" cy="935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4213" y="2349500"/>
            <a:ext cx="503237" cy="50323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2492375"/>
            <a:ext cx="914400" cy="215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рапеция 6"/>
          <p:cNvSpPr/>
          <p:nvPr/>
        </p:nvSpPr>
        <p:spPr>
          <a:xfrm rot="16200000">
            <a:off x="3887788" y="2455863"/>
            <a:ext cx="1800225" cy="288925"/>
          </a:xfrm>
          <a:prstGeom prst="trapezoid">
            <a:avLst>
              <a:gd name="adj" fmla="val 7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16200000">
            <a:off x="6985001" y="2312987"/>
            <a:ext cx="2951162" cy="576263"/>
          </a:xfrm>
          <a:prstGeom prst="trapezoid">
            <a:avLst>
              <a:gd name="adj" fmla="val 81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Трапеция 8"/>
          <p:cNvSpPr/>
          <p:nvPr/>
        </p:nvSpPr>
        <p:spPr>
          <a:xfrm rot="16200000">
            <a:off x="2844006" y="692944"/>
            <a:ext cx="71438" cy="3816350"/>
          </a:xfrm>
          <a:prstGeom prst="trapezoid">
            <a:avLst>
              <a:gd name="adj" fmla="val 24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27088" y="2492375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Трапеция 10"/>
          <p:cNvSpPr/>
          <p:nvPr/>
        </p:nvSpPr>
        <p:spPr>
          <a:xfrm rot="16200000">
            <a:off x="6592094" y="832644"/>
            <a:ext cx="215900" cy="3535362"/>
          </a:xfrm>
          <a:prstGeom prst="trapezoid">
            <a:avLst>
              <a:gd name="adj" fmla="val 282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388350" y="2492375"/>
            <a:ext cx="144463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3800" y="1989138"/>
            <a:ext cx="3097213" cy="5032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Расходящийся пучок 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ru-RU" dirty="0">
                <a:solidFill>
                  <a:schemeClr val="tx1"/>
                </a:solidFill>
              </a:rPr>
              <a:t>-частиц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96188" y="1196975"/>
            <a:ext cx="792162" cy="215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экран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3800" y="2565400"/>
            <a:ext cx="3097213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После рассеяния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03800" y="2852738"/>
            <a:ext cx="316865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 атомах  фольги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56100" y="3429000"/>
            <a:ext cx="91440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фольга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24075" y="2205038"/>
            <a:ext cx="2376488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параллельный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95513" y="2708275"/>
            <a:ext cx="2305050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пучок  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ru-RU" dirty="0">
                <a:solidFill>
                  <a:schemeClr val="tx1"/>
                </a:solidFill>
              </a:rPr>
              <a:t>-частиц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0825" y="1628775"/>
            <a:ext cx="18002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свинцовый блок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900113" y="3644900"/>
            <a:ext cx="15113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0" idx="4"/>
          </p:cNvCxnSpPr>
          <p:nvPr/>
        </p:nvCxnSpPr>
        <p:spPr>
          <a:xfrm rot="5400000" flipH="1" flipV="1">
            <a:off x="449263" y="3159125"/>
            <a:ext cx="936625" cy="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900113" y="3068638"/>
            <a:ext cx="1727200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радиоактивный образец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9388" y="4076700"/>
            <a:ext cx="8713787" cy="2592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На пути </a:t>
            </a: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ru-RU" sz="2400" dirty="0">
                <a:solidFill>
                  <a:schemeClr val="tx1"/>
                </a:solidFill>
              </a:rPr>
              <a:t>- частиц, вылетающих из канала, просверленного в свинцовом блоке, помещают тонкую фольгу, а за ней – экран, покрытый специальным веществом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ru-RU" sz="2400" dirty="0">
                <a:solidFill>
                  <a:schemeClr val="tx1"/>
                </a:solidFill>
              </a:rPr>
              <a:t> при попадании </a:t>
            </a: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ru-RU" sz="2400" dirty="0">
                <a:solidFill>
                  <a:schemeClr val="tx1"/>
                </a:solidFill>
              </a:rPr>
              <a:t>- частицы на экран там появлялась светящаяся точка. Наблюдая экран в микроскоп, можно было определять, как отклоняются </a:t>
            </a:r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ru-RU" sz="2400" dirty="0">
                <a:solidFill>
                  <a:schemeClr val="tx1"/>
                </a:solidFill>
              </a:rPr>
              <a:t>- частицы, пролетая сквозь атомы металла.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Планетарная модель атома Резерфорда</a:t>
            </a:r>
            <a:endParaRPr lang="ru-RU" dirty="0"/>
          </a:p>
        </p:txBody>
      </p:sp>
      <p:pic>
        <p:nvPicPr>
          <p:cNvPr id="15363" name="Picture 2" descr="C:\Documents and Settings\$1000000\Рабочий стол\Неиспользуемые ярлыки\1_6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96975"/>
            <a:ext cx="38893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0825" y="5273675"/>
            <a:ext cx="4321175" cy="158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825" y="809625"/>
            <a:ext cx="3743325" cy="604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 центре атома - положительно заряженное ядро :                                     </a:t>
            </a:r>
            <a:r>
              <a:rPr lang="ru-RU" sz="1600" dirty="0">
                <a:solidFill>
                  <a:schemeClr val="tx1"/>
                </a:solidFill>
              </a:rPr>
              <a:t>заряд ядра </a:t>
            </a:r>
            <a:r>
              <a:rPr lang="ru-RU" sz="1600" dirty="0" err="1">
                <a:solidFill>
                  <a:schemeClr val="tx1"/>
                </a:solidFill>
              </a:rPr>
              <a:t>q</a:t>
            </a:r>
            <a:r>
              <a:rPr lang="ru-RU" sz="1600" dirty="0">
                <a:solidFill>
                  <a:schemeClr val="tx1"/>
                </a:solidFill>
              </a:rPr>
              <a:t> = Z·</a:t>
            </a:r>
            <a:r>
              <a:rPr lang="ru-RU" sz="1600" dirty="0" err="1">
                <a:solidFill>
                  <a:schemeClr val="tx1"/>
                </a:solidFill>
              </a:rPr>
              <a:t>e</a:t>
            </a:r>
            <a:r>
              <a:rPr lang="ru-RU" sz="1600" dirty="0">
                <a:solidFill>
                  <a:schemeClr val="tx1"/>
                </a:solidFill>
              </a:rPr>
              <a:t>, где Z-порядковый номер элемента в таблице Менделеева, </a:t>
            </a:r>
            <a:r>
              <a:rPr lang="ru-RU" sz="1600" dirty="0" err="1">
                <a:solidFill>
                  <a:schemeClr val="tx1"/>
                </a:solidFill>
              </a:rPr>
              <a:t>e</a:t>
            </a:r>
            <a:r>
              <a:rPr lang="ru-RU" sz="1600" dirty="0">
                <a:solidFill>
                  <a:schemeClr val="tx1"/>
                </a:solidFill>
              </a:rPr>
              <a:t> =1.6·10</a:t>
            </a:r>
            <a:r>
              <a:rPr lang="ru-RU" sz="1600" baseline="30000" dirty="0">
                <a:solidFill>
                  <a:schemeClr val="tx1"/>
                </a:solidFill>
              </a:rPr>
              <a:t>-19</a:t>
            </a:r>
            <a:r>
              <a:rPr lang="ru-RU" sz="1600" dirty="0">
                <a:solidFill>
                  <a:schemeClr val="tx1"/>
                </a:solidFill>
              </a:rPr>
              <a:t> Кл - элементарный заряд;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размер ядра 10</a:t>
            </a:r>
            <a:r>
              <a:rPr lang="ru-RU" sz="1600" baseline="30000" dirty="0">
                <a:solidFill>
                  <a:schemeClr val="tx1"/>
                </a:solidFill>
              </a:rPr>
              <a:t>-13</a:t>
            </a:r>
            <a:r>
              <a:rPr lang="ru-RU" sz="1600" dirty="0">
                <a:solidFill>
                  <a:schemeClr val="tx1"/>
                </a:solidFill>
              </a:rPr>
              <a:t> см;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масса ядра фактически равна массе атома.                                              </a:t>
            </a:r>
            <a:r>
              <a:rPr lang="ru-RU" sz="1600" b="1" dirty="0">
                <a:solidFill>
                  <a:schemeClr val="tx1"/>
                </a:solidFill>
              </a:rPr>
              <a:t> электроны движутся вокруг ядра по круговым и эллиптическим орбитам, как планеты вокруг Солнца :                              </a:t>
            </a:r>
            <a:r>
              <a:rPr lang="ru-RU" sz="1600" dirty="0">
                <a:solidFill>
                  <a:schemeClr val="tx1"/>
                </a:solidFill>
              </a:rPr>
              <a:t>электроны удерживаются на орбите кулоновской силой притяжения к ядру, создающей центростремительное ускорение.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число электронов в атоме равно Z ( порядковый номер элемента)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электроны движутся с большой скоростью, образуя </a:t>
            </a:r>
            <a:r>
              <a:rPr lang="ru-RU" sz="1600" b="1" i="1" dirty="0">
                <a:solidFill>
                  <a:schemeClr val="tx1"/>
                </a:solidFill>
              </a:rPr>
              <a:t>электронную оболочку атома.</a:t>
            </a:r>
            <a:endParaRPr lang="ru-RU" sz="1600" dirty="0">
              <a:solidFill>
                <a:schemeClr val="tx1"/>
              </a:solidFill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Нильс Хенрик Давид Бор(1885-1962)</a:t>
            </a:r>
            <a:endParaRPr lang="ru-RU" dirty="0"/>
          </a:p>
        </p:txBody>
      </p:sp>
      <p:pic>
        <p:nvPicPr>
          <p:cNvPr id="16387" name="Picture 2" descr="C:\Documents and Settings\$1000000\Рабочий стол\Неиспользуемые ярлыки\1627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12875"/>
            <a:ext cx="74882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16013" y="4724400"/>
            <a:ext cx="7488237" cy="18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 1913 году, предпринял первую попытку </a:t>
            </a: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ru-RU" sz="2400" dirty="0">
                <a:solidFill>
                  <a:schemeClr val="tx1"/>
                </a:solidFill>
              </a:rPr>
              <a:t>угадать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ru-RU" sz="2400" dirty="0">
                <a:solidFill>
                  <a:schemeClr val="tx1"/>
                </a:solidFill>
              </a:rPr>
              <a:t> новые законы атомной физики. В стремлении </a:t>
            </a: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ru-RU" sz="2400" dirty="0">
                <a:solidFill>
                  <a:schemeClr val="tx1"/>
                </a:solidFill>
              </a:rPr>
              <a:t>спасти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ru-RU" sz="2400" dirty="0">
                <a:solidFill>
                  <a:schemeClr val="tx1"/>
                </a:solidFill>
              </a:rPr>
              <a:t> планетарную модель атома он дополнил её положениями, которые получили впоследствии название </a:t>
            </a: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ru-RU" sz="2400" dirty="0">
                <a:solidFill>
                  <a:schemeClr val="tx1"/>
                </a:solidFill>
              </a:rPr>
              <a:t>постулатов Бора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Квантовые постулаты Бора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196975"/>
            <a:ext cx="8785225" cy="547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 rot="10800000" flipV="1">
            <a:off x="971550" y="1189038"/>
            <a:ext cx="79216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Первый постулат: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Атомы имеют ряд стационарных состояний соответствующих определенным значениям энергий: 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 Е</a:t>
            </a:r>
            <a:r>
              <a:rPr lang="ru-RU" sz="2000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Находясь в стационарном состоянии, атом энергии не излучает, несмотря на движение электронов.</a:t>
            </a:r>
            <a:endParaRPr lang="ru-RU" sz="11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Второй постулат: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В стационарном состоянии атома электроны движутся по стационарным орбитам, для которых выполняется квантовое соотношение: 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 m·V·r = n·h/2·</a:t>
            </a:r>
            <a:r>
              <a:rPr lang="ru-RU" sz="2000">
                <a:solidFill>
                  <a:srgbClr val="800000"/>
                </a:solidFill>
                <a:latin typeface="Symbol" pitchFamily="18" charset="2"/>
              </a:rPr>
              <a:t>p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m·V·r =L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- момент импульса, 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n=1,2,3..., h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-постоянная Планка.</a:t>
            </a:r>
            <a:endParaRPr lang="ru-RU" sz="11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Третий постулат: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Излучение или поглощение энергии атомом происходит при переходе его из одного стационарного состояния в другое. При этом излучается или поглощается порция энергии (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квант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), равная разности энергий стационарных состояний, между которыми происходит переход:                                               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>
                <a:solidFill>
                  <a:srgbClr val="800000"/>
                </a:solidFill>
                <a:latin typeface="Symbol" pitchFamily="18" charset="2"/>
              </a:rPr>
              <a:t>e 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 h·</a:t>
            </a:r>
            <a:r>
              <a:rPr lang="ru-RU" sz="2000">
                <a:solidFill>
                  <a:srgbClr val="800000"/>
                </a:solidFill>
                <a:latin typeface="Symbol" pitchFamily="18" charset="2"/>
              </a:rPr>
              <a:t>u 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= E</a:t>
            </a:r>
            <a:r>
              <a:rPr lang="ru-RU" sz="2000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-E</a:t>
            </a:r>
            <a:r>
              <a:rPr lang="ru-RU" sz="2000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baseline="-3000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1100"/>
              <a:t> 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Схемы перехода атома</a:t>
            </a:r>
            <a:endParaRPr lang="ru-RU" dirty="0"/>
          </a:p>
        </p:txBody>
      </p:sp>
      <p:pic>
        <p:nvPicPr>
          <p:cNvPr id="18435" name="Picture 2" descr="C:\Documents and Settings\$1000000\Рабочий стол\Неиспользуемые ярлыки\bo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2540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Documents and Settings\$1000000\Рабочий стол\Неиспользуемые ярлыки\bo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557338"/>
            <a:ext cx="2540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19250" y="4221163"/>
            <a:ext cx="865188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Рис.1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25" y="4221163"/>
            <a:ext cx="863600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Рис.2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9500" y="4724400"/>
            <a:ext cx="80645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1. Из основного стационарного состояния в возбуждённое                                                                                2. Из возбуждённого стационарного состояния в основное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317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строение атома</vt:lpstr>
      <vt:lpstr>Джозеф Джон Томсон(1856-1940)</vt:lpstr>
      <vt:lpstr>Модель атома Томсона</vt:lpstr>
      <vt:lpstr>Эрнест  Резерфорд(1871-1937)</vt:lpstr>
      <vt:lpstr>Схема опыта Резерфорда</vt:lpstr>
      <vt:lpstr>Планетарная модель атома Резерфорда</vt:lpstr>
      <vt:lpstr>Нильс Хенрик Давид Бор(1885-1962)</vt:lpstr>
      <vt:lpstr>Квантовые постулаты Бора</vt:lpstr>
      <vt:lpstr>Схемы перехода атома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</dc:title>
  <dc:creator>Козьякова</dc:creator>
  <cp:lastModifiedBy>Tata</cp:lastModifiedBy>
  <cp:revision>22</cp:revision>
  <dcterms:created xsi:type="dcterms:W3CDTF">2011-02-25T16:46:12Z</dcterms:created>
  <dcterms:modified xsi:type="dcterms:W3CDTF">2012-12-17T08:25:47Z</dcterms:modified>
</cp:coreProperties>
</file>