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6" r:id="rId6"/>
    <p:sldId id="264" r:id="rId7"/>
    <p:sldId id="257" r:id="rId8"/>
    <p:sldId id="262" r:id="rId9"/>
    <p:sldId id="259" r:id="rId10"/>
    <p:sldId id="25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79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9205-493D-49A3-B197-38AB02AE76D6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DAD6-EACB-4DFC-AB20-FBBAADDFC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E8D6-9794-4167-B115-B9B99E492A93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3BE1-5234-4DC6-85F7-EB4C77512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DBD1-8D3C-4467-9AAD-5A64B3DE028D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F6F3-6A35-4207-892A-6332A2827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C4AF-B5DD-4BA3-9A74-2E65F086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2222-BEA7-4EEF-99B4-44A7D62BC211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5075-09A1-42E7-A363-44173290A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BAC7-09CA-4C70-A631-ACBCAD05F3CF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7357-25C2-4C98-9626-3AA0EE8D9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2D48-2D4F-4628-9C1F-F9AFA8CFEA69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E347-0DC5-4924-B26F-106143C6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BFC0-C2C7-4C5A-9860-28C7AB1845AC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DDA5-5A62-495F-AFEC-821294F47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18D3-0C2E-47A9-9150-C227D500DE49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F0D7-1E84-4DCD-97D4-94BCF7052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740E-F96A-4D1A-AD80-85B4CA6BBCB9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3252-A68F-45CC-85B0-A35A5351E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E5FF-7574-4096-BD32-461C1055ACB9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E1FF-BAEE-4941-BAE8-FB6554E00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D846-4C51-4466-AA77-BBE7E69D30A3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6367-FF6D-4441-BF80-1FE56FEF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8D4AC-22FE-4E8E-AFAE-9C157A06E127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47E7C-721E-43FD-B283-2EF1BA373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000504"/>
            <a:ext cx="828153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Из опыта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учителя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Поповой Екатерины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Владимировны</a:t>
            </a:r>
          </a:p>
        </p:txBody>
      </p:sp>
      <p:pic>
        <p:nvPicPr>
          <p:cNvPr id="14339" name="Picture 2" descr="http://cs405225.userapi.com/v405225368/1e71/an4930k3b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3125"/>
            <a:ext cx="299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799306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Поиск путей повышения</a:t>
            </a:r>
          </a:p>
          <a:p>
            <a:pPr algn="ctr"/>
            <a:r>
              <a:rPr lang="ru-RU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уровня культуры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843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Занятость детей в кружках и секциях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3555" name="Object 1"/>
          <p:cNvGraphicFramePr>
            <a:graphicFrameLocks noChangeAspect="1"/>
          </p:cNvGraphicFramePr>
          <p:nvPr/>
        </p:nvGraphicFramePr>
        <p:xfrm>
          <a:off x="234950" y="1235075"/>
          <a:ext cx="4602163" cy="4745038"/>
        </p:xfrm>
        <a:graphic>
          <a:graphicData uri="http://schemas.openxmlformats.org/presentationml/2006/ole">
            <p:oleObj spid="_x0000_s23555" r:id="rId3" imgW="4596782" imgH="4743099" progId="Excel.Sheet.8">
              <p:embed/>
            </p:oleObj>
          </a:graphicData>
        </a:graphic>
      </p:graphicFrame>
      <p:pic>
        <p:nvPicPr>
          <p:cNvPr id="23556" name="Picture 4" descr="http://cs407416.userapi.com/v407416368/3be1/_4wsFzs_a9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071563"/>
            <a:ext cx="36798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cs407416.userapi.com/v407416368/3c0e/I1qOExwgb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371475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3214688" y="6396038"/>
            <a:ext cx="5929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Запись детей в кружки в ЦВР 1 сентября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2"/>
          <p:cNvSpPr>
            <a:spLocks noChangeArrowheads="1"/>
          </p:cNvSpPr>
          <p:nvPr/>
        </p:nvSpPr>
        <p:spPr bwMode="auto">
          <a:xfrm>
            <a:off x="3203575" y="2492375"/>
            <a:ext cx="2808288" cy="1800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ФОРМЫ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РАБОТЫ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57188" y="4429125"/>
            <a:ext cx="2663825" cy="1951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Посещение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на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дому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203575" y="4786313"/>
            <a:ext cx="2663825" cy="1928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Совместная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со школой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организация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социальной защиты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084888" y="4500563"/>
            <a:ext cx="2663825" cy="187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Совместная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деятельность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учащихся,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 родителей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и учителя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50825" y="692150"/>
            <a:ext cx="2663825" cy="187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Родительские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 собрания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 и конференции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084888" y="692150"/>
            <a:ext cx="2879725" cy="1808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Оказание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 родителями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помощи школе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643438" y="4365625"/>
            <a:ext cx="0" cy="5762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2771775" y="4365625"/>
            <a:ext cx="1871663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4643438" y="4365625"/>
            <a:ext cx="1728787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203575" y="285750"/>
            <a:ext cx="2663825" cy="2071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Индивидуальные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беседы и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консультации</a:t>
            </a:r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4643438" y="1989138"/>
            <a:ext cx="0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4643438" y="2133600"/>
            <a:ext cx="1657350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H="1" flipV="1">
            <a:off x="2771775" y="2420938"/>
            <a:ext cx="18716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405225.userapi.com/v405225368/1cb8/6Ft5haqFc7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643063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57188" y="500063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Наши классные классные дела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6072188"/>
            <a:ext cx="742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«Знай правила движения, как таблицу умножения!!»</a:t>
            </a:r>
          </a:p>
        </p:txBody>
      </p:sp>
      <p:pic>
        <p:nvPicPr>
          <p:cNvPr id="25604" name="Picture 4" descr="http://cs405225.userapi.com/v405225368/1cee/KnOQNQczw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357313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5572125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Праздник осени </a:t>
            </a:r>
          </a:p>
        </p:txBody>
      </p:sp>
      <p:pic>
        <p:nvPicPr>
          <p:cNvPr id="25606" name="Picture 6" descr="http://cs405225.userapi.com/v405225368/1e68/w1-f06iXWl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428750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7375" y="5929313"/>
            <a:ext cx="571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Празднование дней рождения</a:t>
            </a:r>
          </a:p>
        </p:txBody>
      </p:sp>
      <p:pic>
        <p:nvPicPr>
          <p:cNvPr id="25608" name="Picture 8" descr="http://cs405225.userapi.com/v405225368/1d87/tr56ezz8CX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1357313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5715000"/>
            <a:ext cx="7165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Конкурс чтецов «Осеннее настроение»</a:t>
            </a:r>
          </a:p>
        </p:txBody>
      </p:sp>
      <p:pic>
        <p:nvPicPr>
          <p:cNvPr id="25610" name="Picture 10" descr="http://cs405225.userapi.com/v405225368/1e83/VYuNLMSfgW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1428750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57375" y="5857875"/>
            <a:ext cx="610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В художественном музее города Егорьевска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23363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Много есть чудес на свете,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но чудесней человека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нет на свете ничего.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Софокл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2" name="Picture 2" descr="http://cs323817.userapi.com/v323817087/103e/u54HpWpvk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000375"/>
            <a:ext cx="514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7188" y="1643063"/>
            <a:ext cx="81788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Высокий уровень образования – 89 %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2. Сохранение психического и физического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                                                     здоровья детей – 76 %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3. Помощь в повышении 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                                и нравственности учащихся – 63 %</a:t>
            </a:r>
          </a:p>
        </p:txBody>
      </p:sp>
      <p:sp>
        <p:nvSpPr>
          <p:cNvPr id="16386" name="TextBox 14"/>
          <p:cNvSpPr txBox="1">
            <a:spLocks noChangeArrowheads="1"/>
          </p:cNvSpPr>
          <p:nvPr/>
        </p:nvSpPr>
        <p:spPr bwMode="auto">
          <a:xfrm>
            <a:off x="714375" y="571500"/>
            <a:ext cx="723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ОПРОС    РОДИТЕЛЕЙ</a:t>
            </a:r>
          </a:p>
        </p:txBody>
      </p:sp>
      <p:pic>
        <p:nvPicPr>
          <p:cNvPr id="16387" name="Picture 7" descr="http://cs411024.userapi.com/v411024368/483e/afNQQ0zA3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000500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http://cs411024.userapi.com/v411024368/482c/ZqczZQW66v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071938"/>
            <a:ext cx="35385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7410" name="Oval 13"/>
          <p:cNvSpPr>
            <a:spLocks noChangeArrowheads="1"/>
          </p:cNvSpPr>
          <p:nvPr/>
        </p:nvSpPr>
        <p:spPr bwMode="auto">
          <a:xfrm>
            <a:off x="2771775" y="2420938"/>
            <a:ext cx="3362325" cy="18002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Система работы: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направления</a:t>
            </a: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539750" y="620713"/>
            <a:ext cx="2449513" cy="1295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Самоуправление.</a:t>
            </a: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3563938" y="5084763"/>
            <a:ext cx="2449512" cy="1512887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Интеллектуальное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воспитание</a:t>
            </a: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395288" y="4868863"/>
            <a:ext cx="2593975" cy="1512887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Правовое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воспитание.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0" y="2781300"/>
            <a:ext cx="2484438" cy="13684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Трудовое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воспитание.</a:t>
            </a:r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3276600" y="260350"/>
            <a:ext cx="2590800" cy="1439863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Нравственное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воспитание</a:t>
            </a: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6372225" y="4941888"/>
            <a:ext cx="2771775" cy="1295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Творческое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воспитание</a:t>
            </a:r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6372225" y="2781300"/>
            <a:ext cx="2771775" cy="1439863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Гражданское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патриотическое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воспитание</a:t>
            </a: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6588125" y="404813"/>
            <a:ext cx="2376488" cy="15843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Спортивно-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оздоровительное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воспитание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2"/>
          <p:cNvSpPr>
            <a:spLocks noChangeArrowheads="1"/>
          </p:cNvSpPr>
          <p:nvPr/>
        </p:nvSpPr>
        <p:spPr bwMode="auto">
          <a:xfrm>
            <a:off x="3203575" y="2492375"/>
            <a:ext cx="2808288" cy="18002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МЕТОДЫ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РАБОТЫ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57188" y="4429125"/>
            <a:ext cx="2663825" cy="1951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ПОЕЗД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НАСТРОЕНИЯ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03575" y="4786313"/>
            <a:ext cx="2663825" cy="1928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КОЛЛЕКТИВНЫЕ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БЕСЕДЫ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«ПОГОВОРИМ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НАЧИСТОТУ»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084888" y="4500563"/>
            <a:ext cx="2663825" cy="187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СОВМЕСТНАЯ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ДЕЯТЕЛЬНОСТЬ 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50825" y="692150"/>
            <a:ext cx="2663825" cy="187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ИНДИВИДУАЛЬНЫЕ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БЕСЕДЫ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«ПОСЕКРЕТНИЧАЕМ?»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084888" y="692150"/>
            <a:ext cx="2879725" cy="1808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Calibri" pitchFamily="34" charset="0"/>
              </a:rPr>
              <a:t>НАБЛЮДЕНИЕ</a:t>
            </a: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4643438" y="4365625"/>
            <a:ext cx="0" cy="5762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H="1">
            <a:off x="2268538" y="4365625"/>
            <a:ext cx="2374900" cy="5032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643438" y="4365625"/>
            <a:ext cx="2449512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203575" y="285750"/>
            <a:ext cx="2663825" cy="2071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АНКЕТИРОВАНИЕ И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Calibri" pitchFamily="34" charset="0"/>
              </a:rPr>
              <a:t>ДИАГНОСТИКА</a:t>
            </a: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H="1" flipV="1">
            <a:off x="4572000" y="1989138"/>
            <a:ext cx="71438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4643438" y="2205038"/>
            <a:ext cx="2016125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 flipV="1">
            <a:off x="2627313" y="2349500"/>
            <a:ext cx="2016125" cy="714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4"/>
          <p:cNvSpPr>
            <a:spLocks noChangeArrowheads="1"/>
          </p:cNvSpPr>
          <p:nvPr/>
        </p:nvSpPr>
        <p:spPr bwMode="auto">
          <a:xfrm>
            <a:off x="3571875" y="5286375"/>
            <a:ext cx="2447925" cy="13684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КОПИЛКА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ИНТЕРЕСНЫХ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ПРЕДЛОЖЕНИЙ</a:t>
            </a:r>
          </a:p>
        </p:txBody>
      </p:sp>
      <p:sp>
        <p:nvSpPr>
          <p:cNvPr id="57349" name="Oval 5"/>
          <p:cNvSpPr>
            <a:spLocks noGrp="1" noChangeArrowheads="1"/>
          </p:cNvSpPr>
          <p:nvPr>
            <p:ph type="body" idx="1"/>
          </p:nvPr>
        </p:nvSpPr>
        <p:spPr>
          <a:xfrm>
            <a:off x="1857375" y="2781300"/>
            <a:ext cx="5357813" cy="18621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100" dirty="0">
                <a:solidFill>
                  <a:srgbClr val="C00000"/>
                </a:solidFill>
              </a:rPr>
              <a:t>  </a:t>
            </a:r>
            <a:r>
              <a:rPr lang="ru-RU" sz="5100" dirty="0" smtClean="0">
                <a:solidFill>
                  <a:srgbClr val="C00000"/>
                </a:solidFill>
              </a:rPr>
              <a:t>      </a:t>
            </a:r>
            <a:r>
              <a:rPr lang="ru-RU" sz="9600" b="1" dirty="0" smtClean="0">
                <a:solidFill>
                  <a:srgbClr val="C00000"/>
                </a:solidFill>
              </a:rPr>
              <a:t>ВОСПИТАТЕЛЬНЫЕ                    ПРИЁМЫ</a:t>
            </a:r>
            <a:endParaRPr lang="ru-RU" sz="96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b="1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3000375" y="357188"/>
            <a:ext cx="2592388" cy="13684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УВЛЕЧЕНИЕ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РАДОСТНОЙ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 ПЕРСПЕКТИВОЙ</a:t>
            </a:r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0" y="1428750"/>
            <a:ext cx="2378075" cy="1439863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УВЛЕЧЕНИЕ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ДОБРЫМ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ДЕЛОМ</a:t>
            </a:r>
          </a:p>
        </p:txBody>
      </p:sp>
      <p:sp>
        <p:nvSpPr>
          <p:cNvPr id="19461" name="Oval 8"/>
          <p:cNvSpPr>
            <a:spLocks noChangeArrowheads="1"/>
          </p:cNvSpPr>
          <p:nvPr/>
        </p:nvSpPr>
        <p:spPr bwMode="auto">
          <a:xfrm>
            <a:off x="250825" y="4437063"/>
            <a:ext cx="2305050" cy="15843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УВЛЕЧЕНИЕ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НЕОБЫЧНЫМ,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ТАИНСТВЕННЫМ</a:t>
            </a:r>
          </a:p>
        </p:txBody>
      </p:sp>
      <p:sp>
        <p:nvSpPr>
          <p:cNvPr id="19462" name="Oval 9"/>
          <p:cNvSpPr>
            <a:spLocks noChangeArrowheads="1"/>
          </p:cNvSpPr>
          <p:nvPr/>
        </p:nvSpPr>
        <p:spPr bwMode="auto">
          <a:xfrm>
            <a:off x="6588125" y="4508500"/>
            <a:ext cx="2555875" cy="14414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ИГРА – ЭСТАФЕТА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«ЖИВЁМ ВЕСЕЛО,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С ПОЛЬЗОЙ!»</a:t>
            </a:r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6516688" y="1571625"/>
            <a:ext cx="2627312" cy="1439863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33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КОЛЛЕКТИВНОЕ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ПЛАНИРОВАНИЕ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613"/>
          <a:ext cx="9144000" cy="678021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Название станции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Вопрос, на который необходимо ответить каждому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“Хобби”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Чем я люблю заниматься в свободное время? Чем бы я хотел заниматься?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“Что? Где? Когда?”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Хочу побывать с классом ….. Хочу посмотреть и обсудить в классе….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“Я САМ”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 умею и могу научить ребят… Могу провести в классе …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“Ромашка”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 очень люблю… Я не люблю…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“Очевидное – невероятное”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Если бы я был классным руководителем, то я сделал так, чтобы…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“Опыт”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Больше всего мне запомнилось из прошлого опыта и хотелось бы провести в классе…</a:t>
                      </a:r>
                    </a:p>
                  </a:txBody>
                  <a:tcPr marL="66675" marR="66675" marT="66675" marB="6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750094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1928813"/>
            <a:ext cx="9144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3000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786188"/>
            <a:ext cx="9144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3576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0" y="5500688"/>
            <a:ext cx="9144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10164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Технология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деятельностного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подхода</a:t>
            </a:r>
          </a:p>
        </p:txBody>
      </p:sp>
      <p:pic>
        <p:nvPicPr>
          <p:cNvPr id="24577" name="Picture 1" descr="чит конф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25"/>
            <a:ext cx="61642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2000250"/>
            <a:ext cx="7112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7030A0"/>
                </a:solidFill>
                <a:latin typeface="Calibri" pitchFamily="34" charset="0"/>
              </a:rPr>
              <a:t>Скажи мне – и  я забуду,</a:t>
            </a:r>
          </a:p>
          <a:p>
            <a:r>
              <a:rPr lang="ru-RU" sz="4400">
                <a:solidFill>
                  <a:srgbClr val="7030A0"/>
                </a:solidFill>
                <a:latin typeface="Calibri" pitchFamily="34" charset="0"/>
              </a:rPr>
              <a:t>покажи мне – и  я запомню,</a:t>
            </a:r>
          </a:p>
          <a:p>
            <a:r>
              <a:rPr lang="ru-RU" sz="4400">
                <a:solidFill>
                  <a:srgbClr val="7030A0"/>
                </a:solidFill>
                <a:latin typeface="Calibri" pitchFamily="34" charset="0"/>
              </a:rPr>
              <a:t>вовлеки меня – и я научусь.</a:t>
            </a:r>
          </a:p>
          <a:p>
            <a:r>
              <a:rPr lang="ru-RU" sz="4400">
                <a:solidFill>
                  <a:srgbClr val="7030A0"/>
                </a:solidFill>
                <a:latin typeface="Calibri" pitchFamily="34" charset="0"/>
              </a:rPr>
              <a:t>              Китайская пословица</a:t>
            </a:r>
          </a:p>
          <a:p>
            <a:endParaRPr lang="ru-RU">
              <a:solidFill>
                <a:srgbClr val="7030A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6072188"/>
            <a:ext cx="642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Читательская конференция «Сказка за сказкой»</a:t>
            </a:r>
          </a:p>
        </p:txBody>
      </p:sp>
      <p:pic>
        <p:nvPicPr>
          <p:cNvPr id="24579" name="Picture 3" descr="http://cs405225.userapi.com/v405225368/1d3f/VPYuQDQNH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214563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6143625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Выставка рисунков «Осенняя  палитра»</a:t>
            </a:r>
          </a:p>
        </p:txBody>
      </p:sp>
      <p:pic>
        <p:nvPicPr>
          <p:cNvPr id="24581" name="Picture 5" descr="http://cs405225.userapi.com/v405225368/1dbd/lU1mFeIAJT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214563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14500" y="6143625"/>
            <a:ext cx="6196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Выставка поделок из природного материала</a:t>
            </a:r>
          </a:p>
        </p:txBody>
      </p:sp>
      <p:pic>
        <p:nvPicPr>
          <p:cNvPr id="24583" name="Picture 7" descr="http://cs411024.userapi.com/v411024368/483e/afNQQ0zA31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2071688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1625" y="6072188"/>
            <a:ext cx="699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Неделя математики «Считай, смекай, отгадывай!»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2530" name="Group 18"/>
          <p:cNvGrpSpPr>
            <a:grpSpLocks noChangeAspect="1"/>
          </p:cNvGrpSpPr>
          <p:nvPr/>
        </p:nvGrpSpPr>
        <p:grpSpPr bwMode="auto">
          <a:xfrm>
            <a:off x="428049" y="571480"/>
            <a:ext cx="8715951" cy="5857875"/>
            <a:chOff x="2279" y="636"/>
            <a:chExt cx="7382" cy="376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536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279" y="636"/>
              <a:ext cx="7200" cy="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Rectangle 32"/>
            <p:cNvSpPr>
              <a:spLocks noChangeArrowheads="1"/>
            </p:cNvSpPr>
            <p:nvPr/>
          </p:nvSpPr>
          <p:spPr bwMode="auto">
            <a:xfrm>
              <a:off x="4095" y="2655"/>
              <a:ext cx="3248" cy="11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8" name="Oval 31"/>
            <p:cNvSpPr>
              <a:spLocks noChangeArrowheads="1"/>
            </p:cNvSpPr>
            <p:nvPr/>
          </p:nvSpPr>
          <p:spPr bwMode="auto">
            <a:xfrm>
              <a:off x="4215" y="636"/>
              <a:ext cx="1271" cy="1113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9" name="Oval 30"/>
            <p:cNvSpPr>
              <a:spLocks noChangeArrowheads="1"/>
            </p:cNvSpPr>
            <p:nvPr/>
          </p:nvSpPr>
          <p:spPr bwMode="auto">
            <a:xfrm>
              <a:off x="7906" y="1054"/>
              <a:ext cx="1755" cy="1005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0" name="Line 29"/>
            <p:cNvSpPr>
              <a:spLocks noChangeShapeType="1"/>
            </p:cNvSpPr>
            <p:nvPr/>
          </p:nvSpPr>
          <p:spPr bwMode="auto">
            <a:xfrm flipV="1">
              <a:off x="7220" y="2030"/>
              <a:ext cx="988" cy="696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 flipH="1" flipV="1">
              <a:off x="4820" y="1751"/>
              <a:ext cx="424" cy="975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Line 27"/>
            <p:cNvSpPr>
              <a:spLocks noChangeShapeType="1"/>
            </p:cNvSpPr>
            <p:nvPr/>
          </p:nvSpPr>
          <p:spPr bwMode="auto">
            <a:xfrm flipH="1" flipV="1">
              <a:off x="3408" y="2030"/>
              <a:ext cx="989" cy="696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Line 26"/>
            <p:cNvSpPr>
              <a:spLocks noChangeShapeType="1"/>
            </p:cNvSpPr>
            <p:nvPr/>
          </p:nvSpPr>
          <p:spPr bwMode="auto">
            <a:xfrm flipV="1">
              <a:off x="7664" y="2976"/>
              <a:ext cx="1129" cy="263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25"/>
            <p:cNvSpPr>
              <a:spLocks noChangeShapeType="1"/>
            </p:cNvSpPr>
            <p:nvPr/>
          </p:nvSpPr>
          <p:spPr bwMode="auto">
            <a:xfrm flipH="1" flipV="1">
              <a:off x="2703" y="2931"/>
              <a:ext cx="1552" cy="214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458" y="3022"/>
              <a:ext cx="2446" cy="372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Галактика класса</a:t>
              </a:r>
            </a:p>
          </p:txBody>
        </p:sp>
        <p:sp>
          <p:nvSpPr>
            <p:cNvPr id="2254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397" y="957"/>
              <a:ext cx="907" cy="515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Планета</a:t>
              </a:r>
            </a:p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досуга</a:t>
              </a:r>
            </a:p>
          </p:txBody>
        </p:sp>
        <p:sp>
          <p:nvSpPr>
            <p:cNvPr id="2254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8148" y="1233"/>
              <a:ext cx="1331" cy="697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Планета</a:t>
              </a:r>
            </a:p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сохранения</a:t>
              </a:r>
            </a:p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здоровья</a:t>
              </a:r>
            </a:p>
          </p:txBody>
        </p:sp>
        <p:sp>
          <p:nvSpPr>
            <p:cNvPr id="22548" name="Oval 21"/>
            <p:cNvSpPr>
              <a:spLocks noChangeArrowheads="1"/>
            </p:cNvSpPr>
            <p:nvPr/>
          </p:nvSpPr>
          <p:spPr bwMode="auto">
            <a:xfrm>
              <a:off x="6212" y="636"/>
              <a:ext cx="1289" cy="111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6333" y="915"/>
              <a:ext cx="1031" cy="55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Планета</a:t>
              </a:r>
            </a:p>
            <a:p>
              <a:pPr algn="ctr"/>
              <a:r>
                <a:rPr lang="ru-RU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добрых дел</a:t>
              </a:r>
            </a:p>
          </p:txBody>
        </p:sp>
        <p:sp>
          <p:nvSpPr>
            <p:cNvPr id="22550" name="Line 19"/>
            <p:cNvSpPr>
              <a:spLocks noChangeShapeType="1"/>
            </p:cNvSpPr>
            <p:nvPr/>
          </p:nvSpPr>
          <p:spPr bwMode="auto">
            <a:xfrm flipV="1">
              <a:off x="6513" y="1751"/>
              <a:ext cx="284" cy="975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1" name="Rectangle 3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Форма самоуправления – ученический совет класса под руководством учителя</a:t>
            </a:r>
            <a:endParaRPr lang="ru-RU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2532" name="WordArt 36"/>
          <p:cNvSpPr>
            <a:spLocks noChangeArrowheads="1" noChangeShapeType="1" noTextEdit="1"/>
          </p:cNvSpPr>
          <p:nvPr/>
        </p:nvSpPr>
        <p:spPr bwMode="auto">
          <a:xfrm>
            <a:off x="508000" y="3254375"/>
            <a:ext cx="6731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0" y="4929198"/>
            <a:ext cx="2357422" cy="1714488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Зелёная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планета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0" y="1571612"/>
            <a:ext cx="2143108" cy="1732623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Планета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порядка</a:t>
            </a:r>
          </a:p>
        </p:txBody>
      </p:sp>
      <p:sp>
        <p:nvSpPr>
          <p:cNvPr id="43" name="Oval 31"/>
          <p:cNvSpPr>
            <a:spLocks noChangeArrowheads="1"/>
          </p:cNvSpPr>
          <p:nvPr/>
        </p:nvSpPr>
        <p:spPr bwMode="auto">
          <a:xfrm>
            <a:off x="6643702" y="5000636"/>
            <a:ext cx="2500298" cy="1643074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Книжкина</a:t>
            </a:r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планета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V="1">
            <a:off x="3250397" y="2750339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714876" y="2714620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071670" y="2857496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286512" y="2786058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643570" y="5500702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2357422" y="550070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408</Words>
  <PresentationFormat>Экран (4:3)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49</cp:revision>
  <dcterms:created xsi:type="dcterms:W3CDTF">2012-10-28T10:30:06Z</dcterms:created>
  <dcterms:modified xsi:type="dcterms:W3CDTF">2012-11-19T18:48:22Z</dcterms:modified>
</cp:coreProperties>
</file>