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5"/>
  </p:notesMasterIdLst>
  <p:sldIdLst>
    <p:sldId id="260" r:id="rId2"/>
    <p:sldId id="270" r:id="rId3"/>
    <p:sldId id="262" r:id="rId4"/>
    <p:sldId id="269" r:id="rId5"/>
    <p:sldId id="266" r:id="rId6"/>
    <p:sldId id="271" r:id="rId7"/>
    <p:sldId id="272" r:id="rId8"/>
    <p:sldId id="279" r:id="rId9"/>
    <p:sldId id="280" r:id="rId10"/>
    <p:sldId id="282" r:id="rId11"/>
    <p:sldId id="275" r:id="rId12"/>
    <p:sldId id="268" r:id="rId13"/>
    <p:sldId id="27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A50021"/>
    <a:srgbClr val="663300"/>
    <a:srgbClr val="6666FF"/>
    <a:srgbClr val="666699"/>
    <a:srgbClr val="254737"/>
    <a:srgbClr val="168872"/>
    <a:srgbClr val="147E6A"/>
    <a:srgbClr val="CCEB5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2" autoAdjust="0"/>
    <p:restoredTop sz="94663" autoAdjust="0"/>
  </p:normalViewPr>
  <p:slideViewPr>
    <p:cSldViewPr>
      <p:cViewPr>
        <p:scale>
          <a:sx n="75" d="100"/>
          <a:sy n="75" d="100"/>
        </p:scale>
        <p:origin x="-582" y="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A7B714-109C-4BC6-91ED-64552189A9A5}" type="datetimeFigureOut">
              <a:rPr lang="ru-RU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BDB0114-8396-4333-915D-A96C77734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97 w 305"/>
                    <a:gd name="T1" fmla="*/ 442 h 426"/>
                    <a:gd name="T2" fmla="*/ 321 w 305"/>
                    <a:gd name="T3" fmla="*/ 442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67 w 305"/>
                    <a:gd name="T9" fmla="*/ 442 h 426"/>
                    <a:gd name="T10" fmla="*/ 297 w 305"/>
                    <a:gd name="T11" fmla="*/ 442 h 426"/>
                    <a:gd name="T12" fmla="*/ 297 w 305"/>
                    <a:gd name="T13" fmla="*/ 442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502 h 486"/>
                    <a:gd name="T2" fmla="*/ 48 w 347"/>
                    <a:gd name="T3" fmla="*/ 502 h 486"/>
                    <a:gd name="T4" fmla="*/ 363 w 347"/>
                    <a:gd name="T5" fmla="*/ 72 h 486"/>
                    <a:gd name="T6" fmla="*/ 363 w 347"/>
                    <a:gd name="T7" fmla="*/ 0 h 486"/>
                    <a:gd name="T8" fmla="*/ 0 w 347"/>
                    <a:gd name="T9" fmla="*/ 502 h 486"/>
                    <a:gd name="T10" fmla="*/ 24 w 347"/>
                    <a:gd name="T11" fmla="*/ 502 h 486"/>
                    <a:gd name="T12" fmla="*/ 24 w 347"/>
                    <a:gd name="T13" fmla="*/ 502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8131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8132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BF01C-3EDD-4EAB-A82E-79C81E6A1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77980-D410-4362-9A00-E4F6C4850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54989-948F-46B1-887B-155752E69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CBC8D-B543-4F33-A295-1CEB216D2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7F61B-D529-4853-A522-01D3E2E14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6E7B7-2985-47FB-9816-6260C14B7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D2D71-563E-4F18-BA89-0F2043F56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26F09-F072-4EF3-85DD-B286D5C9D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B131D-FDAB-47D1-B51B-E54135594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933F5-3A07-4F93-B177-8593AAB7A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476B8-7FAF-41F7-927A-01B39D46A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87043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87045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046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047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048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049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050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051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052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053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054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055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056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057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058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059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060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061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062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063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064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065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066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067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068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069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59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87071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7072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7073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7074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7075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7076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7077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7078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7079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7080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7081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7082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7083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7084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7085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6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7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97 w 305"/>
                    <a:gd name="T1" fmla="*/ 442 h 426"/>
                    <a:gd name="T2" fmla="*/ 321 w 305"/>
                    <a:gd name="T3" fmla="*/ 442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67 w 305"/>
                    <a:gd name="T9" fmla="*/ 442 h 426"/>
                    <a:gd name="T10" fmla="*/ 297 w 305"/>
                    <a:gd name="T11" fmla="*/ 442 h 426"/>
                    <a:gd name="T12" fmla="*/ 297 w 305"/>
                    <a:gd name="T13" fmla="*/ 442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502 h 486"/>
                    <a:gd name="T2" fmla="*/ 48 w 347"/>
                    <a:gd name="T3" fmla="*/ 502 h 486"/>
                    <a:gd name="T4" fmla="*/ 363 w 347"/>
                    <a:gd name="T5" fmla="*/ 72 h 486"/>
                    <a:gd name="T6" fmla="*/ 363 w 347"/>
                    <a:gd name="T7" fmla="*/ 0 h 486"/>
                    <a:gd name="T8" fmla="*/ 0 w 347"/>
                    <a:gd name="T9" fmla="*/ 502 h 486"/>
                    <a:gd name="T10" fmla="*/ 24 w 347"/>
                    <a:gd name="T11" fmla="*/ 502 h 486"/>
                    <a:gd name="T12" fmla="*/ 24 w 347"/>
                    <a:gd name="T13" fmla="*/ 502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6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87090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7091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7092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7093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7094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7095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7096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7097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7098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87099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3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103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7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8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9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710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108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109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110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3EBE13C-F637-40AE-8DBC-315FB14DA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7111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4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88913"/>
            <a:ext cx="8447087" cy="215900"/>
          </a:xfrm>
        </p:spPr>
        <p:txBody>
          <a:bodyPr/>
          <a:lstStyle/>
          <a:p>
            <a:pPr eaLnBrk="1" hangingPunct="1"/>
            <a:endParaRPr lang="ru-RU" sz="2000" b="1" smtClean="0">
              <a:solidFill>
                <a:srgbClr val="254737"/>
              </a:solidFill>
              <a:effectLst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" y="1196975"/>
            <a:ext cx="8964613" cy="629285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>
                <a:solidFill>
                  <a:srgbClr val="254737"/>
                </a:solidFill>
                <a:effectLst/>
              </a:rPr>
              <a:t>Методическая разработка урока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>
                <a:solidFill>
                  <a:srgbClr val="254737"/>
                </a:solidFill>
                <a:effectLst/>
              </a:rPr>
              <a:t>НА ТЕМУ: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b="1" smtClean="0">
              <a:solidFill>
                <a:srgbClr val="254737"/>
              </a:solidFill>
              <a:effectLst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b="1" smtClean="0">
              <a:solidFill>
                <a:schemeClr val="bg2"/>
              </a:solidFill>
              <a:effectLst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b="1" smtClean="0">
              <a:solidFill>
                <a:schemeClr val="bg2"/>
              </a:solidFill>
              <a:effectLst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b="1" smtClean="0">
              <a:solidFill>
                <a:schemeClr val="bg2"/>
              </a:solidFill>
              <a:effectLst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b="1" smtClean="0">
              <a:solidFill>
                <a:schemeClr val="bg2"/>
              </a:solidFill>
              <a:effectLst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b="1" smtClean="0">
              <a:solidFill>
                <a:schemeClr val="bg2"/>
              </a:solidFill>
              <a:effectLst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b="1" smtClean="0">
              <a:solidFill>
                <a:schemeClr val="bg2"/>
              </a:solidFill>
              <a:effectLst/>
            </a:endParaRP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600" b="1" smtClean="0">
                <a:solidFill>
                  <a:srgbClr val="254737"/>
                </a:solidFill>
                <a:effectLst/>
              </a:rPr>
              <a:t>Автор:  Хусаинова Лидия Нажиповна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600" b="1" smtClean="0">
                <a:solidFill>
                  <a:srgbClr val="254737"/>
                </a:solidFill>
                <a:effectLst/>
              </a:rPr>
              <a:t>учитель изобразительного искусства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600" b="1" smtClean="0">
                <a:solidFill>
                  <a:srgbClr val="254737"/>
                </a:solidFill>
                <a:effectLst/>
              </a:rPr>
              <a:t>2011г</a:t>
            </a:r>
            <a:br>
              <a:rPr lang="ru-RU" sz="1600" b="1" smtClean="0">
                <a:solidFill>
                  <a:srgbClr val="254737"/>
                </a:solidFill>
                <a:effectLst/>
              </a:rPr>
            </a:br>
            <a:endParaRPr lang="ru-RU" sz="1600" b="1" smtClean="0">
              <a:solidFill>
                <a:srgbClr val="254737"/>
              </a:solidFill>
              <a:effectLst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14313" y="1916113"/>
            <a:ext cx="8713787" cy="445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val="254737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ru-RU" sz="6600" dirty="0">
                <a:solidFill>
                  <a:srgbClr val="16887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«Лаборатория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ru-RU" sz="6600" dirty="0">
                <a:solidFill>
                  <a:srgbClr val="16887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цвета»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endParaRPr lang="ru-RU" sz="6600" dirty="0">
              <a:solidFill>
                <a:srgbClr val="16887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sz="6600" dirty="0">
              <a:solidFill>
                <a:srgbClr val="16887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68313" y="404813"/>
            <a:ext cx="835183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>
                <a:solidFill>
                  <a:srgbClr val="16887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А еще нам могут понадобиться самые разные нестандартные материалы и инструменты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03238" y="5084763"/>
            <a:ext cx="813593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>
                <a:solidFill>
                  <a:srgbClr val="16887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Эти нестандартные инструменты помогут нам расширить творческие возможности</a:t>
            </a:r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 rot="-1374800">
            <a:off x="0" y="2060575"/>
            <a:ext cx="2735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rgbClr val="235145"/>
                </a:solidFill>
              </a:rPr>
              <a:t>КАРТОН</a:t>
            </a:r>
          </a:p>
        </p:txBody>
      </p:sp>
      <p:sp>
        <p:nvSpPr>
          <p:cNvPr id="12293" name="Text Box 9"/>
          <p:cNvSpPr txBox="1">
            <a:spLocks noChangeArrowheads="1"/>
          </p:cNvSpPr>
          <p:nvPr/>
        </p:nvSpPr>
        <p:spPr bwMode="auto">
          <a:xfrm rot="1351694">
            <a:off x="6084888" y="2093913"/>
            <a:ext cx="345757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rgbClr val="235145"/>
                </a:solidFill>
              </a:rPr>
              <a:t>Картонный </a:t>
            </a:r>
          </a:p>
          <a:p>
            <a:pPr algn="ctr">
              <a:spcBef>
                <a:spcPct val="50000"/>
              </a:spcBef>
            </a:pPr>
            <a:r>
              <a:rPr lang="ru-RU" sz="2800">
                <a:solidFill>
                  <a:srgbClr val="235145"/>
                </a:solidFill>
              </a:rPr>
              <a:t>гребень</a:t>
            </a: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 rot="1028924">
            <a:off x="0" y="4005263"/>
            <a:ext cx="287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rgbClr val="235145"/>
                </a:solidFill>
              </a:rPr>
              <a:t>СТЕКИ</a:t>
            </a:r>
          </a:p>
        </p:txBody>
      </p:sp>
      <p:sp>
        <p:nvSpPr>
          <p:cNvPr id="12295" name="Text Box 11"/>
          <p:cNvSpPr txBox="1">
            <a:spLocks noChangeArrowheads="1"/>
          </p:cNvSpPr>
          <p:nvPr/>
        </p:nvSpPr>
        <p:spPr bwMode="auto">
          <a:xfrm rot="-1510073">
            <a:off x="6480175" y="4000500"/>
            <a:ext cx="26638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rgbClr val="235145"/>
                </a:solidFill>
              </a:rPr>
              <a:t>Кисти из веника</a:t>
            </a:r>
          </a:p>
        </p:txBody>
      </p:sp>
      <p:pic>
        <p:nvPicPr>
          <p:cNvPr id="12296" name="Picture 8" descr="J:\Фото\Фото0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75" y="1846263"/>
            <a:ext cx="2392363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21238" y="2892425"/>
            <a:ext cx="1863725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23850" y="479425"/>
            <a:ext cx="8640763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dirty="0">
                <a:solidFill>
                  <a:srgbClr val="16887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Этапы выполнения работы:</a:t>
            </a:r>
          </a:p>
          <a:p>
            <a:pPr algn="ctr">
              <a:defRPr/>
            </a:pPr>
            <a:r>
              <a:rPr lang="ru-RU" sz="4800" dirty="0">
                <a:solidFill>
                  <a:schemeClr val="tx2">
                    <a:lumMod val="50000"/>
                  </a:schemeClr>
                </a:solidFill>
              </a:rPr>
              <a:t>С чего начинается пейзаж?</a:t>
            </a:r>
          </a:p>
          <a:p>
            <a:pPr>
              <a:defRPr/>
            </a:pPr>
            <a:r>
              <a:rPr lang="ru-RU" sz="2800" dirty="0">
                <a:solidFill>
                  <a:srgbClr val="16887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1</a:t>
            </a:r>
            <a:r>
              <a:rPr lang="ru-RU" sz="2800" dirty="0">
                <a:solidFill>
                  <a:srgbClr val="16887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 Наметить</a:t>
            </a:r>
          </a:p>
          <a:p>
            <a:pPr>
              <a:defRPr/>
            </a:pPr>
            <a:r>
              <a:rPr lang="ru-RU" sz="2800" dirty="0">
                <a:solidFill>
                  <a:srgbClr val="16887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рисунок </a:t>
            </a:r>
          </a:p>
          <a:p>
            <a:pPr>
              <a:defRPr/>
            </a:pPr>
            <a:r>
              <a:rPr lang="ru-RU" sz="2800" dirty="0">
                <a:solidFill>
                  <a:srgbClr val="16887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карандашом:</a:t>
            </a:r>
          </a:p>
          <a:p>
            <a:pPr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– линия горизонта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композиция</a:t>
            </a:r>
          </a:p>
          <a:p>
            <a:pPr>
              <a:defRPr/>
            </a:pP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ru-RU" sz="2800" dirty="0">
              <a:solidFill>
                <a:srgbClr val="16887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13315" name="Picture 4" descr="J:\Фото\Фото0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78300" y="2060575"/>
            <a:ext cx="1535113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3716338"/>
            <a:ext cx="88201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4378325"/>
            <a:ext cx="84963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3663" y="2479675"/>
            <a:ext cx="160655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40250" y="5095875"/>
            <a:ext cx="1903413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450" y="260350"/>
            <a:ext cx="72009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4000" b="1" i="1" dirty="0" err="1">
                <a:solidFill>
                  <a:schemeClr val="tx2">
                    <a:lumMod val="25000"/>
                  </a:schemeClr>
                </a:solidFill>
              </a:rPr>
              <a:t>Рецеnт</a:t>
            </a:r>
            <a:r>
              <a:rPr lang="ru-RU" sz="4000" b="1" i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4000" b="1" i="1" dirty="0" err="1">
                <a:solidFill>
                  <a:schemeClr val="tx2">
                    <a:lumMod val="25000"/>
                  </a:schemeClr>
                </a:solidFill>
              </a:rPr>
              <a:t>nриготовления</a:t>
            </a:r>
            <a:r>
              <a:rPr lang="ru-RU" sz="4000" b="1" i="1" dirty="0">
                <a:solidFill>
                  <a:schemeClr val="tx2">
                    <a:lumMod val="25000"/>
                  </a:schemeClr>
                </a:solidFill>
              </a:rPr>
              <a:t> краски-пудинг</a:t>
            </a:r>
            <a:endParaRPr lang="ru-RU" sz="40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1858963"/>
            <a:ext cx="8424862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2">
                    <a:lumMod val="25000"/>
                  </a:schemeClr>
                </a:solidFill>
              </a:rPr>
              <a:t>Смешай 5 стаканов воды, 2 ст. пшеничной муки, 1/2 ст. сахара и 3 столовые ложки соли. Вылей смесь на сковороду и подогрей на среднем огне, пока она не загустеет и не начнет пузыриться (около 7 минут). Остуди. Готовый продукт можно хранить в холодильнике в закрытой</a:t>
            </a:r>
            <a:r>
              <a:rPr lang="ru-RU" sz="2000" i="1" dirty="0">
                <a:solidFill>
                  <a:schemeClr val="tx2">
                    <a:lumMod val="25000"/>
                  </a:schemeClr>
                </a:solidFill>
              </a:rPr>
              <a:t>	</a:t>
            </a:r>
            <a:r>
              <a:rPr lang="ru-RU" sz="2000" dirty="0">
                <a:solidFill>
                  <a:schemeClr val="tx2">
                    <a:lumMod val="25000"/>
                  </a:schemeClr>
                </a:solidFill>
              </a:rPr>
              <a:t>посуде в течение нескольких недель.</a:t>
            </a:r>
            <a:r>
              <a:rPr lang="ru-RU" sz="2000" b="1" i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endParaRPr lang="ru-RU" sz="20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4340" name="Picture 4" descr="C:\Users\Kab208\Desktop\Новая папка\Фото0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92438" y="4265613"/>
            <a:ext cx="1616075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C:\Users\Kab208\Desktop\Новая папка\Фото0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3636963"/>
            <a:ext cx="16637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J:\Фото\Фото02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9563" y="4095750"/>
            <a:ext cx="1651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J:\Фото\Фото02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3800" y="3644900"/>
            <a:ext cx="1273175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79375" y="1431925"/>
            <a:ext cx="8964613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6000" dirty="0">
                <a:solidFill>
                  <a:srgbClr val="16887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Спасибо за внимание!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6000" dirty="0">
                <a:solidFill>
                  <a:srgbClr val="16887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До </a:t>
            </a:r>
            <a:r>
              <a:rPr lang="ru-RU" sz="6000" dirty="0">
                <a:solidFill>
                  <a:srgbClr val="16887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новых встреч!</a:t>
            </a:r>
          </a:p>
        </p:txBody>
      </p:sp>
      <p:sp>
        <p:nvSpPr>
          <p:cNvPr id="15363" name="Text Box 9"/>
          <p:cNvSpPr txBox="1">
            <a:spLocks noChangeArrowheads="1"/>
          </p:cNvSpPr>
          <p:nvPr/>
        </p:nvSpPr>
        <p:spPr bwMode="auto">
          <a:xfrm>
            <a:off x="995363" y="2328863"/>
            <a:ext cx="2449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>
              <a:latin typeface="Tahoma" pitchFamily="34" charset="0"/>
            </a:endParaRPr>
          </a:p>
        </p:txBody>
      </p:sp>
      <p:sp>
        <p:nvSpPr>
          <p:cNvPr id="2" name="5-конечная звезда 1"/>
          <p:cNvSpPr/>
          <p:nvPr/>
        </p:nvSpPr>
        <p:spPr>
          <a:xfrm>
            <a:off x="6637338" y="32131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5-конечная звезда 2"/>
          <p:cNvSpPr/>
          <p:nvPr/>
        </p:nvSpPr>
        <p:spPr>
          <a:xfrm>
            <a:off x="660400" y="1992313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2987675" y="62388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1228725" y="482917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7000875" y="5529263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7523163" y="1992313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4859338" y="4467225"/>
            <a:ext cx="914400" cy="914400"/>
          </a:xfrm>
          <a:prstGeom prst="star5">
            <a:avLst>
              <a:gd name="adj" fmla="val 11560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065963" y="836613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3276600" y="563562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5316538" y="76517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8640763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tx2">
                    <a:lumMod val="50000"/>
                  </a:schemeClr>
                </a:solidFill>
              </a:rPr>
              <a:t>История красок началась вместе с появлением человека. </a:t>
            </a:r>
          </a:p>
          <a:p>
            <a:pPr algn="ctr">
              <a:defRPr/>
            </a:pPr>
            <a:endParaRPr lang="ru-RU" sz="4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503238" y="5373688"/>
            <a:ext cx="81359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2800" dirty="0">
              <a:solidFill>
                <a:srgbClr val="16887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900113" y="1628775"/>
            <a:ext cx="3671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>
              <a:solidFill>
                <a:srgbClr val="235145"/>
              </a:solidFill>
            </a:endParaRP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4859338" y="4724400"/>
            <a:ext cx="3384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>
              <a:solidFill>
                <a:srgbClr val="235145"/>
              </a:solidFill>
            </a:endParaRPr>
          </a:p>
        </p:txBody>
      </p:sp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5675" y="2195513"/>
            <a:ext cx="5468938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595688" y="5888038"/>
            <a:ext cx="51276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Олени.Роспись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из пещеры Ласко. Франция</a:t>
            </a:r>
            <a:r>
              <a:rPr lang="ru-RU" dirty="0">
                <a:solidFill>
                  <a:schemeClr val="tx2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4104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804988"/>
            <a:ext cx="3082925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22263" y="4173538"/>
            <a:ext cx="327342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Зубр.</a:t>
            </a:r>
          </a:p>
          <a:p>
            <a:pPr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Роспись из пещеры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Альтамира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. </a:t>
            </a:r>
          </a:p>
          <a:p>
            <a:pPr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Испания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314325"/>
            <a:ext cx="8226425" cy="95408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val="254737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 dirty="0" smtClean="0">
              <a:solidFill>
                <a:srgbClr val="168872"/>
              </a:solidFill>
              <a:latin typeface="Arial Black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3382963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chemeClr val="tx2">
                    <a:lumMod val="25000"/>
                  </a:schemeClr>
                </a:solidFill>
                <a:effectLst/>
              </a:rPr>
              <a:t>           Много </a:t>
            </a:r>
            <a:r>
              <a:rPr lang="ru-RU" sz="4000" dirty="0">
                <a:solidFill>
                  <a:schemeClr val="tx2">
                    <a:lumMod val="25000"/>
                  </a:schemeClr>
                </a:solidFill>
                <a:effectLst/>
              </a:rPr>
              <a:t>лет тому назад художники сами готовили краски. </a:t>
            </a:r>
            <a:endParaRPr lang="ru-RU" sz="4000" b="1" dirty="0" smtClean="0">
              <a:solidFill>
                <a:schemeClr val="tx2">
                  <a:lumMod val="25000"/>
                </a:schemeClr>
              </a:solidFill>
              <a:effectLst/>
            </a:endParaRPr>
          </a:p>
        </p:txBody>
      </p:sp>
      <p:sp>
        <p:nvSpPr>
          <p:cNvPr id="5124" name="Rectangle 12"/>
          <p:cNvSpPr>
            <a:spLocks noChangeArrowheads="1"/>
          </p:cNvSpPr>
          <p:nvPr/>
        </p:nvSpPr>
        <p:spPr bwMode="auto">
          <a:xfrm>
            <a:off x="539750" y="5667375"/>
            <a:ext cx="8208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chemeClr val="bg2"/>
                </a:solidFill>
              </a:rPr>
              <a:t>   </a:t>
            </a:r>
            <a:endParaRPr lang="ru-RU">
              <a:solidFill>
                <a:srgbClr val="235145"/>
              </a:solidFill>
            </a:endParaRPr>
          </a:p>
        </p:txBody>
      </p:sp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6700" y="1700213"/>
            <a:ext cx="31686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46663" y="1557338"/>
            <a:ext cx="3878262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4138613"/>
            <a:ext cx="2743200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413" y="3860800"/>
            <a:ext cx="3630612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03238" y="476250"/>
            <a:ext cx="8137525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dirty="0">
                <a:solidFill>
                  <a:schemeClr val="tx2">
                    <a:lumMod val="25000"/>
                  </a:schemeClr>
                </a:solidFill>
              </a:rPr>
              <a:t>Представь себе, что ты не в состоянии купить ни одной готовой краски. Поэкспериментируй и изобрети различные рецепты приготовления красок, а также новые цвета. </a:t>
            </a:r>
            <a:endParaRPr lang="ru-RU" sz="3200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6147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20850" y="3284538"/>
            <a:ext cx="5702300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13725" cy="1296988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dirty="0" smtClean="0">
                <a:solidFill>
                  <a:srgbClr val="168872"/>
                </a:solidFill>
                <a:latin typeface="Arial Black" pitchFamily="34" charset="0"/>
              </a:rPr>
              <a:t>Краска - пудинг</a:t>
            </a: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250825" y="5084763"/>
            <a:ext cx="7705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235145"/>
              </a:solidFill>
              <a:latin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92500" y="1916113"/>
            <a:ext cx="5111750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tx2">
                    <a:lumMod val="25000"/>
                  </a:schemeClr>
                </a:solidFill>
              </a:rPr>
              <a:t>Краска-пудинг очень похожа по густоте на кетчуп, горчицу или майонез с добавками из голубики и шоколадного пудинга. Не очень-то съедобно, зато забавно и весело рисовать такой краской. Наносится она обычно деревянными палочками. 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1773238"/>
            <a:ext cx="1416050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2275" y="4113213"/>
            <a:ext cx="1420813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03238" y="760413"/>
            <a:ext cx="8135937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5400" dirty="0">
                <a:solidFill>
                  <a:srgbClr val="16887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Краска-клей.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70238" y="1736725"/>
            <a:ext cx="5938837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В состав современных акварельных красок  входит клей. Мы тоже можем их создать.</a:t>
            </a:r>
          </a:p>
          <a:p>
            <a:pPr algn="ctr"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В пигмент добавляем клей ПВА. Если краска получилось очень густой, добавляем немного воды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958975"/>
            <a:ext cx="129063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1025" y="1989138"/>
            <a:ext cx="12969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8888" y="4221163"/>
            <a:ext cx="1420812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03238" y="352425"/>
            <a:ext cx="8135937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dirty="0">
                <a:solidFill>
                  <a:srgbClr val="16887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Краска с яичным связующим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11413" y="1676400"/>
            <a:ext cx="6408737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В пигмент добавляем яичный желток и немного воды, тщательно перемешиваем. У нас получились темперные краски. Такими красками пользовался Леонардо да Винчи и другие художники  эпохи Возрождения.</a:t>
            </a:r>
          </a:p>
          <a:p>
            <a:pPr algn="ctr"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Использовать такую краску следует сразу после приготовления, так как в жидком виде она не подлежит долгому хранению и может быстро испортиться, протухнуть. Для настенных росписей, называемых «фресками», вместо желтка используется яичный белок.</a:t>
            </a:r>
          </a:p>
          <a:p>
            <a:pPr>
              <a:defRPr/>
            </a:pP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3238" y="1844675"/>
            <a:ext cx="1547812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6738" y="4325938"/>
            <a:ext cx="1420812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1619250" y="2060575"/>
            <a:ext cx="8135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>
              <a:latin typeface="Tahoma" pitchFamily="34" charset="0"/>
            </a:endParaRPr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2376488" y="4522788"/>
            <a:ext cx="3816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235145"/>
                </a:solidFill>
              </a:rPr>
              <a:t>Связующие вещества</a:t>
            </a:r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4787900" y="1412875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>
              <a:latin typeface="Tahoma" pitchFamily="34" charset="0"/>
            </a:endParaRPr>
          </a:p>
        </p:txBody>
      </p:sp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1095375" y="65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487363" y="333375"/>
            <a:ext cx="8405812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rgbClr val="16887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Необходимые материалы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235145"/>
                </a:solidFill>
              </a:rPr>
              <a:t>Для работы нам понадобятся краски, приготовленные из пигмента и связующего вещества. </a:t>
            </a:r>
            <a:endParaRPr lang="ru-RU" sz="3600" dirty="0">
              <a:solidFill>
                <a:srgbClr val="16887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2400" dirty="0">
                <a:solidFill>
                  <a:srgbClr val="16887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Натуральные пигменты                   Химические </a:t>
            </a:r>
          </a:p>
          <a:p>
            <a:pPr algn="r">
              <a:defRPr/>
            </a:pPr>
            <a:r>
              <a:rPr lang="ru-RU" sz="2400" dirty="0">
                <a:solidFill>
                  <a:srgbClr val="16887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пигменты</a:t>
            </a:r>
          </a:p>
        </p:txBody>
      </p:sp>
      <p:pic>
        <p:nvPicPr>
          <p:cNvPr id="10247" name="Picture 9" descr="C:\Users\Kab208\Desktop\Новая папка\Фото0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00338" y="4951413"/>
            <a:ext cx="1338262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0" descr="C:\Users\Kab208\Desktop\Новая папка\Фото0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69988" y="4951413"/>
            <a:ext cx="133667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1" descr="C:\Users\Kab208\Desktop\Новая папка\Фото0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" y="2565400"/>
            <a:ext cx="149225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2" descr="C:\Users\Kab208\Desktop\Новая папка\Фото01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11963" y="3011488"/>
            <a:ext cx="14160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 descr="J:\Фото\Фото02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4663" y="4951413"/>
            <a:ext cx="1335087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58" descr="C:\Users\Kab208\Desktop\Новая папка (2)\Фото03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829300" y="4999038"/>
            <a:ext cx="1287463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65350" y="2886075"/>
            <a:ext cx="1573213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022725" y="2635250"/>
            <a:ext cx="1443038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листы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083581">
            <a:off x="396875" y="476250"/>
            <a:ext cx="2879725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 descr="палитр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996725">
            <a:off x="5867400" y="415925"/>
            <a:ext cx="2952750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 descr="скотч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849840">
            <a:off x="323850" y="4090988"/>
            <a:ext cx="2952750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тряпкпи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686704">
            <a:off x="5813425" y="4095750"/>
            <a:ext cx="3019425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1979613" y="2205038"/>
            <a:ext cx="5184775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</a:pPr>
            <a:r>
              <a:rPr lang="ru-RU" b="1">
                <a:solidFill>
                  <a:srgbClr val="235145"/>
                </a:solidFill>
              </a:rPr>
              <a:t>Бумага </a:t>
            </a:r>
          </a:p>
          <a:p>
            <a:pPr algn="ctr">
              <a:lnSpc>
                <a:spcPct val="105000"/>
              </a:lnSpc>
            </a:pPr>
            <a:r>
              <a:rPr lang="ru-RU" b="1">
                <a:solidFill>
                  <a:srgbClr val="235145"/>
                </a:solidFill>
              </a:rPr>
              <a:t>плотная и зернистая.  </a:t>
            </a:r>
          </a:p>
          <a:p>
            <a:pPr algn="ctr">
              <a:lnSpc>
                <a:spcPct val="105000"/>
              </a:lnSpc>
            </a:pPr>
            <a:r>
              <a:rPr lang="ru-RU" b="1">
                <a:solidFill>
                  <a:srgbClr val="235145"/>
                </a:solidFill>
              </a:rPr>
              <a:t>Палитрой может служить пластиковая или фаянсовая тарелка.</a:t>
            </a:r>
          </a:p>
          <a:p>
            <a:pPr algn="ctr">
              <a:lnSpc>
                <a:spcPct val="105000"/>
              </a:lnSpc>
            </a:pPr>
            <a:r>
              <a:rPr lang="ru-RU" b="1">
                <a:solidFill>
                  <a:srgbClr val="235145"/>
                </a:solidFill>
              </a:rPr>
              <a:t>Кнопки и скотч помогут прикрепить бумагу к планшету или мольберту.</a:t>
            </a:r>
          </a:p>
          <a:p>
            <a:pPr algn="ctr">
              <a:lnSpc>
                <a:spcPct val="90000"/>
              </a:lnSpc>
            </a:pPr>
            <a:r>
              <a:rPr lang="ru-RU" b="1">
                <a:solidFill>
                  <a:srgbClr val="235145"/>
                </a:solidFill>
              </a:rPr>
              <a:t>Тряпки и салфетки уберут </a:t>
            </a:r>
          </a:p>
          <a:p>
            <a:pPr algn="ctr">
              <a:lnSpc>
                <a:spcPct val="90000"/>
              </a:lnSpc>
            </a:pPr>
            <a:r>
              <a:rPr lang="ru-RU" b="1">
                <a:solidFill>
                  <a:srgbClr val="235145"/>
                </a:solidFill>
              </a:rPr>
              <a:t>лишнюю влагу</a:t>
            </a:r>
            <a:r>
              <a:rPr lang="ru-RU" sz="2400">
                <a:solidFill>
                  <a:schemeClr val="accent1"/>
                </a:solidFill>
                <a:latin typeface="Tahoma" pitchFamily="34" charset="0"/>
              </a:rPr>
              <a:t>                  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тка с тенью">
  <a:themeElements>
    <a:clrScheme name="Сетка с тенью 11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204026"/>
      </a:hlink>
      <a:folHlink>
        <a:srgbClr val="3A2866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ка с тенью 10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204026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11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204026"/>
        </a:hlink>
        <a:folHlink>
          <a:srgbClr val="3A28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2699</TotalTime>
  <Words>389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Wingdings</vt:lpstr>
      <vt:lpstr>Calibri</vt:lpstr>
      <vt:lpstr>Arial Black</vt:lpstr>
      <vt:lpstr>Monotype Corsiva</vt:lpstr>
      <vt:lpstr>Tahoma</vt:lpstr>
      <vt:lpstr>Сетка с тенью</vt:lpstr>
      <vt:lpstr>Слайд 1</vt:lpstr>
      <vt:lpstr>Слайд 2</vt:lpstr>
      <vt:lpstr>Слайд 3</vt:lpstr>
      <vt:lpstr>Слайд 4</vt:lpstr>
      <vt:lpstr>Краска - пудинг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ЦДТ Матвеевское</dc:creator>
  <cp:lastModifiedBy>revaz</cp:lastModifiedBy>
  <cp:revision>99</cp:revision>
  <dcterms:created xsi:type="dcterms:W3CDTF">2006-05-16T11:10:10Z</dcterms:created>
  <dcterms:modified xsi:type="dcterms:W3CDTF">2013-01-16T17:12:28Z</dcterms:modified>
</cp:coreProperties>
</file>