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79" r:id="rId3"/>
    <p:sldId id="280" r:id="rId4"/>
    <p:sldId id="319" r:id="rId5"/>
    <p:sldId id="259" r:id="rId6"/>
    <p:sldId id="256" r:id="rId7"/>
    <p:sldId id="260" r:id="rId8"/>
    <p:sldId id="271" r:id="rId9"/>
    <p:sldId id="270" r:id="rId10"/>
    <p:sldId id="257" r:id="rId11"/>
    <p:sldId id="258" r:id="rId12"/>
    <p:sldId id="276" r:id="rId13"/>
    <p:sldId id="273" r:id="rId14"/>
    <p:sldId id="274" r:id="rId15"/>
    <p:sldId id="320" r:id="rId16"/>
    <p:sldId id="264" r:id="rId17"/>
    <p:sldId id="262" r:id="rId18"/>
    <p:sldId id="263" r:id="rId19"/>
    <p:sldId id="267" r:id="rId20"/>
    <p:sldId id="265" r:id="rId21"/>
    <p:sldId id="266" r:id="rId22"/>
    <p:sldId id="310" r:id="rId23"/>
    <p:sldId id="311" r:id="rId24"/>
    <p:sldId id="312" r:id="rId25"/>
    <p:sldId id="313" r:id="rId26"/>
    <p:sldId id="281" r:id="rId27"/>
    <p:sldId id="285" r:id="rId28"/>
    <p:sldId id="282" r:id="rId29"/>
    <p:sldId id="283" r:id="rId30"/>
    <p:sldId id="284" r:id="rId31"/>
    <p:sldId id="317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  <p:sldId id="301" r:id="rId46"/>
    <p:sldId id="300" r:id="rId47"/>
    <p:sldId id="302" r:id="rId48"/>
    <p:sldId id="303" r:id="rId49"/>
    <p:sldId id="306" r:id="rId50"/>
    <p:sldId id="318" r:id="rId51"/>
    <p:sldId id="308" r:id="rId52"/>
    <p:sldId id="309" r:id="rId53"/>
    <p:sldId id="307" r:id="rId5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381000" y="304800"/>
            <a:ext cx="8763000" cy="2808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Garamond" pitchFamily="18" charset="0"/>
              </a:rPr>
              <a:t>ПРАВОСЛАВНАЯ ГИМНАЗИЯ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Garamond" pitchFamily="18" charset="0"/>
              </a:rPr>
              <a:t>ИМЕНИ ПРЕПОДОБНОГО 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Garamond" pitchFamily="18" charset="0"/>
              </a:rPr>
              <a:t>СЕРГИЯ РАДОНЕЖСКОГО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Garamond" pitchFamily="18" charset="0"/>
              </a:rPr>
              <a:t>г. Сергиев Посад</a:t>
            </a:r>
          </a:p>
          <a:p>
            <a:pPr>
              <a:spcBef>
                <a:spcPct val="50000"/>
              </a:spcBef>
            </a:pPr>
            <a:endParaRPr lang="ru-RU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3075" name="Picture 8" descr="Shevron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2590800"/>
            <a:ext cx="337502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19400" y="381000"/>
            <a:ext cx="3429000" cy="6003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00800" y="2590800"/>
            <a:ext cx="251460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i="1" dirty="0" err="1" smtClean="0">
                <a:solidFill>
                  <a:schemeClr val="accent2">
                    <a:lumMod val="50000"/>
                  </a:schemeClr>
                </a:solidFill>
              </a:rPr>
              <a:t>Этноло</a:t>
            </a:r>
            <a:r>
              <a:rPr lang="ru-RU" sz="4400" i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</a:p>
          <a:p>
            <a:pPr algn="ctr"/>
            <a:r>
              <a:rPr lang="ru-RU" sz="4400" i="1" dirty="0" err="1" smtClean="0">
                <a:solidFill>
                  <a:schemeClr val="accent2">
                    <a:lumMod val="50000"/>
                  </a:schemeClr>
                </a:solidFill>
              </a:rPr>
              <a:t>гическая</a:t>
            </a:r>
            <a:endParaRPr lang="ru-RU" sz="4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4400" i="1" dirty="0" smtClean="0">
                <a:solidFill>
                  <a:schemeClr val="accent2">
                    <a:lumMod val="50000"/>
                  </a:schemeClr>
                </a:solidFill>
              </a:rPr>
              <a:t>кукла</a:t>
            </a:r>
            <a:endParaRPr lang="ru-RU" sz="4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609600"/>
            <a:ext cx="4295115" cy="5904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990600"/>
            <a:ext cx="7924800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«Мы наш, мы новый мир построим»…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1752600"/>
            <a:ext cx="489585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4600" y="274638"/>
            <a:ext cx="4114800" cy="1143000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Мамонтов С.И.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28800"/>
            <a:ext cx="4114800" cy="3657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19200" y="381001"/>
            <a:ext cx="63246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Абрамцевский кружок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3276600"/>
            <a:ext cx="45720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</a:rPr>
              <a:t>Современная  этнологическая кукла</a:t>
            </a:r>
            <a:endParaRPr lang="ru-RU" sz="8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914400"/>
            <a:ext cx="731520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228600"/>
            <a:ext cx="8077200" cy="6439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228600"/>
            <a:ext cx="80010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304800"/>
            <a:ext cx="7239000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571480"/>
            <a:ext cx="8077200" cy="6019800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Из опыта работы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В преподавании образовательной области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 с русским компонентом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Урок обучения умениям и навыкам трех основных видов художественной деятельности: «Ты изображаешь, создаешь, украшаешь». </a:t>
            </a:r>
          </a:p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4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4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96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33400"/>
            <a:ext cx="3429000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504825"/>
            <a:ext cx="3415922" cy="6353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838200"/>
            <a:ext cx="4214842" cy="5812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2083567"/>
            <a:ext cx="3678063" cy="4774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2667000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Для работы мы разделились на две подгруппы: «рисовальщицы» и «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одевальщицы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05000" y="304801"/>
            <a:ext cx="5334000" cy="533399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Физкультурная минутка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5562600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Во Москве, во стольном граде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Наша кукла родилась.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И у Сергия в Посаде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Поселилась, прижилась.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Поклонимся в ноги людям,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Что создали нам ее.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По примеру ее будем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Воплощать, творить свое.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514600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История народного костюма в России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524000"/>
            <a:ext cx="2133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14700" y="1948756"/>
            <a:ext cx="2514600" cy="29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0" y="1676400"/>
            <a:ext cx="2286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086600" cy="1401762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Русские костюмы 18-19 века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Костюмы Вятской и  Смоленской губерний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1643050"/>
            <a:ext cx="2895600" cy="4714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1600200"/>
            <a:ext cx="2786082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01000" cy="1020762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Костюмы Московской и Костромской губернии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600200"/>
            <a:ext cx="2895600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1714488"/>
            <a:ext cx="2895600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Костюмы  Пензенской, Архангельской губерний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600200"/>
            <a:ext cx="278608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1600200"/>
            <a:ext cx="2571768" cy="507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7239000" cy="1066800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Костюмы северных губерний (Вологодской,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Олонецкой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17336" y="2188675"/>
          <a:ext cx="6109328" cy="2480649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2480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9429784" cy="5429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Интегрированный урок изобразительного искусства и технологии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Тема: «Этнологическая кукла»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7-б класс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преподаватель ИЗО – Пашкова Людмила Михайловна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преподаватель технологии – Кузнецова Ирина Александровна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639762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Вологодский костюм. Конец 19 века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381000"/>
            <a:ext cx="3481406" cy="607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81600" y="1143000"/>
            <a:ext cx="3962400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Одна  из красивейших 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деталей костюма - передник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1020762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Костюмы Архангельской области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96962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Костюмы Вологодской и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Олонецкой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губернии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71612"/>
            <a:ext cx="3000396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1643050"/>
            <a:ext cx="3019452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"/>
            <a:ext cx="7391400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Всё то, что вы сейчас увидели, это изделия настоящих мастеров.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А теперь, просим обратить внимание на наши!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 descr="PIC_00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00200" y="2667001"/>
            <a:ext cx="607223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"/>
            <a:ext cx="75438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Исходный материал глина. Сначала надо заготовить голову кукле: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PIC_14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1600200"/>
            <a:ext cx="3905245" cy="2928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142873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8" name="Рисунок 7" descr="PIC_14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66800" y="4661281"/>
            <a:ext cx="2928958" cy="2196719"/>
          </a:xfrm>
          <a:prstGeom prst="rect">
            <a:avLst/>
          </a:prstGeom>
        </p:spPr>
      </p:pic>
      <p:pic>
        <p:nvPicPr>
          <p:cNvPr id="9" name="Рисунок 8" descr="PIC_14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57800" y="2438400"/>
            <a:ext cx="3571868" cy="40045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142873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_14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4400" y="1752600"/>
            <a:ext cx="7563903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029200" cy="715962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Первый образец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457200"/>
            <a:ext cx="358140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Сначала голову надо побелить: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Рисунок 7" descr="PIC_14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285728"/>
            <a:ext cx="4071934" cy="3053951"/>
          </a:xfrm>
          <a:prstGeom prst="rect">
            <a:avLst/>
          </a:prstGeom>
        </p:spPr>
      </p:pic>
      <p:pic>
        <p:nvPicPr>
          <p:cNvPr id="9" name="Рисунок 8" descr="PIC_14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3276600"/>
            <a:ext cx="4000528" cy="3000396"/>
          </a:xfrm>
          <a:prstGeom prst="rect">
            <a:avLst/>
          </a:prstGeom>
        </p:spPr>
      </p:pic>
      <p:pic>
        <p:nvPicPr>
          <p:cNvPr id="10" name="Рисунок 9" descr="PIC_14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4" y="3429000"/>
            <a:ext cx="4310060" cy="3232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_14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600200"/>
            <a:ext cx="8001056" cy="52578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Дружно все занимаемся побелкой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_00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228600"/>
            <a:ext cx="4857766" cy="64770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838200"/>
            <a:ext cx="35052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Вот что получилось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581400"/>
          </a:xfrm>
          <a:ln cap="rnd"/>
          <a:scene3d>
            <a:camera prst="orthographicFront"/>
            <a:lightRig rig="threePt" dir="t"/>
          </a:scene3d>
          <a:sp3d contourW="12700">
            <a:bevelT w="107950" prst="slope"/>
            <a:bevelB prst="slope"/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</a:rPr>
              <a:t>Этнологическая кукла</a:t>
            </a:r>
            <a:endParaRPr lang="ru-RU" sz="8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"/>
            <a:ext cx="435771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Затем головы надо расписать: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PIC_14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500042"/>
            <a:ext cx="4095746" cy="3071810"/>
          </a:xfrm>
          <a:prstGeom prst="rect">
            <a:avLst/>
          </a:prstGeom>
        </p:spPr>
      </p:pic>
      <p:pic>
        <p:nvPicPr>
          <p:cNvPr id="7" name="Рисунок 6" descr="PIC_00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19" y="1295400"/>
            <a:ext cx="4179123" cy="5348310"/>
          </a:xfrm>
          <a:prstGeom prst="rect">
            <a:avLst/>
          </a:prstGeom>
        </p:spPr>
      </p:pic>
      <p:pic>
        <p:nvPicPr>
          <p:cNvPr id="8" name="Рисунок 7" descr="PIC_004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3643314"/>
            <a:ext cx="4000496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0"/>
            <a:ext cx="71628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Когда изделия просохнут, присоединяем голову к туловищу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PIC_14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1214422"/>
            <a:ext cx="4000496" cy="5333994"/>
          </a:xfrm>
          <a:prstGeom prst="rect">
            <a:avLst/>
          </a:prstGeom>
        </p:spPr>
      </p:pic>
      <p:pic>
        <p:nvPicPr>
          <p:cNvPr id="6" name="Рисунок 5" descr="PIC_14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1357298"/>
            <a:ext cx="3911214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1"/>
            <a:ext cx="9144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Пробуем другой вариант оформления  туловища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PIC_00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1214422"/>
            <a:ext cx="3190865" cy="2393149"/>
          </a:xfrm>
          <a:prstGeom prst="rect">
            <a:avLst/>
          </a:prstGeom>
        </p:spPr>
      </p:pic>
      <p:pic>
        <p:nvPicPr>
          <p:cNvPr id="4" name="Рисунок 3" descr="PIC_003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1071546"/>
            <a:ext cx="4071966" cy="3053974"/>
          </a:xfrm>
          <a:prstGeom prst="rect">
            <a:avLst/>
          </a:prstGeom>
        </p:spPr>
      </p:pic>
      <p:pic>
        <p:nvPicPr>
          <p:cNvPr id="5" name="Рисунок 4" descr="PIC_005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786190"/>
            <a:ext cx="3833839" cy="2875380"/>
          </a:xfrm>
          <a:prstGeom prst="rect">
            <a:avLst/>
          </a:prstGeom>
        </p:spPr>
      </p:pic>
      <p:pic>
        <p:nvPicPr>
          <p:cNvPr id="6" name="Рисунок 5" descr="PIC_006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00562" y="4214818"/>
            <a:ext cx="3214710" cy="241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_00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00200" y="1828800"/>
            <a:ext cx="5791199" cy="50292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401762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Самое главное, чтобы кукла не упала, иначе, прощай носик!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1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90600" y="1123950"/>
            <a:ext cx="7137400" cy="53530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Этим заготовкам еще далеко до красавиц!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1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1295400"/>
            <a:ext cx="8485909" cy="533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Процесс творчества продолжается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1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52600" y="1600200"/>
            <a:ext cx="5463989" cy="52578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010400" cy="1020762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Теперь изделие готово для оформления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1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429000"/>
            <a:ext cx="3352800" cy="2971800"/>
          </a:xfrm>
          <a:prstGeom prst="rect">
            <a:avLst/>
          </a:prstGeom>
        </p:spPr>
      </p:pic>
      <p:pic>
        <p:nvPicPr>
          <p:cNvPr id="3" name="Рисунок 2" descr="P10201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-38100" y="495300"/>
            <a:ext cx="3124200" cy="2133600"/>
          </a:xfrm>
          <a:prstGeom prst="rect">
            <a:avLst/>
          </a:prstGeom>
        </p:spPr>
      </p:pic>
      <p:pic>
        <p:nvPicPr>
          <p:cNvPr id="4" name="Рисунок 3" descr="P102012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2654300" y="393700"/>
            <a:ext cx="3149600" cy="2362200"/>
          </a:xfrm>
          <a:prstGeom prst="rect">
            <a:avLst/>
          </a:prstGeom>
        </p:spPr>
      </p:pic>
      <p:pic>
        <p:nvPicPr>
          <p:cNvPr id="5" name="Рисунок 4" descr="P102012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5334000" y="381000"/>
            <a:ext cx="3048000" cy="2286000"/>
          </a:xfrm>
          <a:prstGeom prst="rect">
            <a:avLst/>
          </a:prstGeom>
        </p:spPr>
      </p:pic>
      <p:pic>
        <p:nvPicPr>
          <p:cNvPr id="6" name="Рисунок 5" descr="P102012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3467100" y="3924300"/>
            <a:ext cx="2743200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3505200"/>
            <a:ext cx="27432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Работаем над эскизами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1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4953000" y="2362200"/>
            <a:ext cx="3581400" cy="3886200"/>
          </a:xfrm>
          <a:prstGeom prst="rect">
            <a:avLst/>
          </a:prstGeom>
        </p:spPr>
      </p:pic>
      <p:pic>
        <p:nvPicPr>
          <p:cNvPr id="4" name="Рисунок 3" descr="P102013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" y="2514600"/>
            <a:ext cx="3810000" cy="3429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477000" cy="1143000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вот пришло время работы «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одевальщиц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1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92800" y="4419600"/>
            <a:ext cx="3251200" cy="2438400"/>
          </a:xfrm>
          <a:prstGeom prst="rect">
            <a:avLst/>
          </a:prstGeom>
        </p:spPr>
      </p:pic>
      <p:pic>
        <p:nvPicPr>
          <p:cNvPr id="3" name="Рисунок 2" descr="P10201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419600" cy="3314700"/>
          </a:xfrm>
          <a:prstGeom prst="rect">
            <a:avLst/>
          </a:prstGeom>
        </p:spPr>
      </p:pic>
      <p:pic>
        <p:nvPicPr>
          <p:cNvPr id="4" name="Рисунок 3" descr="P102014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86400" y="0"/>
            <a:ext cx="3657600" cy="3048000"/>
          </a:xfrm>
          <a:prstGeom prst="rect">
            <a:avLst/>
          </a:prstGeom>
        </p:spPr>
      </p:pic>
      <p:pic>
        <p:nvPicPr>
          <p:cNvPr id="5" name="Рисунок 4" descr="P102013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" y="3733800"/>
            <a:ext cx="32004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3124200"/>
            <a:ext cx="4724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Наши изделия начинают нам нравиться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219200"/>
            <a:ext cx="5643217" cy="5400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1524000"/>
            <a:ext cx="4800600" cy="3581400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 хоровод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1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1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28600" y="12192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Что дала нам работа над темой «Этническая кукла»:</a:t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</a:b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524000"/>
            <a:ext cx="7620000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Знакомство  с художественной культурой своего народа.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Развитие интереса  к  историческому  наследию, духовному миру православного прошлого.    </a:t>
            </a:r>
            <a:endParaRPr lang="ru-RU" sz="2400" dirty="0" smtClean="0"/>
          </a:p>
          <a:p>
            <a:pPr marL="342900" lvl="0" indent="-342900">
              <a:buAutoNum type="arabicPeriod" startAt="3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Обучение простейшим навыкам рукоделия и приемам изобразительного искусства.</a:t>
            </a:r>
            <a:r>
              <a:rPr lang="ru-RU" sz="2400" b="1" dirty="0" smtClean="0"/>
              <a:t>       </a:t>
            </a:r>
          </a:p>
          <a:p>
            <a:pPr marL="342900" lvl="0" indent="-342900">
              <a:buAutoNum type="arabicPeriod" startAt="3"/>
            </a:pPr>
            <a:r>
              <a:rPr lang="ru-RU" sz="2400" b="1" dirty="0" smtClean="0"/>
              <a:t> Воспитание  преемственности,  уважения к  народным  ценностям,  восприятие  красоты  и  аккуратности  в выполнении образцов кукол.</a:t>
            </a:r>
            <a:endParaRPr lang="ru-RU" sz="2400" dirty="0" smtClean="0"/>
          </a:p>
          <a:p>
            <a:pPr marL="342900" lvl="0" indent="-342900">
              <a:buAutoNum type="arabicPeriod" startAt="3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художественного вкуса на классических примерах образцов народного промысла.</a:t>
            </a:r>
          </a:p>
          <a:p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600" y="685800"/>
            <a:ext cx="2971800" cy="5528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609600"/>
            <a:ext cx="4492287" cy="5867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2209800"/>
            <a:ext cx="3200400" cy="4648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b="1" i="1" cap="all" dirty="0" smtClean="0">
                <a:solidFill>
                  <a:schemeClr val="accent2">
                    <a:lumMod val="50000"/>
                  </a:schemeClr>
                </a:solidFill>
              </a:rPr>
              <a:t>Инициатор создания и первый директор музея Игрушки </a:t>
            </a:r>
            <a:br>
              <a:rPr lang="ru-RU" b="1" i="1" cap="all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cap="all" dirty="0" err="1" smtClean="0">
                <a:solidFill>
                  <a:schemeClr val="accent2">
                    <a:lumMod val="50000"/>
                  </a:schemeClr>
                </a:solidFill>
              </a:rPr>
              <a:t>Бартрам</a:t>
            </a:r>
            <a:r>
              <a:rPr lang="ru-RU" b="1" i="1" cap="all" dirty="0" smtClean="0">
                <a:solidFill>
                  <a:schemeClr val="accent2">
                    <a:lumMod val="50000"/>
                  </a:schemeClr>
                </a:solidFill>
              </a:rPr>
              <a:t> Н.Д.</a:t>
            </a:r>
            <a:endParaRPr lang="ru-RU" b="1" i="1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685800"/>
            <a:ext cx="4048125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77000" y="1066800"/>
            <a:ext cx="2438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</a:rPr>
              <a:t>Бартрам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 Н.Д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1|0.5|0.7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328</Words>
  <Application>Microsoft Office PowerPoint</Application>
  <PresentationFormat>Экран (4:3)</PresentationFormat>
  <Paragraphs>65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Слайд 1</vt:lpstr>
      <vt:lpstr>Слайд 2</vt:lpstr>
      <vt:lpstr> Интегрированный урок изобразительного искусства и технологии  Тема: «Этнологическая кукла» 7-б класс  преподаватель ИЗО – Пашкова Людмила Михайловна преподаватель технологии – Кузнецова Ирина Александровна  </vt:lpstr>
      <vt:lpstr>Этнологическая кукла</vt:lpstr>
      <vt:lpstr>Слайд 5</vt:lpstr>
      <vt:lpstr>Слайд 6</vt:lpstr>
      <vt:lpstr>Слайд 7</vt:lpstr>
      <vt:lpstr>Инициатор создания и первый директор музея Игрушки  Бартрам Н.Д.</vt:lpstr>
      <vt:lpstr>Слайд 9</vt:lpstr>
      <vt:lpstr>Слайд 10</vt:lpstr>
      <vt:lpstr>Слайд 11</vt:lpstr>
      <vt:lpstr>«Мы наш, мы новый мир построим»… </vt:lpstr>
      <vt:lpstr>Мамонтов С.И.</vt:lpstr>
      <vt:lpstr>Слайд 14</vt:lpstr>
      <vt:lpstr>Современная  этнологическая кукла</vt:lpstr>
      <vt:lpstr>Слайд 16</vt:lpstr>
      <vt:lpstr>Слайд 17</vt:lpstr>
      <vt:lpstr>Слайд 18</vt:lpstr>
      <vt:lpstr>Слайд 19</vt:lpstr>
      <vt:lpstr>Слайд 20</vt:lpstr>
      <vt:lpstr>Слайд 21</vt:lpstr>
      <vt:lpstr>Для работы мы разделились на две подгруппы: «рисовальщицы» и «одевальщицы»</vt:lpstr>
      <vt:lpstr>Физкультурная минутка</vt:lpstr>
      <vt:lpstr>История народного костюма в России</vt:lpstr>
      <vt:lpstr>Русские костюмы 18-19 века</vt:lpstr>
      <vt:lpstr>Костюмы Вятской и  Смоленской губерний</vt:lpstr>
      <vt:lpstr>Костюмы Московской и Костромской губернии</vt:lpstr>
      <vt:lpstr>Костюмы  Пензенской, Архангельской губерний</vt:lpstr>
      <vt:lpstr>Костюмы северных губерний (Вологодской, Олонецкой)</vt:lpstr>
      <vt:lpstr>Вологодский костюм. Конец 19 века</vt:lpstr>
      <vt:lpstr>Слайд 31</vt:lpstr>
      <vt:lpstr>Костюмы Архангельской области</vt:lpstr>
      <vt:lpstr>Костюмы Вологодской и Олонецкой губернии</vt:lpstr>
      <vt:lpstr>Слайд 34</vt:lpstr>
      <vt:lpstr>Слайд 35</vt:lpstr>
      <vt:lpstr>Первый образец</vt:lpstr>
      <vt:lpstr>Слайд 37</vt:lpstr>
      <vt:lpstr>Дружно все занимаемся побелкой</vt:lpstr>
      <vt:lpstr>Слайд 39</vt:lpstr>
      <vt:lpstr>Слайд 40</vt:lpstr>
      <vt:lpstr>Слайд 41</vt:lpstr>
      <vt:lpstr>Слайд 42</vt:lpstr>
      <vt:lpstr>Самое главное, чтобы кукла не упала, иначе, прощай носик!</vt:lpstr>
      <vt:lpstr>Этим заготовкам еще далеко до красавиц!</vt:lpstr>
      <vt:lpstr>Процесс творчества продолжается</vt:lpstr>
      <vt:lpstr>Теперь изделие готово для оформления</vt:lpstr>
      <vt:lpstr>Слайд 47</vt:lpstr>
      <vt:lpstr>И вот пришло время работы «одевальщиц»</vt:lpstr>
      <vt:lpstr>Слайд 49</vt:lpstr>
      <vt:lpstr>Наш хоровод</vt:lpstr>
      <vt:lpstr>Слайд 51</vt:lpstr>
      <vt:lpstr>Слайд 52</vt:lpstr>
      <vt:lpstr>Что дала нам работа над темой «Этническая кукла»: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revaz</cp:lastModifiedBy>
  <cp:revision>66</cp:revision>
  <dcterms:modified xsi:type="dcterms:W3CDTF">2013-01-16T16:00:08Z</dcterms:modified>
</cp:coreProperties>
</file>