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3" autoAdjust="0"/>
  </p:normalViewPr>
  <p:slideViewPr>
    <p:cSldViewPr>
      <p:cViewPr varScale="1">
        <p:scale>
          <a:sx n="53" d="100"/>
          <a:sy n="53" d="100"/>
        </p:scale>
        <p:origin x="-115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26293-481A-406D-959A-A966E4D71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02376F-C376-44A4-8E73-1CD6A7C137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-352425"/>
            <a:ext cx="1922463" cy="64150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-352425"/>
            <a:ext cx="5619750" cy="64150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E54319-9471-4D1C-9E8E-3F22AC2C9A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-352425"/>
            <a:ext cx="6869113" cy="2103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0313" cy="2039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08513" y="1828800"/>
            <a:ext cx="3771900" cy="2039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021138"/>
            <a:ext cx="3770313" cy="204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8513" y="4021138"/>
            <a:ext cx="3771900" cy="204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13716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5560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67183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135CE7A5-B511-4CD4-89A6-C915BE7A3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FA77AA-D67B-4C89-9655-94A070374A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98A495-8C8B-43F2-B9E8-CB5C2ECAE1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C4E92D-E1EF-47B2-8F1B-978EA768FD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B54901-F1D2-430D-A1C0-C6ADF820BD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9340C3-8379-4841-A82D-7015206420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06EDFD-A45A-4EBC-BE1F-CCDFE7689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A300B7-D46D-4A78-B737-EC6E2ADA5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A6388C-67B2-4A14-8276-A0803FD438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70879F-6943-47E4-823E-2DD2660C26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C47158-443D-4116-BC39-08F900DCF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F20665-99B7-4539-B195-B8CB992AC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11300"/>
            <a:ext cx="2055813" cy="46180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6019800" cy="46180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E425B1-072D-43C1-A57A-DDB7DC20BD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11300"/>
            <a:ext cx="6399213" cy="22717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4AC8557C-98D7-44B6-983E-19A893CB94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334A0F-8E2E-4C50-858C-98F9D725F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03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8513" y="1828800"/>
            <a:ext cx="37719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07159A-8AAB-4905-8DE9-A404555EA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E302D6-1A33-4650-B936-15BFC2B8EE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C40006-0A9F-41F4-8383-01B63A17DC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A41554-2084-4AE7-A508-124ADA92E1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CEA7E-8371-4A35-BDE9-FE83F791F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DF5C14-FE06-42FE-8C6B-554B97EE6C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 rot="18420000">
            <a:off x="7776369" y="-13494"/>
            <a:ext cx="1162050" cy="2084388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352425"/>
            <a:ext cx="68691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461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183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E218C1F1-3FD5-4EE5-AEF1-B9FCBF67934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rot="18420000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Freeform 8"/>
          <p:cNvSpPr>
            <a:spLocks noChangeArrowheads="1"/>
          </p:cNvSpPr>
          <p:nvPr/>
        </p:nvSpPr>
        <p:spPr bwMode="auto">
          <a:xfrm rot="18420000">
            <a:off x="7831138" y="193675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7938" y="5540375"/>
            <a:ext cx="1782762" cy="1244600"/>
            <a:chOff x="5" y="3490"/>
            <a:chExt cx="1123" cy="784"/>
          </a:xfrm>
        </p:grpSpPr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24" y="3505"/>
              <a:ext cx="1088" cy="648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022" y="3582"/>
              <a:ext cx="70" cy="1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7C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20" y="3774"/>
              <a:ext cx="791" cy="409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129" y="3808"/>
              <a:ext cx="524" cy="373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485" y="3532"/>
              <a:ext cx="134" cy="12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641" y="4163"/>
              <a:ext cx="75" cy="111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rgbClr val="FF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04" y="3607"/>
              <a:ext cx="192" cy="38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668" y="3590"/>
              <a:ext cx="363" cy="173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347" y="3693"/>
              <a:ext cx="155" cy="6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7C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5" y="3490"/>
              <a:ext cx="1123" cy="779"/>
              <a:chOff x="5" y="3490"/>
              <a:chExt cx="1123" cy="779"/>
            </a:xfrm>
          </p:grpSpPr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499" y="3562"/>
                <a:ext cx="547" cy="707"/>
                <a:chOff x="499" y="3562"/>
                <a:chExt cx="547" cy="707"/>
              </a:xfrm>
            </p:grpSpPr>
            <p:sp>
              <p:nvSpPr>
                <p:cNvPr id="1045" name="Freeform 2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6" cy="86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Freeform 2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4" cy="132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Freeform 2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2" cy="1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4" cy="249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3" cy="147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6" cy="237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5" y="3490"/>
                <a:ext cx="1123" cy="677"/>
                <a:chOff x="5" y="3490"/>
                <a:chExt cx="1123" cy="677"/>
              </a:xfrm>
            </p:grpSpPr>
            <p:sp>
              <p:nvSpPr>
                <p:cNvPr id="1052" name="Freeform 28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4" cy="86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Freeform 29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1" cy="439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Freeform 30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79" cy="166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Freeform 31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1" cy="593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Freeform 32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5" cy="251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Freeform 33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4" cy="134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Freeform 34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0" cy="211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Freeform 35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4" cy="85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60" name="Group 36"/>
          <p:cNvGrpSpPr>
            <a:grpSpLocks/>
          </p:cNvGrpSpPr>
          <p:nvPr/>
        </p:nvGrpSpPr>
        <p:grpSpPr bwMode="auto">
          <a:xfrm>
            <a:off x="8680450" y="2116138"/>
            <a:ext cx="384175" cy="4306887"/>
            <a:chOff x="5468" y="1333"/>
            <a:chExt cx="242" cy="2713"/>
          </a:xfrm>
        </p:grpSpPr>
        <p:sp>
          <p:nvSpPr>
            <p:cNvPr id="1061" name="Freeform 37"/>
            <p:cNvSpPr>
              <a:spLocks noChangeArrowheads="1"/>
            </p:cNvSpPr>
            <p:nvPr/>
          </p:nvSpPr>
          <p:spPr bwMode="auto">
            <a:xfrm flipH="1">
              <a:off x="5468" y="2620"/>
              <a:ext cx="204" cy="1426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 noChangeArrowheads="1"/>
            </p:cNvSpPr>
            <p:nvPr/>
          </p:nvSpPr>
          <p:spPr bwMode="auto">
            <a:xfrm flipH="1">
              <a:off x="5506" y="1333"/>
              <a:ext cx="204" cy="1632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7172325" y="-87313"/>
            <a:ext cx="2425700" cy="2246313"/>
            <a:chOff x="4518" y="-55"/>
            <a:chExt cx="1528" cy="1415"/>
          </a:xfrm>
        </p:grpSpPr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4518" y="-55"/>
              <a:ext cx="1528" cy="1415"/>
              <a:chOff x="4518" y="-55"/>
              <a:chExt cx="1528" cy="1415"/>
            </a:xfrm>
          </p:grpSpPr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 rot="18420000">
                <a:off x="5429" y="1087"/>
                <a:ext cx="61" cy="287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66" name="Group 42"/>
              <p:cNvGrpSpPr>
                <a:grpSpLocks/>
              </p:cNvGrpSpPr>
              <p:nvPr/>
            </p:nvGrpSpPr>
            <p:grpSpPr bwMode="auto">
              <a:xfrm>
                <a:off x="4518" y="-55"/>
                <a:ext cx="1528" cy="1415"/>
                <a:chOff x="4518" y="-55"/>
                <a:chExt cx="1528" cy="1415"/>
              </a:xfrm>
            </p:grpSpPr>
            <p:sp>
              <p:nvSpPr>
                <p:cNvPr id="1067" name="Freeform 43"/>
                <p:cNvSpPr>
                  <a:spLocks noChangeArrowheads="1"/>
                </p:cNvSpPr>
                <p:nvPr/>
              </p:nvSpPr>
              <p:spPr bwMode="auto">
                <a:xfrm rot="18420000">
                  <a:off x="4966" y="71"/>
                  <a:ext cx="152" cy="1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Freeform 44"/>
                <p:cNvSpPr>
                  <a:spLocks noChangeArrowheads="1"/>
                </p:cNvSpPr>
                <p:nvPr/>
              </p:nvSpPr>
              <p:spPr bwMode="auto">
                <a:xfrm rot="18420000">
                  <a:off x="5048" y="332"/>
                  <a:ext cx="268" cy="437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Freeform 45"/>
                <p:cNvSpPr>
                  <a:spLocks noChangeArrowheads="1"/>
                </p:cNvSpPr>
                <p:nvPr/>
              </p:nvSpPr>
              <p:spPr bwMode="auto">
                <a:xfrm rot="18420000">
                  <a:off x="4859" y="183"/>
                  <a:ext cx="504" cy="897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Freeform 46"/>
                <p:cNvSpPr>
                  <a:spLocks noChangeArrowheads="1"/>
                </p:cNvSpPr>
                <p:nvPr/>
              </p:nvSpPr>
              <p:spPr bwMode="auto">
                <a:xfrm rot="18420000">
                  <a:off x="4903" y="-19"/>
                  <a:ext cx="757" cy="1343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Freeform 47"/>
                <p:cNvSpPr>
                  <a:spLocks noChangeArrowheads="1"/>
                </p:cNvSpPr>
                <p:nvPr/>
              </p:nvSpPr>
              <p:spPr bwMode="auto">
                <a:xfrm rot="18420000">
                  <a:off x="5297" y="897"/>
                  <a:ext cx="168" cy="121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Freeform 48"/>
                <p:cNvSpPr>
                  <a:spLocks noChangeArrowheads="1"/>
                </p:cNvSpPr>
                <p:nvPr/>
              </p:nvSpPr>
              <p:spPr bwMode="auto">
                <a:xfrm rot="18420000">
                  <a:off x="5253" y="806"/>
                  <a:ext cx="180" cy="143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Freeform 49"/>
                <p:cNvSpPr>
                  <a:spLocks noChangeArrowheads="1"/>
                </p:cNvSpPr>
                <p:nvPr/>
              </p:nvSpPr>
              <p:spPr bwMode="auto">
                <a:xfrm rot="18420000">
                  <a:off x="4984" y="211"/>
                  <a:ext cx="180" cy="146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Freeform 50"/>
                <p:cNvSpPr>
                  <a:spLocks noChangeArrowheads="1"/>
                </p:cNvSpPr>
                <p:nvPr/>
              </p:nvSpPr>
              <p:spPr bwMode="auto">
                <a:xfrm rot="18420000">
                  <a:off x="4948" y="142"/>
                  <a:ext cx="178" cy="137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870" y="84"/>
              <a:ext cx="41" cy="95"/>
            </a:xfrm>
            <a:prstGeom prst="line">
              <a:avLst/>
            </a:prstGeom>
            <a:noFill/>
            <a:ln w="3816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rgbClr val="FF7C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11300"/>
            <a:ext cx="6399213" cy="227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fld id="{5FBFFA29-FBD0-4EB4-9377-32A584C52D3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95263" y="234950"/>
            <a:ext cx="3786187" cy="1776413"/>
            <a:chOff x="123" y="148"/>
            <a:chExt cx="2385" cy="1119"/>
          </a:xfrm>
        </p:grpSpPr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177" y="177"/>
              <a:ext cx="2249" cy="1016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166" y="261"/>
              <a:ext cx="2243" cy="100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74" y="344"/>
              <a:ext cx="1487" cy="918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123" y="148"/>
              <a:ext cx="2385" cy="1080"/>
              <a:chOff x="123" y="148"/>
              <a:chExt cx="2385" cy="1080"/>
            </a:xfrm>
          </p:grpSpPr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2005" y="934"/>
                <a:ext cx="211" cy="213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123" y="148"/>
                <a:ext cx="2385" cy="1080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324" y="158"/>
                <a:ext cx="1685" cy="613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409" y="251"/>
                <a:ext cx="226" cy="409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846" y="536"/>
                <a:ext cx="690" cy="363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7797800" y="4318000"/>
            <a:ext cx="977900" cy="1157288"/>
            <a:chOff x="4912" y="2720"/>
            <a:chExt cx="616" cy="729"/>
          </a:xfrm>
        </p:grpSpPr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 rot="7320000">
              <a:off x="4910" y="2935"/>
              <a:ext cx="628" cy="292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 rot="7320000">
              <a:off x="4895" y="2921"/>
              <a:ext cx="626" cy="289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 rot="7320000">
              <a:off x="5000" y="2914"/>
              <a:ext cx="415" cy="26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4912" y="2720"/>
              <a:ext cx="616" cy="729"/>
              <a:chOff x="4912" y="2720"/>
              <a:chExt cx="616" cy="729"/>
            </a:xfrm>
          </p:grpSpPr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rot="7320000">
                <a:off x="4989" y="3191"/>
                <a:ext cx="58" cy="6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 rot="7320000">
                <a:off x="4889" y="2930"/>
                <a:ext cx="666" cy="310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rot="7320000">
                <a:off x="5063" y="2996"/>
                <a:ext cx="471" cy="175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 rot="7320000">
                <a:off x="5365" y="2874"/>
                <a:ext cx="62" cy="117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rot="7320000">
                <a:off x="5138" y="2998"/>
                <a:ext cx="192" cy="103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4" name="Freeform 26"/>
          <p:cNvSpPr>
            <a:spLocks noChangeArrowheads="1"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32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Freeform 27"/>
          <p:cNvSpPr>
            <a:spLocks noChangeArrowheads="1"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480">
            <a:solidFill>
              <a:srgbClr val="FFFF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FF"/>
          </a:solidFill>
          <a:latin typeface="Comic Sans MS" pitchFamily="66" charset="0"/>
          <a:cs typeface="Lucida Sans Unicode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-990600"/>
            <a:ext cx="7772400" cy="7032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00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03350" y="7100888"/>
            <a:ext cx="6400800" cy="166687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lnSpc>
                <a:spcPct val="80000"/>
              </a:lnSpc>
              <a:spcBef>
                <a:spcPts val="1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485775" y="1412875"/>
            <a:ext cx="8172450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Особенности организации</a:t>
            </a:r>
          </a:p>
          <a:p>
            <a:pPr algn="ctr"/>
            <a:r>
              <a:rPr lang="ru-RU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проектной деятельности в специальной</a:t>
            </a:r>
          </a:p>
          <a:p>
            <a:pPr algn="ctr"/>
            <a:r>
              <a:rPr lang="ru-RU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(коррекционной) школе VIII вида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latin typeface="Times New Roman" pitchFamily="18" charset="0"/>
              </a:rPr>
              <a:t>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260350"/>
            <a:ext cx="2808288" cy="32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32288" y="908050"/>
            <a:ext cx="3911600" cy="25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295" name="Picture 7" descr="IMGA0220"/>
          <p:cNvPicPr>
            <a:picLocks noChangeAspect="1" noChangeArrowheads="1"/>
          </p:cNvPicPr>
          <p:nvPr>
            <p:ph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68313" y="3719513"/>
            <a:ext cx="3676650" cy="2014537"/>
          </a:xfrm>
        </p:spPr>
      </p:pic>
      <p:pic>
        <p:nvPicPr>
          <p:cNvPr id="12298" name="Picture 10" descr="IMGA0221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4356100" y="3716338"/>
            <a:ext cx="3914775" cy="1968500"/>
          </a:xfrm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5725"/>
            <a:ext cx="6870700" cy="15557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CC00"/>
                </a:solidFill>
                <a:latin typeface="Times New Roman" pitchFamily="18" charset="0"/>
              </a:rPr>
              <a:t>Знания и умения, необходимые учащимся для самостоятельной работы: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7772400" cy="49688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умение рекламировать товар;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знания о маркетинге;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умения по разработке изделия как конкурентоспособного товара;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умение определять себестоимость продукции методом прямой калькуляции;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знания о факторах, влияющих на ценообразование;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знания о способах сбыта продукции;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умение составлять план доходов и расходов, прогнозировать прибыль;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979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CC00"/>
                </a:solidFill>
                <a:latin typeface="Times New Roman" pitchFamily="18" charset="0"/>
              </a:rPr>
              <a:t>Развитие навыков: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25538"/>
            <a:ext cx="7772400" cy="5183187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самостоятельного принятия решения;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коммуникативности в ролевом взаимодействии;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мыслительной деятельности при проектировании, планировании, анализе, синтезе, структурировании информации;</a:t>
            </a:r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самоанализа и рефлексии.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9827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latin typeface="Times New Roman" pitchFamily="18" charset="0"/>
              </a:rPr>
              <a:t>Проведение акции </a:t>
            </a:r>
            <a:r>
              <a:rPr lang="ru-RU" sz="4000">
                <a:solidFill>
                  <a:srgbClr val="FFCC00"/>
                </a:solidFill>
                <a:latin typeface="Times New Roman" pitchFamily="18" charset="0"/>
              </a:rPr>
              <a:t>«Ярмарка новогодних подарков»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2349500"/>
            <a:ext cx="3776662" cy="282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3213100"/>
            <a:ext cx="3776662" cy="2868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090613"/>
            <a:ext cx="7772400" cy="7032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400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3357563"/>
            <a:ext cx="3713162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3357563"/>
            <a:ext cx="3825875" cy="2808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463" y="620713"/>
            <a:ext cx="3816350" cy="2592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393" name="Picture 9" descr="IMGA022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4213" y="620713"/>
            <a:ext cx="3743325" cy="2592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xfrm>
            <a:off x="685800" y="150813"/>
            <a:ext cx="6870700" cy="15494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FFCC00"/>
                </a:solidFill>
                <a:latin typeface="Times New Roman" pitchFamily="18" charset="0"/>
              </a:rPr>
              <a:t>Подарки школе, приобретенные на деньги с ярмарки.</a:t>
            </a:r>
          </a:p>
        </p:txBody>
      </p:sp>
      <p:pic>
        <p:nvPicPr>
          <p:cNvPr id="17413" name="Picture 5" descr="DSC0688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01738" y="1828800"/>
            <a:ext cx="3082925" cy="3905250"/>
          </a:xfrm>
          <a:noFill/>
          <a:ln>
            <a:miter lim="800000"/>
          </a:ln>
        </p:spPr>
      </p:pic>
      <p:pic>
        <p:nvPicPr>
          <p:cNvPr id="17414" name="Picture 6" descr="DSC0688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828800"/>
            <a:ext cx="3076575" cy="390525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5738"/>
            <a:ext cx="6870700" cy="12874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FFCC00"/>
                </a:solidFill>
                <a:latin typeface="Times New Roman" pitchFamily="18" charset="0"/>
              </a:rPr>
              <a:t>Вклад в личностное развитие каждого учащегося: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12875"/>
            <a:ext cx="7696200" cy="5153025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Получение учащимися опыта в приобретении и использовании необходимых знаний и умений в различных ситуациях;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Приобретение коммуникативных навыков и умений;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Духовно-эмоциональное обогащение личности;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Профессиональное определение;</a:t>
            </a:r>
          </a:p>
          <a:p>
            <a:pPr marL="341313" indent="-341313"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Приобретение умения ставить близкие и далекие цели.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532812" cy="3924300"/>
          </a:xfrm>
        </p:spPr>
        <p:txBody>
          <a:bodyPr/>
          <a:lstStyle/>
          <a:p>
            <a:r>
              <a:rPr lang="ru-RU" sz="4400" b="1">
                <a:solidFill>
                  <a:srgbClr val="FFCC00"/>
                </a:solidFill>
              </a:rPr>
              <a:t>Скажи,  и я забуду.</a:t>
            </a:r>
          </a:p>
          <a:p>
            <a:r>
              <a:rPr lang="ru-RU" sz="4400" b="1">
                <a:solidFill>
                  <a:srgbClr val="FFCC00"/>
                </a:solidFill>
              </a:rPr>
              <a:t>     Покажи, и я запомню.</a:t>
            </a:r>
          </a:p>
          <a:p>
            <a:r>
              <a:rPr lang="ru-RU" sz="4400" b="1">
                <a:solidFill>
                  <a:srgbClr val="FFCC00"/>
                </a:solidFill>
              </a:rPr>
              <a:t>         Вовлеки, и я научусь.</a:t>
            </a:r>
          </a:p>
          <a:p>
            <a:r>
              <a:rPr lang="ru-RU" sz="4000"/>
              <a:t>                       </a:t>
            </a:r>
            <a:r>
              <a:rPr lang="ru-RU">
                <a:latin typeface="Arial" charset="0"/>
              </a:rPr>
              <a:t>Китайская пословица.</a:t>
            </a:r>
            <a:endParaRPr lang="ru-RU" sz="4000">
              <a:latin typeface="Arial" charset="0"/>
            </a:endParaRPr>
          </a:p>
          <a:p>
            <a:endParaRPr lang="ru-RU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1450"/>
            <a:ext cx="6870700" cy="13858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CC00"/>
                </a:solidFill>
                <a:latin typeface="Lucida Sans Typewriter" pitchFamily="49" charset="0"/>
              </a:rPr>
              <a:t>Преимущества метода учебного проекта: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884738"/>
          </a:xfrm>
          <a:ln/>
        </p:spPr>
        <p:txBody>
          <a:bodyPr/>
          <a:lstStyle/>
          <a:p>
            <a:pPr marL="341313" indent="-341313">
              <a:spcBef>
                <a:spcPts val="10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Arial" charset="0"/>
              </a:rPr>
              <a:t>осуществляет связь теории с практикой;</a:t>
            </a:r>
          </a:p>
          <a:p>
            <a:pPr marL="341313" indent="-341313">
              <a:spcBef>
                <a:spcPts val="10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Arial" charset="0"/>
              </a:rPr>
              <a:t>легко вписывается в учебный процесс;</a:t>
            </a:r>
          </a:p>
          <a:p>
            <a:pPr marL="341313" indent="-341313">
              <a:spcBef>
                <a:spcPts val="10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Arial" charset="0"/>
              </a:rPr>
              <a:t>является личностно ориентированным;</a:t>
            </a:r>
          </a:p>
          <a:p>
            <a:pPr marL="341313" indent="-341313"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Arial" charset="0"/>
              </a:rPr>
              <a:t>имеет воспитательное значение.</a:t>
            </a:r>
          </a:p>
          <a:p>
            <a:pPr marL="341313" indent="-341313">
              <a:buClr>
                <a:srgbClr val="FFFFFF"/>
              </a:buClr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3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49238"/>
            <a:ext cx="6870700" cy="21002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FFCC00"/>
                </a:solidFill>
                <a:latin typeface="Times New Roman" pitchFamily="18" charset="0"/>
              </a:rPr>
              <a:t>Особенности организации проектной деятельности в коррекционной школе </a:t>
            </a:r>
            <a:r>
              <a:rPr lang="en-US" sz="3600">
                <a:solidFill>
                  <a:srgbClr val="FFCC00"/>
                </a:solidFill>
                <a:latin typeface="Times New Roman" pitchFamily="18" charset="0"/>
              </a:rPr>
              <a:t>VIII </a:t>
            </a:r>
            <a:r>
              <a:rPr lang="ru-RU" sz="3600">
                <a:solidFill>
                  <a:srgbClr val="FFCC00"/>
                </a:solidFill>
                <a:latin typeface="Times New Roman" pitchFamily="18" charset="0"/>
              </a:rPr>
              <a:t>вида: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76475"/>
            <a:ext cx="7696200" cy="3911600"/>
          </a:xfrm>
          <a:ln/>
        </p:spPr>
        <p:txBody>
          <a:bodyPr/>
          <a:lstStyle/>
          <a:p>
            <a:pPr marL="341313" indent="-341313"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ориентирование на психофизические возможности учащихся;</a:t>
            </a:r>
          </a:p>
          <a:p>
            <a:pPr marL="341313" indent="-341313"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ведущая и направляющая деятельность педагога;</a:t>
            </a:r>
          </a:p>
          <a:p>
            <a:pPr marL="341313" indent="-341313"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600">
                <a:latin typeface="Times New Roman" pitchFamily="18" charset="0"/>
              </a:rPr>
              <a:t>выработка подробного алгоритма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349500"/>
            <a:ext cx="6400800" cy="15843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Учебный    проект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549400" y="4051300"/>
            <a:ext cx="6032500" cy="1624013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ЯРМАРКА</a:t>
            </a:r>
          </a:p>
          <a:p>
            <a:pPr marL="0" indent="0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НОВОГОДНИХ</a:t>
            </a:r>
          </a:p>
          <a:p>
            <a:pPr marL="0" inden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ru-RU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ПОДАРКОВ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»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620713"/>
            <a:ext cx="68707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FFCC00"/>
                </a:solidFill>
                <a:latin typeface="Times New Roman" pitchFamily="18" charset="0"/>
              </a:rPr>
              <a:t>Этапы работы над учебным проектом: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57338"/>
            <a:ext cx="7772400" cy="4638675"/>
          </a:xfrm>
          <a:ln/>
        </p:spPr>
        <p:txBody>
          <a:bodyPr/>
          <a:lstStyle/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постановка задачи</a:t>
            </a:r>
            <a:r>
              <a:rPr lang="ru-RU" sz="2000"/>
              <a:t> (знакомство учащихся со смыслом и целями проекта);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планирование </a:t>
            </a:r>
            <a:r>
              <a:rPr lang="ru-RU" sz="2000"/>
              <a:t>(установление плана действий, определение способов поиска фактов, сбора информации);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выполнение исследования</a:t>
            </a:r>
            <a:r>
              <a:rPr lang="ru-RU" sz="2000"/>
              <a:t> (сбор информации, ее анализ и обобщение);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демонстрация полученных результатов</a:t>
            </a:r>
            <a:r>
              <a:rPr lang="ru-RU" sz="2000"/>
              <a:t> (презентация);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оценка результатов</a:t>
            </a:r>
            <a:r>
              <a:rPr lang="ru-RU" sz="2000"/>
              <a:t> (коллективное обсуждение и самооценка);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66CC"/>
              </a:buClr>
              <a:buFont typeface="Times New Roman" pitchFamily="18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ru-RU" sz="2000">
                <a:solidFill>
                  <a:srgbClr val="FF66CC"/>
                </a:solidFill>
              </a:rPr>
              <a:t>рефлексия деятельности</a:t>
            </a:r>
            <a:r>
              <a:rPr lang="ru-RU" sz="2000"/>
              <a:t> (перечень этапов исследования объекта познания, трудностей выполнения работы и способов их преодоления). </a:t>
            </a:r>
          </a:p>
          <a:p>
            <a:pPr marL="608013" indent="-608013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 typeface="Comic Sans MS" pitchFamily="66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ru-RU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76275"/>
            <a:ext cx="8229600" cy="1312863"/>
          </a:xfrm>
          <a:ln/>
        </p:spPr>
        <p:txBody>
          <a:bodyPr/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CC00"/>
                </a:solidFill>
                <a:latin typeface="Times New Roman" pitchFamily="18" charset="0"/>
              </a:rPr>
              <a:t>Проблема</a:t>
            </a:r>
            <a:r>
              <a:rPr lang="ru-RU" sz="4000">
                <a:latin typeface="Times New Roman" pitchFamily="18" charset="0"/>
              </a:rPr>
              <a:t>: Как организовать ярмарку новогодних подарков.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3638"/>
            <a:ext cx="7696200" cy="3052762"/>
          </a:xfrm>
          <a:ln/>
        </p:spPr>
        <p:txBody>
          <a:bodyPr/>
          <a:lstStyle/>
          <a:p>
            <a:pPr indent="-341313">
              <a:spcBef>
                <a:spcPts val="1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>
                <a:solidFill>
                  <a:srgbClr val="FFCC00"/>
                </a:solidFill>
                <a:latin typeface="Times New Roman" pitchFamily="18" charset="0"/>
              </a:rPr>
              <a:t>Дополнительно привлекаемые участники:</a:t>
            </a:r>
            <a:r>
              <a:rPr lang="ru-RU" sz="40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учащиеся и руководители школьных мастерских и кружков, классные руководители, воспитатели.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6873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>
                <a:solidFill>
                  <a:srgbClr val="FFCC00"/>
                </a:solidFill>
                <a:latin typeface="Times New Roman" pitchFamily="18" charset="0"/>
              </a:rPr>
              <a:t>Задачи: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08050"/>
            <a:ext cx="7772400" cy="55260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Привлечь школьные мастерские и кружки к изготовлению подарков.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Подготовить продукцию школьных мастерских к продаже на ярмарке.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Провести экономические расчеты по ценообразованию, ожидаемой прибыли.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Организовать место проведения ярмарки.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Организовать торговлю новогодними подарками.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>
                <a:latin typeface="Times New Roman" pitchFamily="18" charset="0"/>
              </a:rPr>
              <a:t>Сформировать уверенность в собственных силах и возможностях по осуществлению несложной предпринимательской деятельности.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latin typeface="Times New Roman" pitchFamily="18" charset="0"/>
              </a:rPr>
              <a:t>Продукция школьных мастерских и кружков.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35075" y="1849438"/>
            <a:ext cx="3097213" cy="176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35513" y="1828800"/>
            <a:ext cx="3122612" cy="176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2850" y="3719513"/>
            <a:ext cx="3119438" cy="176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35513" y="3714750"/>
            <a:ext cx="3132137" cy="176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403</Words>
  <Application>Microsoft Office PowerPoint</Application>
  <PresentationFormat>Экран (4:3)</PresentationFormat>
  <Paragraphs>59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Times New Roman</vt:lpstr>
      <vt:lpstr>Comic Sans MS</vt:lpstr>
      <vt:lpstr>Lucida Sans Unicode</vt:lpstr>
      <vt:lpstr>Arial</vt:lpstr>
      <vt:lpstr>Lucida Sans Typewriter</vt:lpstr>
      <vt:lpstr>Тема Office</vt:lpstr>
      <vt:lpstr>Тема Office</vt:lpstr>
      <vt:lpstr>Слайд 1</vt:lpstr>
      <vt:lpstr>Слайд 2</vt:lpstr>
      <vt:lpstr>Преимущества метода учебного проекта:</vt:lpstr>
      <vt:lpstr>Особенности организации проектной деятельности в коррекционной школе VIII вида:</vt:lpstr>
      <vt:lpstr> Учебный    проект</vt:lpstr>
      <vt:lpstr>Этапы работы над учебным проектом:</vt:lpstr>
      <vt:lpstr>Проблема: Как организовать ярмарку новогодних подарков.</vt:lpstr>
      <vt:lpstr>Задачи:</vt:lpstr>
      <vt:lpstr>Продукция школьных мастерских и кружков.</vt:lpstr>
      <vt:lpstr>.</vt:lpstr>
      <vt:lpstr>Знания и умения, необходимые учащимся для самостоятельной работы:</vt:lpstr>
      <vt:lpstr>Развитие навыков:</vt:lpstr>
      <vt:lpstr>Проведение акции «Ярмарка новогодних подарков»</vt:lpstr>
      <vt:lpstr>Слайд 14</vt:lpstr>
      <vt:lpstr>Подарки школе, приобретенные на деньги с ярмарки.</vt:lpstr>
      <vt:lpstr>Вклад в личностное развитие каждого учащегося: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revaz</cp:lastModifiedBy>
  <cp:revision>10</cp:revision>
  <cp:lastPrinted>1601-01-01T00:00:00Z</cp:lastPrinted>
  <dcterms:created xsi:type="dcterms:W3CDTF">2010-01-30T18:08:04Z</dcterms:created>
  <dcterms:modified xsi:type="dcterms:W3CDTF">2013-01-18T14:02:55Z</dcterms:modified>
</cp:coreProperties>
</file>