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66" r:id="rId3"/>
    <p:sldId id="258" r:id="rId4"/>
    <p:sldId id="257" r:id="rId5"/>
    <p:sldId id="265" r:id="rId6"/>
    <p:sldId id="268" r:id="rId7"/>
    <p:sldId id="267" r:id="rId8"/>
    <p:sldId id="264" r:id="rId9"/>
    <p:sldId id="259" r:id="rId10"/>
    <p:sldId id="261" r:id="rId11"/>
    <p:sldId id="262" r:id="rId12"/>
    <p:sldId id="263" r:id="rId13"/>
    <p:sldId id="271" r:id="rId14"/>
    <p:sldId id="272" r:id="rId15"/>
    <p:sldId id="273" r:id="rId16"/>
    <p:sldId id="269" r:id="rId17"/>
    <p:sldId id="270" r:id="rId18"/>
    <p:sldId id="26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CC"/>
    <a:srgbClr val="CCFF99"/>
    <a:srgbClr val="66FF66"/>
    <a:srgbClr val="3399FF"/>
    <a:srgbClr val="000000"/>
    <a:srgbClr val="FF9933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8" autoAdjust="0"/>
  </p:normalViewPr>
  <p:slideViewPr>
    <p:cSldViewPr>
      <p:cViewPr varScale="1">
        <p:scale>
          <a:sx n="53" d="100"/>
          <a:sy n="53" d="100"/>
        </p:scale>
        <p:origin x="-11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7.bin"/><Relationship Id="rId3" Type="http://schemas.microsoft.com/office/2006/relationships/legacyDiagramText" Target="legacyDiagramText2.bin"/><Relationship Id="rId7" Type="http://schemas.microsoft.com/office/2006/relationships/legacyDiagramText" Target="legacyDiagramText6.bin"/><Relationship Id="rId2" Type="http://schemas.microsoft.com/office/2006/relationships/legacyDiagramText" Target="legacyDiagramText1.bin"/><Relationship Id="rId1" Type="http://schemas.openxmlformats.org/officeDocument/2006/relationships/image" Target="../media/image2.jpeg"/><Relationship Id="rId6" Type="http://schemas.microsoft.com/office/2006/relationships/legacyDiagramText" Target="legacyDiagramText5.bin"/><Relationship Id="rId5" Type="http://schemas.microsoft.com/office/2006/relationships/legacyDiagramText" Target="legacyDiagramText4.bin"/><Relationship Id="rId10" Type="http://schemas.microsoft.com/office/2006/relationships/legacyDiagramText" Target="legacyDiagramText9.bin"/><Relationship Id="rId4" Type="http://schemas.microsoft.com/office/2006/relationships/legacyDiagramText" Target="legacyDiagramText3.bin"/><Relationship Id="rId9" Type="http://schemas.microsoft.com/office/2006/relationships/legacyDiagramText" Target="legacyDiagramText8.bin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770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60771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0772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60773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74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75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76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77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78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79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80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81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82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83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0784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60785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86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87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88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89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0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1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2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3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4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5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6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7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8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799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00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01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02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0803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60804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05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06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07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08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09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0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1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2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3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4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5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6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7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8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19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20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0821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60822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23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24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25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26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27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0828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0829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0830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083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083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083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608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08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0836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60837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60838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E42E39-3F0D-4CDA-948D-B78FD31BDF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BDDC2-FF66-4C7B-9409-89CB906ECE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329A6-79C7-4121-8709-121708CF8C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B87FD1C-4D53-4CDB-A182-B36C9F7D9A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EB54653-03F1-4A73-B777-B5D74C6C41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F15F3-1F72-4075-8AC4-3F6CD24AFC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53C84-3515-4627-AAF0-ECC107F657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EE07C-5103-4F18-8B27-92DBA0C4D2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655CB-E029-49A3-B690-58E5ED0F8C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0C0D1-C193-4ED2-8DFE-289960F5D3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84F81-A389-4DB4-97CE-DF4FB01AA7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1F1F2-676E-4EDA-8BEC-62D74F2AC6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EB962-1853-4809-9FFD-44B936349A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5974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59748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9749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5975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5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5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5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5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5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5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5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5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5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6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9761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5976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6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6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6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6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6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6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6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4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5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79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978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5978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8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8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8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8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8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8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8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8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9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9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9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9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9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9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9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79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9798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5979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80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80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80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80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80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980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9806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5980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80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80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81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5981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981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981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5981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5981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8F153B7-B389-4F56-ACD9-16C8A727CABB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ll%20Users\&#1044;&#1086;&#1082;&#1091;&#1084;&#1077;&#1085;&#1090;&#1099;\&#1083;&#1102;&#1076;&#1072;%20&#1043;\track3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slide" Target="slide9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33375"/>
            <a:ext cx="7772400" cy="2447925"/>
          </a:xfrm>
        </p:spPr>
        <p:txBody>
          <a:bodyPr/>
          <a:lstStyle/>
          <a:p>
            <a:pPr>
              <a:spcBef>
                <a:spcPct val="75000"/>
              </a:spcBef>
              <a:spcAft>
                <a:spcPct val="75000"/>
              </a:spcAft>
            </a:pPr>
            <a:r>
              <a:rPr lang="ru-RU" sz="2800" b="1">
                <a:solidFill>
                  <a:srgbClr val="FFFF00"/>
                </a:solidFill>
              </a:rPr>
              <a:t>«Формирование представлений о </a:t>
            </a:r>
            <a:br>
              <a:rPr lang="ru-RU" sz="2800" b="1">
                <a:solidFill>
                  <a:srgbClr val="FFFF00"/>
                </a:solidFill>
              </a:rPr>
            </a:br>
            <a:r>
              <a:rPr lang="ru-RU" sz="2800" b="1">
                <a:solidFill>
                  <a:srgbClr val="FFFF00"/>
                </a:solidFill>
              </a:rPr>
              <a:t/>
            </a:r>
            <a:br>
              <a:rPr lang="ru-RU" sz="2800" b="1">
                <a:solidFill>
                  <a:srgbClr val="FFFF00"/>
                </a:solidFill>
              </a:rPr>
            </a:br>
            <a:r>
              <a:rPr lang="ru-RU" sz="2800" b="1">
                <a:solidFill>
                  <a:srgbClr val="FFFF00"/>
                </a:solidFill>
              </a:rPr>
              <a:t>времени у детей дошкольного  возраста с нарушением зрения»</a:t>
            </a:r>
            <a:r>
              <a:rPr lang="ru-RU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84888" y="4149725"/>
            <a:ext cx="2584450" cy="1752600"/>
          </a:xfrm>
        </p:spPr>
        <p:txBody>
          <a:bodyPr/>
          <a:lstStyle/>
          <a:p>
            <a:pPr algn="l"/>
            <a:r>
              <a:rPr lang="ru-RU" sz="2000">
                <a:solidFill>
                  <a:srgbClr val="FFFF00"/>
                </a:solidFill>
              </a:rPr>
              <a:t>воспитатель</a:t>
            </a:r>
          </a:p>
          <a:p>
            <a:pPr algn="l"/>
            <a:r>
              <a:rPr lang="ru-RU" sz="2000">
                <a:solidFill>
                  <a:srgbClr val="FFFF00"/>
                </a:solidFill>
              </a:rPr>
              <a:t>Геллер Людмила Викторовна</a:t>
            </a:r>
          </a:p>
          <a:p>
            <a:pPr algn="l"/>
            <a:r>
              <a:rPr lang="ru-RU" sz="2000">
                <a:solidFill>
                  <a:srgbClr val="FFFF00"/>
                </a:solidFill>
              </a:rPr>
              <a:t>МДОУ «Детский сад КВ № 5»</a:t>
            </a:r>
          </a:p>
        </p:txBody>
      </p:sp>
      <p:pic>
        <p:nvPicPr>
          <p:cNvPr id="2058" name="track3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8313" y="6021388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5">
                <p:cTn id="2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8"/>
                </p:tgtEl>
              </p:cMediaNode>
            </p:audio>
          </p:childTnLst>
        </p:cTn>
      </p:par>
    </p:tnLst>
    <p:bldLst>
      <p:bldP spid="2050" grpId="0"/>
      <p:bldP spid="205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288" y="404813"/>
            <a:ext cx="4038600" cy="57927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Стихи</a:t>
            </a:r>
            <a:br>
              <a:rPr lang="ru-RU" sz="1800"/>
            </a:b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загадки</a:t>
            </a:r>
            <a:br>
              <a:rPr lang="ru-RU" sz="1800"/>
            </a:b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рассказы</a:t>
            </a:r>
            <a:br>
              <a:rPr lang="ru-RU" sz="1800"/>
            </a:b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сказки</a:t>
            </a:r>
            <a:br>
              <a:rPr lang="ru-RU" sz="1800"/>
            </a:b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народные приметы</a:t>
            </a:r>
            <a:br>
              <a:rPr lang="ru-RU" sz="1800"/>
            </a:b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пословицы, поговорки.</a:t>
            </a:r>
            <a:br>
              <a:rPr lang="ru-RU" sz="1800"/>
            </a:br>
            <a:endParaRPr lang="ru-RU" sz="1800"/>
          </a:p>
        </p:txBody>
      </p:sp>
      <p:pic>
        <p:nvPicPr>
          <p:cNvPr id="87053" name="Picture 13" descr="SDC10779">
            <a:hlinkClick r:id="rId2" action="ppaction://hlinksldjump"/>
          </p:cNvPr>
          <p:cNvPicPr>
            <a:picLocks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635375" y="892175"/>
            <a:ext cx="5051425" cy="3789363"/>
          </a:xfrm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7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7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7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7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7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7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7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7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870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870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70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870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7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7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4" name="Picture 6" descr="SDC10762">
            <a:hlinkClick r:id="rId2" action="ppaction://hlinksldjump"/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50825" y="3500438"/>
            <a:ext cx="4038600" cy="3028950"/>
          </a:xfrm>
          <a:ln/>
        </p:spPr>
      </p:pic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8913"/>
            <a:ext cx="2952750" cy="4525962"/>
          </a:xfrm>
        </p:spPr>
        <p:txBody>
          <a:bodyPr/>
          <a:lstStyle/>
          <a:p>
            <a:r>
              <a:rPr lang="ru-RU"/>
              <a:t>Рисование</a:t>
            </a:r>
          </a:p>
          <a:p>
            <a:r>
              <a:rPr lang="ru-RU"/>
              <a:t>Аппликация</a:t>
            </a:r>
          </a:p>
          <a:p>
            <a:r>
              <a:rPr lang="ru-RU"/>
              <a:t>Лепка</a:t>
            </a:r>
          </a:p>
        </p:txBody>
      </p:sp>
      <p:pic>
        <p:nvPicPr>
          <p:cNvPr id="89099" name="Picture 11" descr="SDC10763"/>
          <p:cNvPicPr>
            <a:picLocks noChangeAspect="1" noChangeArrowheads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4572000" y="188913"/>
            <a:ext cx="4325938" cy="32448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23" name="Picture 11" descr="SDC10782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8313" y="333375"/>
            <a:ext cx="3529012" cy="2646363"/>
          </a:xfrm>
          <a:noFill/>
          <a:ln/>
        </p:spPr>
      </p:pic>
      <p:pic>
        <p:nvPicPr>
          <p:cNvPr id="90128" name="Picture 16" descr="SDC10783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076825" y="333375"/>
            <a:ext cx="3600450" cy="2700338"/>
          </a:xfrm>
          <a:noFill/>
          <a:ln/>
        </p:spPr>
      </p:pic>
      <p:pic>
        <p:nvPicPr>
          <p:cNvPr id="90129" name="Picture 17" descr="SDC10784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468313" y="3525838"/>
            <a:ext cx="3465512" cy="2600325"/>
          </a:xfrm>
          <a:noFill/>
          <a:ln/>
        </p:spPr>
      </p:pic>
      <p:pic>
        <p:nvPicPr>
          <p:cNvPr id="90130" name="Picture 18" descr="SDC10785">
            <a:hlinkClick r:id="rId5" action="ppaction://hlinksldjump"/>
          </p:cNvPr>
          <p:cNvPicPr>
            <a:picLocks noChangeAspect="1" noChangeArrowheads="1"/>
          </p:cNvPicPr>
          <p:nvPr>
            <p:ph sz="quarter" idx="4"/>
          </p:nvPr>
        </p:nvPicPr>
        <p:blipFill>
          <a:blip r:embed="rId6" cstate="email"/>
          <a:srcRect/>
          <a:stretch>
            <a:fillRect/>
          </a:stretch>
        </p:blipFill>
        <p:spPr>
          <a:xfrm>
            <a:off x="5219700" y="3500438"/>
            <a:ext cx="3552825" cy="2665412"/>
          </a:xfrm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0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0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5" name="Picture 7" descr="SDC10765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50825" y="404813"/>
            <a:ext cx="4038600" cy="3028950"/>
          </a:xfrm>
          <a:noFill/>
          <a:ln/>
        </p:spPr>
      </p:pic>
      <p:pic>
        <p:nvPicPr>
          <p:cNvPr id="181256" name="Picture 8" descr="SDC10767">
            <a:hlinkClick r:id="rId3" action="ppaction://hlinksldjump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4643438" y="3357563"/>
            <a:ext cx="4038600" cy="3028950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8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3" name="Picture 7" descr="SDC10768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50825" y="260350"/>
            <a:ext cx="4038600" cy="3028950"/>
          </a:xfrm>
          <a:noFill/>
          <a:ln/>
        </p:spPr>
      </p:pic>
      <p:pic>
        <p:nvPicPr>
          <p:cNvPr id="183304" name="Picture 8" descr="SDC10773">
            <a:hlinkClick r:id="rId3" action="ppaction://hlinksldjump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4572000" y="3213100"/>
            <a:ext cx="4038600" cy="3028950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8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51" name="Picture 7" descr="SDC10776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23850" y="404813"/>
            <a:ext cx="4038600" cy="3028950"/>
          </a:xfrm>
          <a:noFill/>
          <a:ln/>
        </p:spPr>
      </p:pic>
      <p:pic>
        <p:nvPicPr>
          <p:cNvPr id="185352" name="Picture 8" descr="SDC10778">
            <a:hlinkClick r:id="rId3" action="ppaction://hlinksldjump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4716463" y="3500438"/>
            <a:ext cx="4038600" cy="3028950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8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FF00"/>
                </a:solidFill>
              </a:rPr>
              <a:t>Сентябрь 2009</a:t>
            </a:r>
          </a:p>
        </p:txBody>
      </p:sp>
      <p:graphicFrame>
        <p:nvGraphicFramePr>
          <p:cNvPr id="169988" name="Object 4"/>
          <p:cNvGraphicFramePr>
            <a:graphicFrameLocks noChangeAspect="1"/>
          </p:cNvGraphicFramePr>
          <p:nvPr>
            <p:ph idx="1"/>
          </p:nvPr>
        </p:nvGraphicFramePr>
        <p:xfrm>
          <a:off x="846138" y="1600200"/>
          <a:ext cx="7448550" cy="4525963"/>
        </p:xfrm>
        <a:graphic>
          <a:graphicData uri="http://schemas.openxmlformats.org/presentationml/2006/ole">
            <p:oleObj spid="_x0000_s169988" name="Диаграмма" r:id="rId3" imgW="8229521" imgH="5000734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9" grpId="0"/>
      <p:bldOleChart spid="1699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FF00"/>
                </a:solidFill>
              </a:rPr>
              <a:t>Апрель 2010</a:t>
            </a:r>
          </a:p>
        </p:txBody>
      </p:sp>
      <p:graphicFrame>
        <p:nvGraphicFramePr>
          <p:cNvPr id="173059" name="Object 3"/>
          <p:cNvGraphicFramePr>
            <a:graphicFrameLocks noChangeAspect="1"/>
          </p:cNvGraphicFramePr>
          <p:nvPr>
            <p:ph idx="1"/>
          </p:nvPr>
        </p:nvGraphicFramePr>
        <p:xfrm>
          <a:off x="846138" y="1600200"/>
          <a:ext cx="7448550" cy="4525963"/>
        </p:xfrm>
        <a:graphic>
          <a:graphicData uri="http://schemas.openxmlformats.org/presentationml/2006/ole">
            <p:oleObj spid="_x0000_s173059" name="Диаграмма" r:id="rId3" imgW="8229521" imgH="5000734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7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/>
      <p:bldOleChart spid="17305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589963" cy="6281738"/>
          </a:xfrm>
        </p:spPr>
        <p:txBody>
          <a:bodyPr/>
          <a:lstStyle/>
          <a:p>
            <a:r>
              <a:rPr lang="ru-RU" sz="1400"/>
              <a:t>Информационные ресурсы.</a:t>
            </a:r>
            <a:br>
              <a:rPr lang="ru-RU" sz="1400"/>
            </a:br>
            <a:r>
              <a:rPr lang="ru-RU" sz="1400"/>
              <a:t>Агранович З. Е. Дидактические материалы по развитию зрительного восприятия и узнавание (зрительного гнозиса) у старших дошкольников. СПб: Детство – Пресс, 2003</a:t>
            </a:r>
            <a:br>
              <a:rPr lang="ru-RU" sz="1400"/>
            </a:br>
            <a:r>
              <a:rPr lang="ru-RU" sz="1400"/>
              <a:t>Болотова А. Формирование восприятия времени. «Дошкольное воспитание»1980, №11.</a:t>
            </a:r>
            <a:br>
              <a:rPr lang="ru-RU" sz="1400"/>
            </a:br>
            <a:r>
              <a:rPr lang="ru-RU" sz="1400"/>
              <a:t>Давидчук А. Дошкольный возраст: развитие элементарных математических представлений. «Дошкольное воспитание» 1996, №12.</a:t>
            </a:r>
            <a:br>
              <a:rPr lang="ru-RU" sz="1400"/>
            </a:br>
            <a:r>
              <a:rPr lang="ru-RU" sz="1400"/>
              <a:t>Ермаков В. П. Развитие, обучение и воспитание детей с нарушением зрения – М:1990.</a:t>
            </a:r>
            <a:br>
              <a:rPr lang="ru-RU" sz="1400"/>
            </a:br>
            <a:r>
              <a:rPr lang="ru-RU" sz="1400"/>
              <a:t>Кононенко И. знакомство детей со временем. «Дошкольное воспитание» 1981. №7.</a:t>
            </a:r>
            <a:br>
              <a:rPr lang="ru-RU" sz="1400"/>
            </a:br>
            <a:r>
              <a:rPr lang="ru-RU" sz="1400"/>
              <a:t>Логопедия: учебник для студентов дефектологического факультета педагогических институтов. (Волкова Л. С. Шаховская С. Н. – 3-е издание – М. Владос, 2002.</a:t>
            </a:r>
            <a:br>
              <a:rPr lang="ru-RU" sz="1400"/>
            </a:br>
            <a:r>
              <a:rPr lang="ru-RU" sz="1400"/>
              <a:t>Мусейнбанова Т. Развитие ориентировки во времени у детей дошкольного возраста. «Дошкольное воспитание» 1972, №2.</a:t>
            </a:r>
            <a:br>
              <a:rPr lang="ru-RU" sz="1400"/>
            </a:br>
            <a:r>
              <a:rPr lang="ru-RU" sz="1400"/>
              <a:t>Никитин Б. П. ступеньки творчества или развивающие игры. М. Просвещение, 1990.</a:t>
            </a:r>
            <a:br>
              <a:rPr lang="ru-RU" sz="1400"/>
            </a:br>
            <a:r>
              <a:rPr lang="ru-RU" sz="1400"/>
              <a:t>Никулина Г. В. Охраняем и развиваем зрение. Учебно-методическое пособие для педагогов. – СПт: Детство – Пресс, 2002.</a:t>
            </a:r>
            <a:br>
              <a:rPr lang="ru-RU" sz="1400"/>
            </a:br>
            <a:r>
              <a:rPr lang="ru-RU" sz="1400"/>
              <a:t>Плаксина Л. И. Развитие зрительного восприятия у дошкольников с нарушением зрения – М. Просвещение,1985.</a:t>
            </a:r>
            <a:br>
              <a:rPr lang="ru-RU" sz="1400"/>
            </a:br>
            <a:r>
              <a:rPr lang="ru-RU" sz="1400"/>
              <a:t>Программы специальных (коррекционных)  образовательных учреждений </a:t>
            </a:r>
            <a:r>
              <a:rPr lang="en-US" sz="1400"/>
              <a:t>IV</a:t>
            </a:r>
            <a:r>
              <a:rPr lang="ru-RU" sz="1400"/>
              <a:t> вида. (для детей с нарушением зрения). Программы детского сада. Коррекционная работа в детском саду. /под ред. Л. И. Плаксиной, Л. А. Григорян. Экзамен.2003.</a:t>
            </a:r>
            <a:br>
              <a:rPr lang="ru-RU" sz="1400"/>
            </a:br>
            <a:r>
              <a:rPr lang="ru-RU" sz="1400"/>
              <a:t>Рихтерион Т. Д. Формирование представлений о времени у детей в дошкольном возрасте. М. Просвещение,1991.</a:t>
            </a:r>
            <a:br>
              <a:rPr lang="ru-RU" sz="1400"/>
            </a:br>
            <a:r>
              <a:rPr lang="ru-RU" sz="1400"/>
              <a:t>Сорокина А. И. Дидактические игры в детском саду. М. 1982.</a:t>
            </a:r>
            <a:br>
              <a:rPr lang="ru-RU" sz="1400"/>
            </a:br>
            <a:r>
              <a:rPr lang="ru-RU" sz="1400"/>
              <a:t>Тарабарина Т. И. Детям о времени. Теория и методика математического развития дошкольников. Хрестоматия. В 3-х т. СПб: ИКПР, 2001.</a:t>
            </a:r>
            <a:br>
              <a:rPr lang="ru-RU" sz="1400"/>
            </a:br>
            <a:r>
              <a:rPr lang="ru-RU" sz="1400"/>
              <a:t>Чуднова Р. Обучение детей ориентировки во времени. Дошкольное воспитание.1979. №1.</a:t>
            </a:r>
            <a:br>
              <a:rPr lang="ru-RU" sz="1400"/>
            </a:br>
            <a:r>
              <a:rPr lang="ru-RU" sz="1400"/>
              <a:t>Щербакова Е., Фунтикова О. Формирование временных представление. Дошкольное воспитание 1988.№3.</a:t>
            </a:r>
            <a:br>
              <a:rPr lang="ru-RU" sz="1400"/>
            </a:br>
            <a:r>
              <a:rPr lang="ru-RU" sz="1400"/>
              <a:t>Щербакова Е.,  Фунтикова О. Формирование представлений и понятий о времени с помощью объёмной модели. Дошкольное воспитание.1986.№7.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18487" cy="3600450"/>
          </a:xfrm>
        </p:spPr>
        <p:txBody>
          <a:bodyPr/>
          <a:lstStyle/>
          <a:p>
            <a:pPr algn="r"/>
            <a:r>
              <a:rPr lang="ru-RU" sz="3200">
                <a:solidFill>
                  <a:srgbClr val="FFFF00"/>
                </a:solidFill>
              </a:rPr>
              <a:t>Лишь увидев ребёнка как чудо, можно понять его как личность.</a:t>
            </a:r>
            <a:br>
              <a:rPr lang="ru-RU" sz="3200">
                <a:solidFill>
                  <a:srgbClr val="FFFF00"/>
                </a:solidFill>
              </a:rPr>
            </a:br>
            <a:r>
              <a:rPr lang="ru-RU" sz="3200">
                <a:solidFill>
                  <a:srgbClr val="FFFF00"/>
                </a:solidFill>
              </a:rPr>
              <a:t/>
            </a:r>
            <a:br>
              <a:rPr lang="ru-RU" sz="3200">
                <a:solidFill>
                  <a:srgbClr val="FFFF00"/>
                </a:solidFill>
              </a:rPr>
            </a:br>
            <a:r>
              <a:rPr lang="ru-RU" sz="3200">
                <a:solidFill>
                  <a:srgbClr val="FFFF00"/>
                </a:solidFill>
              </a:rPr>
              <a:t/>
            </a:r>
            <a:br>
              <a:rPr lang="ru-RU" sz="3200">
                <a:solidFill>
                  <a:srgbClr val="FFFF00"/>
                </a:solidFill>
              </a:rPr>
            </a:br>
            <a:r>
              <a:rPr lang="ru-RU" sz="3200">
                <a:solidFill>
                  <a:srgbClr val="FFFF00"/>
                </a:solidFill>
              </a:rPr>
              <a:t>К. Д. Ушинский</a:t>
            </a:r>
            <a:r>
              <a:rPr lang="ru-RU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FF00"/>
                </a:solidFill>
              </a:rPr>
              <a:t>Цель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916113"/>
            <a:ext cx="8229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   Развивать у детей чувство времени, умение определять и чувствовать определённые отрезки времени.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FF99"/>
                </a:solidFill>
              </a:rPr>
              <a:t>Задачи:</a:t>
            </a:r>
          </a:p>
        </p:txBody>
      </p:sp>
      <p:sp>
        <p:nvSpPr>
          <p:cNvPr id="68619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617538" y="1846263"/>
            <a:ext cx="7929562" cy="41386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Учить детей ориентироваться во времени.</a:t>
            </a:r>
          </a:p>
          <a:p>
            <a:pPr>
              <a:lnSpc>
                <a:spcPct val="80000"/>
              </a:lnSpc>
            </a:pPr>
            <a:r>
              <a:rPr lang="ru-RU" sz="1800"/>
              <a:t>Учить различать части суток и уметь определять их последовательность.</a:t>
            </a:r>
          </a:p>
          <a:p>
            <a:pPr>
              <a:lnSpc>
                <a:spcPct val="80000"/>
              </a:lnSpc>
            </a:pPr>
            <a:r>
              <a:rPr lang="ru-RU" sz="1800"/>
              <a:t>Познакомить с днями недели. Закрепить названия дней недели и их последовательность.</a:t>
            </a:r>
          </a:p>
          <a:p>
            <a:pPr>
              <a:lnSpc>
                <a:spcPct val="80000"/>
              </a:lnSpc>
            </a:pPr>
            <a:r>
              <a:rPr lang="ru-RU" sz="1800"/>
              <a:t>Познакомить детей с часами. Учить определять время по часам.</a:t>
            </a:r>
          </a:p>
          <a:p>
            <a:pPr>
              <a:lnSpc>
                <a:spcPct val="80000"/>
              </a:lnSpc>
            </a:pPr>
            <a:r>
              <a:rPr lang="ru-RU" sz="1800"/>
              <a:t>Развивать умение детей оценивать временные интервалы без часов, на основе чувства времени.</a:t>
            </a:r>
          </a:p>
          <a:p>
            <a:pPr>
              <a:lnSpc>
                <a:spcPct val="80000"/>
              </a:lnSpc>
            </a:pPr>
            <a:r>
              <a:rPr lang="ru-RU" sz="1800"/>
              <a:t>Учить называть месяцы года, их последовательность.</a:t>
            </a:r>
          </a:p>
          <a:p>
            <a:pPr>
              <a:lnSpc>
                <a:spcPct val="80000"/>
              </a:lnSpc>
            </a:pPr>
            <a:r>
              <a:rPr lang="ru-RU" sz="1800"/>
              <a:t>Учить называть времена года, их последовательность.</a:t>
            </a:r>
          </a:p>
          <a:p>
            <a:pPr>
              <a:lnSpc>
                <a:spcPct val="80000"/>
              </a:lnSpc>
            </a:pPr>
            <a:r>
              <a:rPr lang="ru-RU" sz="1800"/>
              <a:t>Познакомить детей старшего дошкольного возраста с календарём как системой мер времени – сутки, неделя, месяц, год.</a:t>
            </a:r>
          </a:p>
          <a:p>
            <a:pPr>
              <a:lnSpc>
                <a:spcPct val="80000"/>
              </a:lnSpc>
            </a:pPr>
            <a:r>
              <a:rPr lang="ru-RU" sz="1800"/>
              <a:t>Раскрыть понимание времени и особенности его восприятия для каждой возрастной группы.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8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8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8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8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8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8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8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8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2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8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8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2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8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8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39" presetID="2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8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8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500"/>
                            </p:stCondLst>
                            <p:childTnLst>
                              <p:par>
                                <p:cTn id="44" presetID="2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8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8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68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8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9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50825" y="333375"/>
            <a:ext cx="8497888" cy="655638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ru-RU" sz="3200">
                <a:solidFill>
                  <a:srgbClr val="FFFF99"/>
                </a:solidFill>
                <a:latin typeface="Times New Roman" pitchFamily="18" charset="0"/>
              </a:rPr>
              <a:t>Актуальность</a:t>
            </a:r>
            <a:r>
              <a:rPr lang="ru-RU" sz="280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319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268413"/>
            <a:ext cx="8496300" cy="5256212"/>
          </a:xfrm>
        </p:spPr>
        <p:txBody>
          <a:bodyPr/>
          <a:lstStyle/>
          <a:p>
            <a:pPr algn="just"/>
            <a:r>
              <a:rPr lang="ru-RU" sz="2000">
                <a:latin typeface="Times New Roman" pitchFamily="18" charset="0"/>
              </a:rPr>
              <a:t>В век высоких компьютерных технологий и изобретений жизнь человека протекает в водовороте быстро сменяющихся событий и возникает глобальная проблема недостаточности времени, его катастрофически не хватает, и родители полностью планируют деятельность ребенка, не задумываясь, что уметь ориентироваться во времени он должен сам.</a:t>
            </a:r>
            <a:br>
              <a:rPr lang="ru-RU" sz="2000">
                <a:latin typeface="Times New Roman" pitchFamily="18" charset="0"/>
              </a:rPr>
            </a:br>
            <a:r>
              <a:rPr lang="ru-RU" sz="2000">
                <a:latin typeface="Times New Roman" pitchFamily="18" charset="0"/>
              </a:rPr>
              <a:t>Чрезмерная опека приводит к большим трудностям, когда рядом нет мамы, когда в школе нужно все делать самостоятельно: за короткую переменку нужно успеть многое, а у него не сформировано чувство времени, ребенок начинает страдать.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Если школьник не умеет регулировать свою деятельность, то это приводит к неуспеваемости и учеба становится тяжелым бременем.</a:t>
            </a:r>
            <a:br>
              <a:rPr lang="ru-RU" sz="2000">
                <a:latin typeface="Times New Roman" pitchFamily="18" charset="0"/>
              </a:rPr>
            </a:br>
            <a:r>
              <a:rPr lang="ru-RU" sz="2000">
                <a:latin typeface="Times New Roman" pitchFamily="18" charset="0"/>
              </a:rPr>
              <a:t>Как сказал один скандинавский мудрец, «чтобы не переводить дела важные в дела срочные, необходимо планировать свое время» это особенно актуально для детей с патологией зрения.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3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3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1"/>
      <p:bldP spid="93192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728663"/>
          </a:xfrm>
        </p:spPr>
        <p:txBody>
          <a:bodyPr/>
          <a:lstStyle/>
          <a:p>
            <a:r>
              <a:rPr lang="ru-RU" sz="4800">
                <a:solidFill>
                  <a:srgbClr val="FFFF99"/>
                </a:solidFill>
              </a:rPr>
              <a:t>Этапы работы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424863" cy="5184775"/>
          </a:xfrm>
        </p:spPr>
        <p:txBody>
          <a:bodyPr/>
          <a:lstStyle/>
          <a:p>
            <a:pPr algn="l"/>
            <a:r>
              <a:rPr lang="ru-RU" sz="2400"/>
              <a:t>Исследование рассчитано на 4 года с 2008 года по 2012 год.</a:t>
            </a:r>
          </a:p>
          <a:p>
            <a:pPr algn="l"/>
            <a:r>
              <a:rPr lang="ru-RU" sz="2800" u="sng"/>
              <a:t>1 этап Аналитико-диагностический</a:t>
            </a:r>
            <a:r>
              <a:rPr lang="ru-RU"/>
              <a:t>. </a:t>
            </a:r>
          </a:p>
          <a:p>
            <a:pPr marL="914400" lvl="2" indent="0">
              <a:buFontTx/>
              <a:buNone/>
            </a:pPr>
            <a:r>
              <a:rPr lang="ru-RU" sz="2000"/>
              <a:t>Проводились       анализ литературы, сбор информации по проблеме, диагностика.</a:t>
            </a:r>
          </a:p>
          <a:p>
            <a:pPr algn="l"/>
            <a:r>
              <a:rPr lang="ru-RU" sz="2800" u="sng"/>
              <a:t>2 этап Практический.</a:t>
            </a:r>
            <a:r>
              <a:rPr lang="ru-RU" sz="2400" u="sng"/>
              <a:t> </a:t>
            </a:r>
          </a:p>
          <a:p>
            <a:pPr marL="914400" lvl="2" indent="0">
              <a:buFontTx/>
              <a:buNone/>
            </a:pPr>
            <a:r>
              <a:rPr lang="ru-RU" sz="2000"/>
              <a:t>В единой системе проводились практические занятия, индивидуальная работа по формированию у детей представлений о времени.</a:t>
            </a:r>
          </a:p>
          <a:p>
            <a:pPr algn="l"/>
            <a:r>
              <a:rPr lang="ru-RU" sz="2400" u="sng"/>
              <a:t>3 этап Аналитико-обобщающий.</a:t>
            </a:r>
            <a:r>
              <a:rPr lang="ru-RU"/>
              <a:t> </a:t>
            </a:r>
          </a:p>
          <a:p>
            <a:pPr marL="914400" lvl="2" indent="0">
              <a:buFontTx/>
              <a:buNone/>
            </a:pPr>
            <a:r>
              <a:rPr lang="ru-RU" sz="2000"/>
              <a:t>Подводился итог работы с детьми по проблеме, обобщался опыт.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63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63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63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63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/>
      <p:bldP spid="16384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FF99"/>
                </a:solidFill>
              </a:rPr>
              <a:t>Предполагаемый результат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99"/>
              </a:buClr>
            </a:pPr>
            <a:r>
              <a:rPr lang="ru-RU" sz="2000"/>
              <a:t>Дети называют последовательность времён года, частей суток.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99"/>
              </a:buClr>
            </a:pPr>
            <a:r>
              <a:rPr lang="ru-RU" sz="2000"/>
              <a:t>Ребёнок определяет последовательность событий, находит и объясняет несоответствие на картинках.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99"/>
              </a:buClr>
            </a:pPr>
            <a:r>
              <a:rPr lang="ru-RU" sz="2000"/>
              <a:t>Находит и объясняет отличие между предметами и явлениями.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99"/>
              </a:buClr>
            </a:pPr>
            <a:r>
              <a:rPr lang="ru-RU" sz="2000"/>
              <a:t>Называет месяцы года, их последовательность.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99"/>
              </a:buClr>
            </a:pPr>
            <a:r>
              <a:rPr lang="ru-RU" sz="2000"/>
              <a:t>Определяет время по часам.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99"/>
              </a:buClr>
            </a:pPr>
            <a:r>
              <a:rPr lang="ru-RU" sz="2000"/>
              <a:t>Оценивает временные интервалы без часов, на основе чувства времени.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99"/>
              </a:buClr>
            </a:pPr>
            <a:r>
              <a:rPr lang="ru-RU" sz="2000"/>
              <a:t>Понимает календарь, как систему мер времени – сутки, неделя, месяц, год.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1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1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1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1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1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/>
      <p:bldP spid="1628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6" name="AutoShape 6"/>
          <p:cNvSpPr>
            <a:spLocks noChangeArrowheads="1"/>
          </p:cNvSpPr>
          <p:nvPr/>
        </p:nvSpPr>
        <p:spPr bwMode="auto">
          <a:xfrm>
            <a:off x="179388" y="549275"/>
            <a:ext cx="2051050" cy="1916113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Занятия</a:t>
            </a:r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2051050" y="4581525"/>
            <a:ext cx="2051050" cy="1916113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Работа</a:t>
            </a:r>
            <a:r>
              <a:rPr lang="ru-RU"/>
              <a:t> </a:t>
            </a:r>
          </a:p>
          <a:p>
            <a:pPr algn="ctr"/>
            <a:r>
              <a:rPr lang="ru-RU"/>
              <a:t>с </a:t>
            </a:r>
            <a:r>
              <a:rPr lang="ru-RU">
                <a:solidFill>
                  <a:srgbClr val="000000"/>
                </a:solidFill>
              </a:rPr>
              <a:t>родителями</a:t>
            </a:r>
            <a:r>
              <a:rPr lang="ru-RU"/>
              <a:t> </a:t>
            </a:r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auto">
          <a:xfrm>
            <a:off x="4716463" y="4581525"/>
            <a:ext cx="2303462" cy="1943100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Взаимодействие </a:t>
            </a:r>
          </a:p>
          <a:p>
            <a:pPr algn="ctr"/>
            <a:r>
              <a:rPr lang="ru-RU">
                <a:solidFill>
                  <a:srgbClr val="000000"/>
                </a:solidFill>
              </a:rPr>
              <a:t>с учреждениями </a:t>
            </a:r>
          </a:p>
          <a:p>
            <a:pPr algn="ctr"/>
            <a:r>
              <a:rPr lang="ru-RU">
                <a:solidFill>
                  <a:srgbClr val="000000"/>
                </a:solidFill>
              </a:rPr>
              <a:t>социума. </a:t>
            </a:r>
          </a:p>
        </p:txBody>
      </p:sp>
      <p:sp>
        <p:nvSpPr>
          <p:cNvPr id="92169" name="AutoShape 9"/>
          <p:cNvSpPr>
            <a:spLocks noChangeArrowheads="1"/>
          </p:cNvSpPr>
          <p:nvPr/>
        </p:nvSpPr>
        <p:spPr bwMode="auto">
          <a:xfrm>
            <a:off x="6877050" y="3213100"/>
            <a:ext cx="2051050" cy="1916113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Кружок</a:t>
            </a:r>
            <a:r>
              <a:rPr lang="ru-RU"/>
              <a:t>. </a:t>
            </a:r>
          </a:p>
        </p:txBody>
      </p:sp>
      <p:sp>
        <p:nvSpPr>
          <p:cNvPr id="92170" name="AutoShape 10"/>
          <p:cNvSpPr>
            <a:spLocks noChangeArrowheads="1"/>
          </p:cNvSpPr>
          <p:nvPr/>
        </p:nvSpPr>
        <p:spPr bwMode="auto">
          <a:xfrm>
            <a:off x="6732588" y="549275"/>
            <a:ext cx="2411412" cy="2374900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Взаимодействие</a:t>
            </a:r>
          </a:p>
          <a:p>
            <a:pPr algn="ctr"/>
            <a:r>
              <a:rPr lang="ru-RU">
                <a:solidFill>
                  <a:srgbClr val="000000"/>
                </a:solidFill>
              </a:rPr>
              <a:t> с врачом </a:t>
            </a:r>
          </a:p>
          <a:p>
            <a:pPr algn="ctr"/>
            <a:r>
              <a:rPr lang="ru-RU">
                <a:solidFill>
                  <a:srgbClr val="000000"/>
                </a:solidFill>
              </a:rPr>
              <a:t>окулистом. </a:t>
            </a:r>
          </a:p>
        </p:txBody>
      </p:sp>
      <p:sp>
        <p:nvSpPr>
          <p:cNvPr id="92171" name="AutoShape 11"/>
          <p:cNvSpPr>
            <a:spLocks noChangeArrowheads="1"/>
          </p:cNvSpPr>
          <p:nvPr/>
        </p:nvSpPr>
        <p:spPr bwMode="auto">
          <a:xfrm>
            <a:off x="250825" y="2924175"/>
            <a:ext cx="2160588" cy="2017713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  <a:p>
            <a:pPr algn="ctr"/>
            <a:r>
              <a:rPr lang="ru-RU">
                <a:solidFill>
                  <a:srgbClr val="000000"/>
                </a:solidFill>
              </a:rPr>
              <a:t>Воспитательная</a:t>
            </a:r>
            <a:r>
              <a:rPr lang="ru-RU"/>
              <a:t> </a:t>
            </a:r>
          </a:p>
          <a:p>
            <a:pPr algn="ctr"/>
            <a:r>
              <a:rPr lang="ru-RU">
                <a:solidFill>
                  <a:srgbClr val="000000"/>
                </a:solidFill>
              </a:rPr>
              <a:t>система</a:t>
            </a:r>
            <a:r>
              <a:rPr lang="ru-RU"/>
              <a:t> </a:t>
            </a:r>
          </a:p>
        </p:txBody>
      </p:sp>
      <p:sp>
        <p:nvSpPr>
          <p:cNvPr id="92173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2700338" y="1773238"/>
            <a:ext cx="3887787" cy="20161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формы работы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3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3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1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8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100"/>
                            </p:stCondLst>
                            <p:childTnLst>
                              <p:par>
                                <p:cTn id="4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 animBg="1"/>
      <p:bldP spid="92167" grpId="0" animBg="1"/>
      <p:bldP spid="92168" grpId="0" animBg="1"/>
      <p:bldP spid="92169" grpId="0" animBg="1"/>
      <p:bldP spid="92170" grpId="0" animBg="1"/>
      <p:bldP spid="92171" grpId="0" animBg="1"/>
      <p:bldP spid="921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62" name="Diagram 6"/>
          <p:cNvGraphicFramePr>
            <a:graphicFrameLocks/>
          </p:cNvGraphicFramePr>
          <p:nvPr>
            <p:ph/>
          </p:nvPr>
        </p:nvGraphicFramePr>
        <p:xfrm>
          <a:off x="6350" y="3175"/>
          <a:ext cx="8956675" cy="6629400"/>
        </p:xfrm>
        <a:graphic>
          <a:graphicData uri="http://schemas.openxmlformats.org/drawingml/2006/compatibility">
            <com:legacyDrawing xmlns:com="http://schemas.openxmlformats.org/drawingml/2006/compatibility" spid="_x0000_s70662"/>
          </a:graphicData>
        </a:graphic>
      </p:graphicFrame>
      <p:pic>
        <p:nvPicPr>
          <p:cNvPr id="70683" name="Picture 27" descr="J0078948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969250" y="5300663"/>
            <a:ext cx="1174750" cy="13446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70662" grpId="0"/>
    </p:bld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307</TotalTime>
  <Words>405</Words>
  <Application>Microsoft Office PowerPoint</Application>
  <PresentationFormat>Экран (4:3)</PresentationFormat>
  <Paragraphs>88</Paragraphs>
  <Slides>18</Slides>
  <Notes>0</Notes>
  <HiddenSlides>0</HiddenSlides>
  <MMClips>1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Wingdings</vt:lpstr>
      <vt:lpstr>Times New Roman</vt:lpstr>
      <vt:lpstr>Tahoma</vt:lpstr>
      <vt:lpstr>Круги</vt:lpstr>
      <vt:lpstr>Диаграмма Microsoft Graph</vt:lpstr>
      <vt:lpstr>«Формирование представлений о   времени у детей дошкольного  возраста с нарушением зрения» </vt:lpstr>
      <vt:lpstr>Лишь увидев ребёнка как чудо, можно понять его как личность.   К. Д. Ушинский </vt:lpstr>
      <vt:lpstr>Цель </vt:lpstr>
      <vt:lpstr>Задачи:</vt:lpstr>
      <vt:lpstr>Актуальность </vt:lpstr>
      <vt:lpstr>Этапы работы</vt:lpstr>
      <vt:lpstr>Предполагаемый результат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Сентябрь 2009</vt:lpstr>
      <vt:lpstr>Апрель 2010</vt:lpstr>
      <vt:lpstr>Информационные ресурсы. Агранович З. Е. Дидактические материалы по развитию зрительного восприятия и узнавание (зрительного гнозиса) у старших дошкольников. СПб: Детство – Пресс, 2003 Болотова А. Формирование восприятия времени. «Дошкольное воспитание»1980, №11. Давидчук А. Дошкольный возраст: развитие элементарных математических представлений. «Дошкольное воспитание» 1996, №12. Ермаков В. П. Развитие, обучение и воспитание детей с нарушением зрения – М:1990. Кононенко И. знакомство детей со временем. «Дошкольное воспитание» 1981. №7. Логопедия: учебник для студентов дефектологического факультета педагогических институтов. (Волкова Л. С. Шаховская С. Н. – 3-е издание – М. Владос, 2002. Мусейнбанова Т. Развитие ориентировки во времени у детей дошкольного возраста. «Дошкольное воспитание» 1972, №2. Никитин Б. П. ступеньки творчества или развивающие игры. М. Просвещение, 1990. Никулина Г. В. Охраняем и развиваем зрение. Учебно-методическое пособие для педагогов. – СПт: Детство – Пресс, 2002. Плаксина Л. И. Развитие зрительного восприятия у дошкольников с нарушением зрения – М. Просвещение,1985. Программы специальных (коррекционных)  образовательных учреждений IV вида. (для детей с нарушением зрения). Программы детского сада. Коррекционная работа в детском саду. /под ред. Л. И. Плаксиной, Л. А. Григорян. Экзамен.2003. Рихтерион Т. Д. Формирование представлений о времени у детей в дошкольном возрасте. М. Просвещение,1991. Сорокина А. И. Дидактические игры в детском саду. М. 1982. Тарабарина Т. И. Детям о времени. Теория и методика математического развития дошкольников. Хрестоматия. В 3-х т. СПб: ИКПР, 2001. Чуднова Р. Обучение детей ориентировки во времени. Дошкольное воспитание.1979. №1. Щербакова Е., Фунтикова О. Формирование временных представление. Дошкольное воспитание 1988.№3. Щербакова Е.,  Фунтикова О. Формирование представлений и понятий о времени с помощью объёмной модели. Дошкольное воспитание.1986.№7.</vt:lpstr>
    </vt:vector>
  </TitlesOfParts>
  <Company>хата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дюдя</dc:creator>
  <cp:lastModifiedBy>revaz</cp:lastModifiedBy>
  <cp:revision>16</cp:revision>
  <dcterms:created xsi:type="dcterms:W3CDTF">2003-06-16T09:58:28Z</dcterms:created>
  <dcterms:modified xsi:type="dcterms:W3CDTF">2013-01-17T21:06:06Z</dcterms:modified>
</cp:coreProperties>
</file>