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56" r:id="rId2"/>
    <p:sldId id="257" r:id="rId3"/>
    <p:sldId id="269" r:id="rId4"/>
    <p:sldId id="276" r:id="rId5"/>
    <p:sldId id="277" r:id="rId6"/>
    <p:sldId id="261" r:id="rId7"/>
    <p:sldId id="263" r:id="rId8"/>
    <p:sldId id="273" r:id="rId9"/>
    <p:sldId id="271" r:id="rId10"/>
    <p:sldId id="265" r:id="rId11"/>
    <p:sldId id="272" r:id="rId12"/>
    <p:sldId id="268" r:id="rId13"/>
    <p:sldId id="274" r:id="rId14"/>
    <p:sldId id="260" r:id="rId15"/>
    <p:sldId id="259" r:id="rId16"/>
    <p:sldId id="266" r:id="rId17"/>
    <p:sldId id="275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954" y="-6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10.10.2012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file:///\\192.168.0.1\Metod\&#1040;&#1085;&#1075;&#1083;&#1080;&#1081;&#1089;&#1082;&#1080;&#1081;%20&#1103;&#1079;&#1099;&#1082;\&#1041;&#1077;&#1085;&#1100;&#1082;&#1086;%20&#1045;.&#1048;.%2017.05.2012%20&#1089;&#1077;&#1084;&#1080;&#1085;&#1072;&#1088;%20&#1072;&#1090;&#1090;&#1077;&#1089;&#1090;&#1072;&#1094;&#1080;&#1103;\&#1060;&#1043;&#1054;&#1057;%20&#1054;&#1041;&#1056;%20&#1055;&#1056;&#1054;&#1043;%205-9&#1082;&#1083;.do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2857519"/>
          </a:xfrm>
        </p:spPr>
        <p:txBody>
          <a:bodyPr>
            <a:normAutofit fontScale="90000"/>
          </a:bodyPr>
          <a:lstStyle/>
          <a:p>
            <a:r>
              <a:rPr lang="ru-RU" sz="6600" dirty="0" smtClean="0">
                <a:solidFill>
                  <a:srgbClr val="FF0000"/>
                </a:solidFill>
              </a:rPr>
              <a:t>«Кейс»- технология</a:t>
            </a:r>
            <a:br>
              <a:rPr lang="ru-RU" sz="6600" dirty="0" smtClean="0">
                <a:solidFill>
                  <a:srgbClr val="FF0000"/>
                </a:solidFill>
              </a:rPr>
            </a:br>
            <a:r>
              <a:rPr lang="en-US" sz="6600" dirty="0" smtClean="0">
                <a:solidFill>
                  <a:srgbClr val="FF0000"/>
                </a:solidFill>
              </a:rPr>
              <a:t> – </a:t>
            </a:r>
            <a:r>
              <a:rPr lang="ru-RU" sz="6600" dirty="0" smtClean="0">
                <a:solidFill>
                  <a:srgbClr val="FF0000"/>
                </a:solidFill>
              </a:rPr>
              <a:t>обучение будущего</a:t>
            </a:r>
            <a:endParaRPr lang="ru-RU" sz="66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286124"/>
            <a:ext cx="6400800" cy="3286148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tx1"/>
                </a:solidFill>
              </a:rPr>
              <a:t>Соединение «кейс»- технологии с рейтинговой системой оценки</a:t>
            </a:r>
          </a:p>
          <a:p>
            <a:r>
              <a:rPr lang="ru-RU" dirty="0" smtClean="0"/>
              <a:t> учитель английского языка Гимназии </a:t>
            </a:r>
            <a:r>
              <a:rPr lang="ru-RU" smtClean="0"/>
              <a:t>№</a:t>
            </a:r>
            <a:r>
              <a:rPr lang="ru-RU" smtClean="0"/>
              <a:t>2</a:t>
            </a:r>
          </a:p>
          <a:p>
            <a:r>
              <a:rPr lang="ru-RU" smtClean="0"/>
              <a:t> </a:t>
            </a:r>
            <a:r>
              <a:rPr lang="ru-RU" dirty="0" smtClean="0"/>
              <a:t>г. Владивостока  </a:t>
            </a:r>
            <a:r>
              <a:rPr lang="ru-RU" dirty="0" err="1" smtClean="0"/>
              <a:t>Бенько</a:t>
            </a:r>
            <a:r>
              <a:rPr lang="ru-RU" dirty="0" smtClean="0"/>
              <a:t> Елена Ивановна</a:t>
            </a:r>
            <a:endParaRPr lang="ru-RU" dirty="0"/>
          </a:p>
        </p:txBody>
      </p:sp>
      <p:pic>
        <p:nvPicPr>
          <p:cNvPr id="1026" name="Picture 2" descr="C:\Documents and Settings\Пользователь\Рабочий стол\38359977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1785926"/>
            <a:ext cx="2143140" cy="221457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Рациональность применения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 smtClean="0"/>
              <a:t>«кейс» не является обязательным на каждый день и составляется на основе поурочного плана не отнимая много времени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 smtClean="0"/>
              <a:t> эта технология эффективна в совокупности с остальными современными технологиями,  методами  и приемами </a:t>
            </a:r>
            <a:r>
              <a:rPr lang="ru-RU" dirty="0" smtClean="0">
                <a:solidFill>
                  <a:srgbClr val="000000"/>
                </a:solidFill>
              </a:rPr>
              <a:t>обучения </a:t>
            </a:r>
            <a:r>
              <a:rPr lang="ru-RU" dirty="0">
                <a:solidFill>
                  <a:srgbClr val="000000"/>
                </a:solidFill>
              </a:rPr>
              <a:t>не только английскому языку, но и применима к другим </a:t>
            </a:r>
            <a:r>
              <a:rPr lang="ru-RU" dirty="0" smtClean="0">
                <a:solidFill>
                  <a:srgbClr val="000000"/>
                </a:solidFill>
              </a:rPr>
              <a:t>предметам</a:t>
            </a:r>
            <a:endParaRPr lang="ru-RU" dirty="0">
              <a:ea typeface="Times New Roman"/>
              <a:cs typeface="Times New Roman"/>
            </a:endParaRPr>
          </a:p>
          <a:p>
            <a:pPr>
              <a:buNone/>
            </a:pPr>
            <a:r>
              <a:rPr lang="ru-RU" dirty="0" smtClean="0"/>
              <a:t> </a:t>
            </a:r>
          </a:p>
          <a:p>
            <a:r>
              <a:rPr lang="ru-RU" dirty="0" smtClean="0"/>
              <a:t> следует  учитывать индивидуальные особенности учащихся и их степень компетентности, этапы работы над определенными умениями и навыками</a:t>
            </a:r>
          </a:p>
          <a:p>
            <a:endParaRPr lang="ru-RU" dirty="0" smtClean="0"/>
          </a:p>
          <a:p>
            <a:r>
              <a:rPr lang="ru-RU" dirty="0" smtClean="0"/>
              <a:t>следует использовать «кейс»- технологию, используя опыт оптимального подбора методов и приемов в зависимости от целей урока и стратегий образования в целом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Опора на позитивные стороны траектории развития способностей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учет только положительных ответов по рейтинговой системе и даже дети, не выполнившие домашнее задание, имеют все шансы иметь высокие баллы, хотя следует снимать баллы за его отсутствие и нарушение установленных правил работы по «кейсу»</a:t>
            </a:r>
          </a:p>
          <a:p>
            <a:r>
              <a:rPr lang="ru-RU" sz="2400" dirty="0" smtClean="0"/>
              <a:t> подсчет баллов на конкурсной основе производится за 5 минут до окончания урока</a:t>
            </a:r>
          </a:p>
          <a:p>
            <a:r>
              <a:rPr lang="ru-RU" sz="2400" dirty="0" smtClean="0"/>
              <a:t>параллельно вызываются на соревнование другие группы</a:t>
            </a:r>
          </a:p>
          <a:p>
            <a:r>
              <a:rPr lang="ru-RU" sz="2400" dirty="0" smtClean="0"/>
              <a:t>эффективность контроля предопределяется рейтинговой системой оценки и взаимоконтролем (никто не допускает приписок и независимая экспертиза обеспечена)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535785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пакеты индивидуальных заданий на каждый урок являются удобным аналитическим материалом, наглядно демонстрирующим системную деятельность каждого учащегося на каждом уроке </a:t>
            </a:r>
          </a:p>
          <a:p>
            <a:r>
              <a:rPr lang="ru-RU" dirty="0" smtClean="0"/>
              <a:t> доступность и посильность изучаемого материала достигается за счет рационального использования времени на уроке и предупреждения перегрузки школьников</a:t>
            </a:r>
          </a:p>
          <a:p>
            <a:r>
              <a:rPr lang="ru-RU" dirty="0" smtClean="0"/>
              <a:t>актуальность уроков  продумана достаточно для целей ГИА и ЕГЭ</a:t>
            </a:r>
          </a:p>
          <a:p>
            <a:r>
              <a:rPr lang="ru-RU" dirty="0" smtClean="0"/>
              <a:t>уровень обратной связи со всеми учащимися высокий </a:t>
            </a:r>
          </a:p>
          <a:p>
            <a:r>
              <a:rPr lang="ru-RU" dirty="0" smtClean="0"/>
              <a:t>контроль за ЗУН учащихся эффективный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в результате осуществления оптимального подбора технологий, методов и приемов обучения, учащиеся овладевают способами познавательной деятельности, имеют возможность выбирать и использовать предложенные учительницей  не один план урока, а его разнообразные модули, когда дети могут сами поставить цели урока, систематизировать и исследовать информацию, использовать систему оценки и предоставить образовательный продукт</a:t>
            </a:r>
          </a:p>
          <a:p>
            <a:r>
              <a:rPr lang="ru-RU" dirty="0" smtClean="0"/>
              <a:t>это позволяет проследить активность и успеваемость, а также наличие домашнего задания каждого ученика на каждом уроке, при сохранности кейсов, что является </a:t>
            </a:r>
            <a:r>
              <a:rPr lang="ru-RU" dirty="0" err="1" smtClean="0"/>
              <a:t>небеспредметным</a:t>
            </a:r>
            <a:r>
              <a:rPr lang="ru-RU" dirty="0" smtClean="0"/>
              <a:t> разговором с родителями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25715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764704"/>
            <a:ext cx="8686800" cy="68407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«кейс»- технология, ИКТ, проектная и исследовательская деятельность в образовательном процессе способствует</a:t>
            </a:r>
          </a:p>
          <a:p>
            <a:pPr>
              <a:buNone/>
            </a:pPr>
            <a:r>
              <a:rPr lang="ru-RU" dirty="0" smtClean="0"/>
              <a:t>   развитию навыков интеллектуального труда  школьников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популяризации творческой    деятельности формированию поликультурного мышления  развитию толерантности у  учащихся поддержке одаренных детей</a:t>
            </a:r>
          </a:p>
          <a:p>
            <a:pPr>
              <a:buNone/>
            </a:pPr>
            <a:r>
              <a:rPr lang="ru-RU" dirty="0" smtClean="0"/>
              <a:t>   развитию интереса к изучению истории и культуры стран  изучаемого языка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учащиеся овладевают способами познавательной деятельности</a:t>
            </a:r>
            <a:endParaRPr lang="en-US" dirty="0" smtClean="0"/>
          </a:p>
          <a:p>
            <a:r>
              <a:rPr lang="ru-RU" dirty="0" smtClean="0"/>
              <a:t> имеют возможность выбирать и использовать предложенные учительницей  не один план урока, а его разнообразные модули</a:t>
            </a:r>
            <a:endParaRPr lang="en-US" dirty="0" smtClean="0"/>
          </a:p>
          <a:p>
            <a:r>
              <a:rPr lang="ru-RU" dirty="0" smtClean="0"/>
              <a:t> могут сами поставить цели урока систематизировать и исследовать информацию</a:t>
            </a:r>
            <a:endParaRPr lang="en-US" dirty="0" smtClean="0"/>
          </a:p>
          <a:p>
            <a:r>
              <a:rPr lang="ru-RU" dirty="0" smtClean="0"/>
              <a:t> использовать систему оценки и предоставить образовательный продукт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распространение опыта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30383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</a:t>
            </a:r>
            <a:r>
              <a:rPr lang="ru-RU" sz="4600" dirty="0" smtClean="0"/>
              <a:t>совокупность </a:t>
            </a:r>
            <a:r>
              <a:rPr lang="ru-RU" sz="4600" dirty="0"/>
              <a:t>информационно-коммуникационной технологии, «кейс»- </a:t>
            </a:r>
            <a:r>
              <a:rPr lang="ru-RU" sz="4600" dirty="0" smtClean="0"/>
              <a:t>технологии, </a:t>
            </a:r>
            <a:r>
              <a:rPr lang="ru-RU" sz="4600" dirty="0"/>
              <a:t>и метода дифференцированного обучения с методикой коммуникативного и интенсивного обучения, проектной технологией </a:t>
            </a:r>
            <a:r>
              <a:rPr lang="ru-RU" sz="4600" dirty="0" smtClean="0"/>
              <a:t>и </a:t>
            </a:r>
            <a:r>
              <a:rPr lang="ru-RU" sz="4600" dirty="0"/>
              <a:t>традиционного </a:t>
            </a:r>
            <a:r>
              <a:rPr lang="ru-RU" sz="4600" dirty="0" smtClean="0"/>
              <a:t>стиля, заинтересовывает молодых специалистов Гимназии </a:t>
            </a:r>
            <a:r>
              <a:rPr lang="ru-RU" sz="4600" dirty="0"/>
              <a:t>№</a:t>
            </a:r>
            <a:r>
              <a:rPr lang="ru-RU" sz="4600" dirty="0" smtClean="0"/>
              <a:t>2 посредствам наставнической деятельности</a:t>
            </a:r>
            <a:r>
              <a:rPr lang="ru-RU" sz="4600" dirty="0"/>
              <a:t> </a:t>
            </a:r>
            <a:r>
              <a:rPr lang="ru-RU" sz="4600" dirty="0" smtClean="0"/>
              <a:t>и  </a:t>
            </a:r>
            <a:r>
              <a:rPr lang="ru-RU" sz="4600" dirty="0"/>
              <a:t>дает возможность распространять опыт оптимального подбора методов и приемов в зависимости от целей урока и стратегий образования в </a:t>
            </a:r>
            <a:r>
              <a:rPr lang="ru-RU" sz="4600" dirty="0" smtClean="0"/>
              <a:t>целом </a:t>
            </a:r>
            <a:endParaRPr lang="ru-RU" sz="4600" dirty="0"/>
          </a:p>
        </p:txBody>
      </p:sp>
    </p:spTree>
    <p:extLst>
      <p:ext uri="{BB962C8B-B14F-4D97-AF65-F5344CB8AC3E}">
        <p14:creationId xmlns:p14="http://schemas.microsoft.com/office/powerpoint/2010/main" val="355943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Анализ успеваемости 2012 г.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2492906"/>
              </p:ext>
            </p:extLst>
          </p:nvPr>
        </p:nvGraphicFramePr>
        <p:xfrm>
          <a:off x="285720" y="1556791"/>
          <a:ext cx="8705880" cy="378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5476"/>
                <a:gridCol w="1216358"/>
                <a:gridCol w="1071570"/>
                <a:gridCol w="1071570"/>
                <a:gridCol w="3490906"/>
              </a:tblGrid>
              <a:tr h="911769">
                <a:tc>
                  <a:txBody>
                    <a:bodyPr/>
                    <a:lstStyle/>
                    <a:p>
                      <a:r>
                        <a:rPr lang="ru-RU" dirty="0" smtClean="0"/>
                        <a:t>Класс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% </a:t>
                      </a:r>
                      <a:r>
                        <a:rPr lang="ru-RU" dirty="0" err="1" smtClean="0"/>
                        <a:t>успева-емости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%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качества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средний балл за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17870">
                <a:tc>
                  <a:txBody>
                    <a:bodyPr/>
                    <a:lstStyle/>
                    <a:p>
                      <a:r>
                        <a:rPr lang="ru-RU" dirty="0" smtClean="0"/>
                        <a:t>6а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87,5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17870">
                <a:tc>
                  <a:txBody>
                    <a:bodyPr/>
                    <a:lstStyle/>
                    <a:p>
                      <a:r>
                        <a:rPr lang="ru-RU" dirty="0" smtClean="0"/>
                        <a:t>6б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4.0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17870">
                <a:tc>
                  <a:txBody>
                    <a:bodyPr/>
                    <a:lstStyle/>
                    <a:p>
                      <a:r>
                        <a:rPr lang="ru-RU" dirty="0" smtClean="0"/>
                        <a:t>6в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88,8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17870">
                <a:tc>
                  <a:txBody>
                    <a:bodyPr/>
                    <a:lstStyle/>
                    <a:p>
                      <a:r>
                        <a:rPr lang="ru-RU" dirty="0" smtClean="0"/>
                        <a:t>6г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87,5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3.8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500694" y="1714488"/>
          <a:ext cx="3429024" cy="35576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942"/>
                <a:gridCol w="785818"/>
                <a:gridCol w="785818"/>
                <a:gridCol w="1000132"/>
                <a:gridCol w="214314"/>
              </a:tblGrid>
              <a:tr h="714380">
                <a:tc>
                  <a:txBody>
                    <a:bodyPr/>
                    <a:lstStyle/>
                    <a:p>
                      <a:r>
                        <a:rPr lang="ru-RU" dirty="0" smtClean="0"/>
                        <a:t>1 </a:t>
                      </a:r>
                      <a:r>
                        <a:rPr lang="ru-RU" dirty="0" err="1" smtClean="0"/>
                        <a:t>четв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</a:t>
                      </a:r>
                      <a:r>
                        <a:rPr lang="ru-RU" dirty="0" err="1" smtClean="0"/>
                        <a:t>четв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</a:t>
                      </a:r>
                      <a:r>
                        <a:rPr lang="ru-RU" dirty="0" err="1" smtClean="0"/>
                        <a:t>четв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 </a:t>
                      </a:r>
                    </a:p>
                    <a:p>
                      <a:r>
                        <a:rPr lang="ru-RU" dirty="0" err="1" smtClean="0"/>
                        <a:t>четв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5818">
                <a:tc>
                  <a:txBody>
                    <a:bodyPr/>
                    <a:lstStyle/>
                    <a:p>
                      <a:r>
                        <a:rPr lang="ru-RU" dirty="0" smtClean="0"/>
                        <a:t>3,5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58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3,6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5805">
                <a:tc>
                  <a:txBody>
                    <a:bodyPr/>
                    <a:lstStyle/>
                    <a:p>
                      <a:r>
                        <a:rPr lang="ru-RU" dirty="0" smtClean="0"/>
                        <a:t>3,5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3,9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3,5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4.4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58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3,5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3,5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3,8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современная педагогическая технология и методика на основе стандартов второго поколения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518176"/>
          </a:xfrm>
        </p:spPr>
        <p:txBody>
          <a:bodyPr>
            <a:normAutofit fontScale="92500"/>
          </a:bodyPr>
          <a:lstStyle/>
          <a:p>
            <a:r>
              <a:rPr lang="ru-RU" dirty="0" err="1" smtClean="0"/>
              <a:t>системно-деятельностный</a:t>
            </a:r>
            <a:r>
              <a:rPr lang="ru-RU" dirty="0" smtClean="0"/>
              <a:t>  и коммуникативно-когнитивный подходы </a:t>
            </a:r>
          </a:p>
          <a:p>
            <a:r>
              <a:rPr lang="ru-RU" dirty="0" smtClean="0"/>
              <a:t>идея объединения рейтинговой системы оценки, обеспечивающей соревновательный характер обучения и высокую активность учащихся </a:t>
            </a:r>
          </a:p>
          <a:p>
            <a:r>
              <a:rPr lang="ru-RU" dirty="0" smtClean="0"/>
              <a:t>«кейс»- технология нацелена на индивидуальный подход к ребенку в учебном процессе и  при подготовке к экзамену</a:t>
            </a:r>
          </a:p>
          <a:p>
            <a:r>
              <a:rPr lang="ru-RU" dirty="0"/>
              <a:t>в</a:t>
            </a:r>
            <a:r>
              <a:rPr lang="ru-RU" dirty="0" smtClean="0"/>
              <a:t>ысокая мотивация в </a:t>
            </a:r>
            <a:r>
              <a:rPr lang="ru-RU" dirty="0"/>
              <a:t>изучении английского </a:t>
            </a:r>
            <a:r>
              <a:rPr lang="ru-RU" dirty="0" smtClean="0"/>
              <a:t>языка  достаточная </a:t>
            </a:r>
            <a:r>
              <a:rPr lang="ru-RU" dirty="0"/>
              <a:t>для формирования необходимых </a:t>
            </a:r>
            <a:r>
              <a:rPr lang="ru-RU" dirty="0" smtClean="0"/>
              <a:t>компетенций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и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оптимизация инновационной деятельности Гимназии №2 для развития и формирования универсальных учебных действий коммуникативной культуры школьников</a:t>
            </a:r>
            <a:endParaRPr lang="en-US" dirty="0" smtClean="0"/>
          </a:p>
          <a:p>
            <a:r>
              <a:rPr lang="ru-RU" dirty="0" smtClean="0"/>
              <a:t>личностно- ориентированный подход к ребенку в учебном процессе</a:t>
            </a:r>
            <a:endParaRPr lang="en-US" dirty="0" smtClean="0"/>
          </a:p>
          <a:p>
            <a:r>
              <a:rPr lang="ru-RU" dirty="0" smtClean="0"/>
              <a:t> обеспечение личностных, </a:t>
            </a:r>
            <a:r>
              <a:rPr lang="ru-RU" dirty="0" err="1" smtClean="0"/>
              <a:t>метапредметных</a:t>
            </a:r>
            <a:r>
              <a:rPr lang="ru-RU" dirty="0" smtClean="0"/>
              <a:t> и предметных результатов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114412"/>
          </a:xfrm>
        </p:spPr>
        <p:txBody>
          <a:bodyPr>
            <a:normAutofit fontScale="90000"/>
          </a:bodyPr>
          <a:lstStyle/>
          <a:p>
            <a:r>
              <a:rPr lang="ru-RU" sz="3100" u="sng" dirty="0" smtClean="0">
                <a:hlinkClick r:id="rId2"/>
              </a:rPr>
              <a:t>Планируемые результаты освоения обучающимися ООП ООО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b="1" dirty="0" smtClean="0"/>
              <a:t>Объект</a:t>
            </a:r>
            <a:r>
              <a:rPr lang="ru-RU" sz="3100" dirty="0" smtClean="0"/>
              <a:t> оценки </a:t>
            </a:r>
            <a:r>
              <a:rPr lang="ru-RU" sz="3100" dirty="0" err="1" smtClean="0"/>
              <a:t>метапредметных</a:t>
            </a:r>
            <a:r>
              <a:rPr lang="ru-RU" sz="3100" dirty="0" smtClean="0"/>
              <a:t> результатов 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 способность и готовность к освоению систематических знаний, их самостоятельному пополнению, переносу и интеграции</a:t>
            </a:r>
          </a:p>
          <a:p>
            <a:r>
              <a:rPr lang="ru-RU" dirty="0" smtClean="0"/>
              <a:t> способность к сотрудничеству и коммуникации</a:t>
            </a:r>
          </a:p>
          <a:p>
            <a:r>
              <a:rPr lang="ru-RU" dirty="0" smtClean="0"/>
              <a:t> способность к решению личностно и социально значимых проблем и воплощению найденных решений в практику</a:t>
            </a:r>
          </a:p>
          <a:p>
            <a:r>
              <a:rPr lang="ru-RU" dirty="0" smtClean="0"/>
              <a:t> способность и готовность к использованию ИКТ в целях обучения и развития</a:t>
            </a:r>
          </a:p>
          <a:p>
            <a:r>
              <a:rPr lang="ru-RU" dirty="0" smtClean="0"/>
              <a:t> способность к самоорганизации, </a:t>
            </a:r>
            <a:r>
              <a:rPr lang="ru-RU" dirty="0" err="1" smtClean="0"/>
              <a:t>саморегуляции</a:t>
            </a:r>
            <a:r>
              <a:rPr lang="ru-RU" dirty="0" smtClean="0"/>
              <a:t> и рефлексии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Особенности оценки </a:t>
            </a:r>
            <a:r>
              <a:rPr lang="ru-RU" b="1" dirty="0" err="1" smtClean="0"/>
              <a:t>метапредметных</a:t>
            </a:r>
            <a:r>
              <a:rPr lang="ru-RU" b="1" dirty="0" smtClean="0"/>
              <a:t> результатов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smtClean="0"/>
              <a:t>Оценка </a:t>
            </a:r>
            <a:r>
              <a:rPr lang="ru-RU" dirty="0" smtClean="0"/>
              <a:t>достижения планируемых результатов освоения основной образовательной программы, представленных в разделах «Регулятивные универсальные учебные действия», «Коммуникативные универсальные учебные действия», «Познавательные универсальные учебные действия» программы формирования универсальных учебных действий,</a:t>
            </a:r>
          </a:p>
          <a:p>
            <a:pPr lvl="0"/>
            <a:r>
              <a:rPr lang="ru-RU" dirty="0" smtClean="0"/>
              <a:t>Оценка планируемых результатов, представленных во всех разделах междисциплинарных учебных программ.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>
            <a:noAutofit/>
          </a:bodyPr>
          <a:lstStyle/>
          <a:p>
            <a:r>
              <a:rPr lang="ru-RU" sz="3200" dirty="0" smtClean="0"/>
              <a:t>Цель для учащихся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3116"/>
            <a:ext cx="8229600" cy="47148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>
                <a:solidFill>
                  <a:srgbClr val="FF0000"/>
                </a:solidFill>
              </a:rPr>
              <a:t>  выбрать из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ru-RU" sz="4800" dirty="0" smtClean="0">
                <a:solidFill>
                  <a:srgbClr val="FF0000"/>
                </a:solidFill>
              </a:rPr>
              <a:t>предложенного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ru-RU" sz="4800" dirty="0" smtClean="0">
                <a:solidFill>
                  <a:srgbClr val="FF0000"/>
                </a:solidFill>
              </a:rPr>
              <a:t>  объема возможных заданий по всем видам речевой созвучные своей индивидуальности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«Кейсы»- (от англ. слова «упакованный чемоданчик»)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71546"/>
            <a:ext cx="8686800" cy="6286544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Сформированные пакеты индивидуальных заданий на каждый урок по всем видам речевой деятельности: </a:t>
            </a:r>
          </a:p>
          <a:p>
            <a:pPr lvl="0"/>
            <a:r>
              <a:rPr lang="ru-RU" dirty="0" smtClean="0"/>
              <a:t>1.  задания базового и повышенного уровня </a:t>
            </a:r>
            <a:r>
              <a:rPr lang="ru-RU" dirty="0" smtClean="0">
                <a:solidFill>
                  <a:srgbClr val="FF0000"/>
                </a:solidFill>
              </a:rPr>
              <a:t>лексико-грамматического характера</a:t>
            </a:r>
          </a:p>
          <a:p>
            <a:r>
              <a:rPr lang="ru-RU" dirty="0" smtClean="0"/>
              <a:t> 2.  блок заданий для подготовки </a:t>
            </a:r>
            <a:r>
              <a:rPr lang="ru-RU" dirty="0" smtClean="0">
                <a:solidFill>
                  <a:srgbClr val="FF0000"/>
                </a:solidFill>
              </a:rPr>
              <a:t>устного тематического монологического высказывание</a:t>
            </a:r>
            <a:r>
              <a:rPr lang="ru-RU" dirty="0" smtClean="0"/>
              <a:t> на основе интерпретированного текста, формирующее критическое мышление</a:t>
            </a:r>
          </a:p>
          <a:p>
            <a:r>
              <a:rPr lang="ru-RU" dirty="0" smtClean="0"/>
              <a:t> 3.   блок заданий для подготовки </a:t>
            </a:r>
            <a:r>
              <a:rPr lang="ru-RU" dirty="0" smtClean="0">
                <a:solidFill>
                  <a:srgbClr val="FF0000"/>
                </a:solidFill>
              </a:rPr>
              <a:t>диалогов  с целью обмена оценочной информацией</a:t>
            </a:r>
          </a:p>
          <a:p>
            <a:r>
              <a:rPr lang="ru-RU" dirty="0" smtClean="0"/>
              <a:t> 4.   индивидуальная </a:t>
            </a:r>
            <a:r>
              <a:rPr lang="ru-RU" dirty="0" smtClean="0">
                <a:solidFill>
                  <a:srgbClr val="FF0000"/>
                </a:solidFill>
              </a:rPr>
              <a:t>диагностическая карта </a:t>
            </a:r>
            <a:r>
              <a:rPr lang="ru-RU" dirty="0" smtClean="0"/>
              <a:t>как необходимая составляющая эффективного урока</a:t>
            </a:r>
          </a:p>
          <a:p>
            <a:r>
              <a:rPr lang="ru-RU" dirty="0" smtClean="0"/>
              <a:t> 5.   задания повышенного уровня: творческие </a:t>
            </a:r>
            <a:r>
              <a:rPr lang="ru-RU" dirty="0" smtClean="0">
                <a:solidFill>
                  <a:srgbClr val="FF0000"/>
                </a:solidFill>
              </a:rPr>
              <a:t>проекты</a:t>
            </a:r>
            <a:r>
              <a:rPr lang="ru-RU" dirty="0" smtClean="0"/>
              <a:t>, </a:t>
            </a:r>
            <a:r>
              <a:rPr lang="ru-RU" dirty="0" err="1" smtClean="0">
                <a:solidFill>
                  <a:srgbClr val="FF0000"/>
                </a:solidFill>
              </a:rPr>
              <a:t>учебно</a:t>
            </a:r>
            <a:r>
              <a:rPr lang="ru-RU" dirty="0" smtClean="0">
                <a:solidFill>
                  <a:srgbClr val="FF0000"/>
                </a:solidFill>
              </a:rPr>
              <a:t>- исследовательские конкурсные работы 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презентации</a:t>
            </a:r>
            <a:r>
              <a:rPr lang="ru-RU" dirty="0" smtClean="0"/>
              <a:t> материала теоретической грамматики и страноведения</a:t>
            </a:r>
          </a:p>
          <a:p>
            <a:r>
              <a:rPr lang="ru-RU" dirty="0" smtClean="0"/>
              <a:t>6.  проверка домашнего задания и </a:t>
            </a:r>
            <a:r>
              <a:rPr lang="ru-RU" dirty="0" smtClean="0">
                <a:solidFill>
                  <a:srgbClr val="FF0000"/>
                </a:solidFill>
              </a:rPr>
              <a:t>рефлексия</a:t>
            </a:r>
            <a:r>
              <a:rPr lang="ru-RU" dirty="0" smtClean="0"/>
              <a:t> урока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Алгоритм составления «кейса»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Составить план урока согласно программе и особенностям группы</a:t>
            </a:r>
          </a:p>
          <a:p>
            <a:r>
              <a:rPr lang="ru-RU" dirty="0" smtClean="0"/>
              <a:t>Определить этапы урока и номера заданий для учащихся базового уровня и повышенного уровня</a:t>
            </a:r>
          </a:p>
          <a:p>
            <a:r>
              <a:rPr lang="ru-RU" dirty="0" smtClean="0"/>
              <a:t>Определить темы учебных исследований и творческих проектов, связанных с темой урока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Характеристика отдельных составляющих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 smtClean="0"/>
              <a:t>учебно</a:t>
            </a:r>
            <a:r>
              <a:rPr lang="ru-RU" dirty="0" smtClean="0"/>
              <a:t>- исследовательские проекты оцениваются по рейтинговой системе с использованием </a:t>
            </a:r>
            <a:r>
              <a:rPr lang="ru-RU" dirty="0" err="1" smtClean="0"/>
              <a:t>общеучебных</a:t>
            </a:r>
            <a:r>
              <a:rPr lang="ru-RU" dirty="0" smtClean="0"/>
              <a:t> умений и навыков (см. материалы поддержки)</a:t>
            </a:r>
          </a:p>
          <a:p>
            <a:r>
              <a:rPr lang="ru-RU" dirty="0" smtClean="0"/>
              <a:t>диагностическая карта составляется по итогам контрольных работ и анализа ошибок</a:t>
            </a:r>
          </a:p>
          <a:p>
            <a:r>
              <a:rPr lang="ru-RU" dirty="0" smtClean="0"/>
              <a:t>Учащиеся получают балл за каждый правильный ответ  (рейтинг может быть вариативен в зависимости от типа урока и его целей, видов деятельности) 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7845</TotalTime>
  <Words>909</Words>
  <Application>Microsoft Office PowerPoint</Application>
  <PresentationFormat>Экран (4:3)</PresentationFormat>
  <Paragraphs>113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Трек</vt:lpstr>
      <vt:lpstr>«Кейс»- технология  – обучение будущего</vt:lpstr>
      <vt:lpstr>современная педагогическая технология и методика на основе стандартов второго поколения</vt:lpstr>
      <vt:lpstr>Цели и задачи</vt:lpstr>
      <vt:lpstr>Планируемые результаты освоения обучающимися ООП ООО Объект оценки метапредметных результатов : </vt:lpstr>
      <vt:lpstr>Особенности оценки метапредметных результатов </vt:lpstr>
      <vt:lpstr>Цель для учащихся</vt:lpstr>
      <vt:lpstr>«Кейсы»- (от англ. слова «упакованный чемоданчик»)  </vt:lpstr>
      <vt:lpstr>Алгоритм составления «кейса»</vt:lpstr>
      <vt:lpstr>Характеристика отдельных составляющих</vt:lpstr>
      <vt:lpstr>Рациональность применения</vt:lpstr>
      <vt:lpstr>Опора на позитивные стороны траектории развития способностей</vt:lpstr>
      <vt:lpstr>результат</vt:lpstr>
      <vt:lpstr>Презентация PowerPoint</vt:lpstr>
      <vt:lpstr>Презентация PowerPoint</vt:lpstr>
      <vt:lpstr>Презентация PowerPoint</vt:lpstr>
      <vt:lpstr>распространение опыта</vt:lpstr>
      <vt:lpstr>Анализ успеваемости 2012 г.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71</cp:revision>
  <dcterms:modified xsi:type="dcterms:W3CDTF">2012-10-10T05:02:41Z</dcterms:modified>
</cp:coreProperties>
</file>