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4" r:id="rId11"/>
    <p:sldId id="264" r:id="rId12"/>
    <p:sldId id="265" r:id="rId13"/>
    <p:sldId id="266" r:id="rId14"/>
    <p:sldId id="285" r:id="rId15"/>
    <p:sldId id="268" r:id="rId16"/>
    <p:sldId id="273" r:id="rId17"/>
    <p:sldId id="274" r:id="rId18"/>
    <p:sldId id="278" r:id="rId19"/>
    <p:sldId id="275" r:id="rId20"/>
    <p:sldId id="277" r:id="rId21"/>
    <p:sldId id="276" r:id="rId22"/>
    <p:sldId id="279" r:id="rId23"/>
    <p:sldId id="280" r:id="rId24"/>
    <p:sldId id="281" r:id="rId25"/>
    <p:sldId id="282" r:id="rId26"/>
    <p:sldId id="269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../slides/slide11.xml"/><Relationship Id="rId7" Type="http://schemas.openxmlformats.org/officeDocument/2006/relationships/image" Target="../media/image9.jpeg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../slides/slide1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" Target="../slides/slide21.xml"/><Relationship Id="rId7" Type="http://schemas.openxmlformats.org/officeDocument/2006/relationships/image" Target="../media/image35.jpeg"/><Relationship Id="rId2" Type="http://schemas.openxmlformats.org/officeDocument/2006/relationships/slide" Target="../slides/slide19.xml"/><Relationship Id="rId1" Type="http://schemas.openxmlformats.org/officeDocument/2006/relationships/slide" Target="../slides/slide1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" Target="../slides/slide22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8155D-7925-43B0-A702-0622C452DEB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56B8D-0585-496E-BE5C-2E291CFB13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ТЕОРИЯ БОЖЕСТВЕННОГО ПРОИСХОЖДЕНИЯ</a:t>
          </a:r>
          <a:endParaRPr lang="ru-RU" dirty="0"/>
        </a:p>
      </dgm:t>
    </dgm:pt>
    <dgm:pt modelId="{ECDA0596-9713-4BE8-B388-7EF7C0972EB2}" type="parTrans" cxnId="{387179F6-2A0C-4DB6-8B83-6DD8B62E9862}">
      <dgm:prSet/>
      <dgm:spPr/>
      <dgm:t>
        <a:bodyPr/>
        <a:lstStyle/>
        <a:p>
          <a:endParaRPr lang="ru-RU"/>
        </a:p>
      </dgm:t>
    </dgm:pt>
    <dgm:pt modelId="{0F0792D2-D2C4-4887-938C-2134997D275B}" type="sibTrans" cxnId="{387179F6-2A0C-4DB6-8B83-6DD8B62E9862}">
      <dgm:prSet/>
      <dgm:spPr/>
      <dgm:t>
        <a:bodyPr/>
        <a:lstStyle/>
        <a:p>
          <a:endParaRPr lang="ru-RU"/>
        </a:p>
      </dgm:t>
    </dgm:pt>
    <dgm:pt modelId="{C9E09736-5DCC-4AEF-84B3-9C774DC0E32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ТЕОРИЯ САМОЗАРОЖДЕНИЯ</a:t>
          </a:r>
          <a:endParaRPr lang="ru-RU" dirty="0"/>
        </a:p>
      </dgm:t>
    </dgm:pt>
    <dgm:pt modelId="{2F43A463-8294-42D3-A3D9-5D59EB635E29}" type="parTrans" cxnId="{97E3C1D9-0F10-4329-BA53-4C77A7FB4DA0}">
      <dgm:prSet/>
      <dgm:spPr/>
      <dgm:t>
        <a:bodyPr/>
        <a:lstStyle/>
        <a:p>
          <a:endParaRPr lang="ru-RU"/>
        </a:p>
      </dgm:t>
    </dgm:pt>
    <dgm:pt modelId="{526F6957-7421-4A62-B329-1FDC4C57F5F8}" type="sibTrans" cxnId="{97E3C1D9-0F10-4329-BA53-4C77A7FB4DA0}">
      <dgm:prSet/>
      <dgm:spPr/>
      <dgm:t>
        <a:bodyPr/>
        <a:lstStyle/>
        <a:p>
          <a:endParaRPr lang="ru-RU"/>
        </a:p>
      </dgm:t>
    </dgm:pt>
    <dgm:pt modelId="{5231132E-64A8-4538-9676-12135E264CE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ТЕОРИЯ КОСМИЧЕСКАЯ</a:t>
          </a:r>
          <a:endParaRPr lang="ru-RU" dirty="0"/>
        </a:p>
      </dgm:t>
    </dgm:pt>
    <dgm:pt modelId="{8290EC4A-378F-43BB-9006-B7976A619A5F}" type="parTrans" cxnId="{42AAC82B-CB24-48E1-BE1D-6E9836E64F82}">
      <dgm:prSet/>
      <dgm:spPr/>
      <dgm:t>
        <a:bodyPr/>
        <a:lstStyle/>
        <a:p>
          <a:endParaRPr lang="ru-RU"/>
        </a:p>
      </dgm:t>
    </dgm:pt>
    <dgm:pt modelId="{01B17864-07D2-4472-9939-E29AC4AC1B62}" type="sibTrans" cxnId="{42AAC82B-CB24-48E1-BE1D-6E9836E64F82}">
      <dgm:prSet/>
      <dgm:spPr/>
      <dgm:t>
        <a:bodyPr/>
        <a:lstStyle/>
        <a:p>
          <a:endParaRPr lang="ru-RU"/>
        </a:p>
      </dgm:t>
    </dgm:pt>
    <dgm:pt modelId="{B782C89C-937F-468E-B380-5E8084CEDB4F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ТЕОРИЯ ЭВОЛЮЦИОННАЯ</a:t>
          </a:r>
          <a:endParaRPr lang="ru-RU" dirty="0"/>
        </a:p>
      </dgm:t>
    </dgm:pt>
    <dgm:pt modelId="{02D7DD3B-A21A-4520-8FFC-505F6A03E4B3}" type="parTrans" cxnId="{C17782D7-17B9-4676-A83F-6A480B4CBE92}">
      <dgm:prSet/>
      <dgm:spPr/>
      <dgm:t>
        <a:bodyPr/>
        <a:lstStyle/>
        <a:p>
          <a:endParaRPr lang="ru-RU"/>
        </a:p>
      </dgm:t>
    </dgm:pt>
    <dgm:pt modelId="{4B3D362C-8E09-4752-9843-518B8F781D08}" type="sibTrans" cxnId="{C17782D7-17B9-4676-A83F-6A480B4CBE92}">
      <dgm:prSet/>
      <dgm:spPr/>
      <dgm:t>
        <a:bodyPr/>
        <a:lstStyle/>
        <a:p>
          <a:endParaRPr lang="ru-RU"/>
        </a:p>
      </dgm:t>
    </dgm:pt>
    <dgm:pt modelId="{6AA886B3-EA17-474F-ACFB-E0635CAFA576}" type="pres">
      <dgm:prSet presAssocID="{A008155D-7925-43B0-A702-0622C452DE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3D583-9AEF-4255-A109-65DD11357970}" type="pres">
      <dgm:prSet presAssocID="{A8556B8D-0585-496E-BE5C-2E291CFB1344}" presName="compNode" presStyleCnt="0"/>
      <dgm:spPr/>
    </dgm:pt>
    <dgm:pt modelId="{DFF6411F-623D-4ABF-94A0-FE62C6E269BA}" type="pres">
      <dgm:prSet presAssocID="{A8556B8D-0585-496E-BE5C-2E291CFB1344}" presName="pictRect" presStyleLbl="node1" presStyleIdx="0" presStyleCnt="4" custScaleX="83527" custScaleY="86566" custLinFactNeighborX="13527" custLinFactNeighborY="110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68753DA-27F4-434A-8FC6-3F8E5D912D49}" type="pres">
      <dgm:prSet presAssocID="{A8556B8D-0585-496E-BE5C-2E291CFB1344}" presName="textRect" presStyleLbl="revTx" presStyleIdx="0" presStyleCnt="4" custLinFactNeighborX="15019" custLinFactNeighborY="-1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4ED21-A26B-4564-803C-9485CD560572}" type="pres">
      <dgm:prSet presAssocID="{0F0792D2-D2C4-4887-938C-2134997D27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F7D78E-5B27-4D13-B301-3CC55AFC6E33}" type="pres">
      <dgm:prSet presAssocID="{C9E09736-5DCC-4AEF-84B3-9C774DC0E321}" presName="compNode" presStyleCnt="0"/>
      <dgm:spPr/>
    </dgm:pt>
    <dgm:pt modelId="{A0847C59-C660-40CD-AD2C-13A1292D981B}" type="pres">
      <dgm:prSet presAssocID="{C9E09736-5DCC-4AEF-84B3-9C774DC0E321}" presName="pictRect" presStyleLbl="node1" presStyleIdx="1" presStyleCnt="4" custScaleX="82957" custScaleY="9004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D499404-63E5-4DD3-B0D9-35D23C029F55}" type="pres">
      <dgm:prSet presAssocID="{C9E09736-5DCC-4AEF-84B3-9C774DC0E321}" presName="textRect" presStyleLbl="revTx" presStyleIdx="1" presStyleCnt="4" custLinFactNeighborX="3314" custLinFactNeighborY="-1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4CDBB-2943-44F6-AE3B-D2C422B19D26}" type="pres">
      <dgm:prSet presAssocID="{526F6957-7421-4A62-B329-1FDC4C57F5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26D501-2884-4803-A001-F31C48122C9D}" type="pres">
      <dgm:prSet presAssocID="{5231132E-64A8-4538-9676-12135E264CE6}" presName="compNode" presStyleCnt="0"/>
      <dgm:spPr/>
    </dgm:pt>
    <dgm:pt modelId="{1219BB54-4A1A-4923-A909-5AF1B4FE00F2}" type="pres">
      <dgm:prSet presAssocID="{5231132E-64A8-4538-9676-12135E264CE6}" presName="pictRect" presStyleLbl="node1" presStyleIdx="2" presStyleCnt="4" custScaleX="82896" custScaleY="91224" custLinFactNeighborX="-11675" custLinFactNeighborY="43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EF4FD61-F209-4376-8E7D-F3D86B842871}" type="pres">
      <dgm:prSet presAssocID="{5231132E-64A8-4538-9676-12135E264CE6}" presName="textRect" presStyleLbl="revTx" presStyleIdx="2" presStyleCnt="4" custLinFactNeighborX="-11781" custLinFactNeighborY="-14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57611-C6F4-464F-8953-215B7D403285}" type="pres">
      <dgm:prSet presAssocID="{01B17864-07D2-4472-9939-E29AC4AC1B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DF3857-DB22-46F6-8B17-9A10509C00B8}" type="pres">
      <dgm:prSet presAssocID="{B782C89C-937F-468E-B380-5E8084CEDB4F}" presName="compNode" presStyleCnt="0"/>
      <dgm:spPr/>
    </dgm:pt>
    <dgm:pt modelId="{B3F8E768-9B26-4554-BF1E-C8153B07A5C4}" type="pres">
      <dgm:prSet presAssocID="{B782C89C-937F-468E-B380-5E8084CEDB4F}" presName="pictRect" presStyleLbl="node1" presStyleIdx="3" presStyleCnt="4" custScaleX="85973" custScaleY="93065" custLinFactNeighborX="-28307" custLinFactNeighborY="-632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7368AEA7-7339-4A90-A608-F8A7B8639C00}" type="pres">
      <dgm:prSet presAssocID="{B782C89C-937F-468E-B380-5E8084CEDB4F}" presName="textRect" presStyleLbl="revTx" presStyleIdx="3" presStyleCnt="4" custLinFactNeighborX="-26876" custLinFactNeighborY="-14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B559C-B66A-44E8-8248-03D5D9E4F373}" type="presOf" srcId="{0F0792D2-D2C4-4887-938C-2134997D275B}" destId="{7594ED21-A26B-4564-803C-9485CD560572}" srcOrd="0" destOrd="0" presId="urn:microsoft.com/office/officeart/2005/8/layout/pList1"/>
    <dgm:cxn modelId="{42AAC82B-CB24-48E1-BE1D-6E9836E64F82}" srcId="{A008155D-7925-43B0-A702-0622C452DEB2}" destId="{5231132E-64A8-4538-9676-12135E264CE6}" srcOrd="2" destOrd="0" parTransId="{8290EC4A-378F-43BB-9006-B7976A619A5F}" sibTransId="{01B17864-07D2-4472-9939-E29AC4AC1B62}"/>
    <dgm:cxn modelId="{08C23276-0762-41E0-807D-E30CEF5965F5}" type="presOf" srcId="{526F6957-7421-4A62-B329-1FDC4C57F5F8}" destId="{F994CDBB-2943-44F6-AE3B-D2C422B19D26}" srcOrd="0" destOrd="0" presId="urn:microsoft.com/office/officeart/2005/8/layout/pList1"/>
    <dgm:cxn modelId="{862D9A20-E014-4111-87C5-A3832FFD9DBC}" type="presOf" srcId="{5231132E-64A8-4538-9676-12135E264CE6}" destId="{AEF4FD61-F209-4376-8E7D-F3D86B842871}" srcOrd="0" destOrd="0" presId="urn:microsoft.com/office/officeart/2005/8/layout/pList1"/>
    <dgm:cxn modelId="{526C956F-6040-4A0B-8B84-00BE2DE53878}" type="presOf" srcId="{C9E09736-5DCC-4AEF-84B3-9C774DC0E321}" destId="{2D499404-63E5-4DD3-B0D9-35D23C029F55}" srcOrd="0" destOrd="0" presId="urn:microsoft.com/office/officeart/2005/8/layout/pList1"/>
    <dgm:cxn modelId="{C17782D7-17B9-4676-A83F-6A480B4CBE92}" srcId="{A008155D-7925-43B0-A702-0622C452DEB2}" destId="{B782C89C-937F-468E-B380-5E8084CEDB4F}" srcOrd="3" destOrd="0" parTransId="{02D7DD3B-A21A-4520-8FFC-505F6A03E4B3}" sibTransId="{4B3D362C-8E09-4752-9843-518B8F781D08}"/>
    <dgm:cxn modelId="{1C76AE64-EC7F-47A4-B59A-D1BF8402A680}" type="presOf" srcId="{A8556B8D-0585-496E-BE5C-2E291CFB1344}" destId="{668753DA-27F4-434A-8FC6-3F8E5D912D49}" srcOrd="0" destOrd="0" presId="urn:microsoft.com/office/officeart/2005/8/layout/pList1"/>
    <dgm:cxn modelId="{D281D15A-0A0E-4211-A2BC-FC03A8F52455}" type="presOf" srcId="{A008155D-7925-43B0-A702-0622C452DEB2}" destId="{6AA886B3-EA17-474F-ACFB-E0635CAFA576}" srcOrd="0" destOrd="0" presId="urn:microsoft.com/office/officeart/2005/8/layout/pList1"/>
    <dgm:cxn modelId="{54D7387B-9CEE-4F3C-9333-16A45297B506}" type="presOf" srcId="{B782C89C-937F-468E-B380-5E8084CEDB4F}" destId="{7368AEA7-7339-4A90-A608-F8A7B8639C00}" srcOrd="0" destOrd="0" presId="urn:microsoft.com/office/officeart/2005/8/layout/pList1"/>
    <dgm:cxn modelId="{391C22F8-FBED-46BD-892D-A643211D7E92}" type="presOf" srcId="{01B17864-07D2-4472-9939-E29AC4AC1B62}" destId="{22557611-C6F4-464F-8953-215B7D403285}" srcOrd="0" destOrd="0" presId="urn:microsoft.com/office/officeart/2005/8/layout/pList1"/>
    <dgm:cxn modelId="{97E3C1D9-0F10-4329-BA53-4C77A7FB4DA0}" srcId="{A008155D-7925-43B0-A702-0622C452DEB2}" destId="{C9E09736-5DCC-4AEF-84B3-9C774DC0E321}" srcOrd="1" destOrd="0" parTransId="{2F43A463-8294-42D3-A3D9-5D59EB635E29}" sibTransId="{526F6957-7421-4A62-B329-1FDC4C57F5F8}"/>
    <dgm:cxn modelId="{387179F6-2A0C-4DB6-8B83-6DD8B62E9862}" srcId="{A008155D-7925-43B0-A702-0622C452DEB2}" destId="{A8556B8D-0585-496E-BE5C-2E291CFB1344}" srcOrd="0" destOrd="0" parTransId="{ECDA0596-9713-4BE8-B388-7EF7C0972EB2}" sibTransId="{0F0792D2-D2C4-4887-938C-2134997D275B}"/>
    <dgm:cxn modelId="{E8080839-2D08-46DB-8F1F-FC86FBEC1762}" type="presParOf" srcId="{6AA886B3-EA17-474F-ACFB-E0635CAFA576}" destId="{F163D583-9AEF-4255-A109-65DD11357970}" srcOrd="0" destOrd="0" presId="urn:microsoft.com/office/officeart/2005/8/layout/pList1"/>
    <dgm:cxn modelId="{8714EC15-7818-4009-AC8F-E95D4C83E5DA}" type="presParOf" srcId="{F163D583-9AEF-4255-A109-65DD11357970}" destId="{DFF6411F-623D-4ABF-94A0-FE62C6E269BA}" srcOrd="0" destOrd="0" presId="urn:microsoft.com/office/officeart/2005/8/layout/pList1"/>
    <dgm:cxn modelId="{EAC39AA4-49A3-4BFE-8904-A6BA3B2B779E}" type="presParOf" srcId="{F163D583-9AEF-4255-A109-65DD11357970}" destId="{668753DA-27F4-434A-8FC6-3F8E5D912D49}" srcOrd="1" destOrd="0" presId="urn:microsoft.com/office/officeart/2005/8/layout/pList1"/>
    <dgm:cxn modelId="{58BC58F3-2B09-423C-890B-D5F258AE4C78}" type="presParOf" srcId="{6AA886B3-EA17-474F-ACFB-E0635CAFA576}" destId="{7594ED21-A26B-4564-803C-9485CD560572}" srcOrd="1" destOrd="0" presId="urn:microsoft.com/office/officeart/2005/8/layout/pList1"/>
    <dgm:cxn modelId="{E6BFE7B2-5D38-4FC2-A348-DBD95B845B1E}" type="presParOf" srcId="{6AA886B3-EA17-474F-ACFB-E0635CAFA576}" destId="{6BF7D78E-5B27-4D13-B301-3CC55AFC6E33}" srcOrd="2" destOrd="0" presId="urn:microsoft.com/office/officeart/2005/8/layout/pList1"/>
    <dgm:cxn modelId="{89E664A1-CC95-47B0-8345-699FC89B0740}" type="presParOf" srcId="{6BF7D78E-5B27-4D13-B301-3CC55AFC6E33}" destId="{A0847C59-C660-40CD-AD2C-13A1292D981B}" srcOrd="0" destOrd="0" presId="urn:microsoft.com/office/officeart/2005/8/layout/pList1"/>
    <dgm:cxn modelId="{D94F342B-8F66-451F-8544-9CE0E007E603}" type="presParOf" srcId="{6BF7D78E-5B27-4D13-B301-3CC55AFC6E33}" destId="{2D499404-63E5-4DD3-B0D9-35D23C029F55}" srcOrd="1" destOrd="0" presId="urn:microsoft.com/office/officeart/2005/8/layout/pList1"/>
    <dgm:cxn modelId="{3B3A70BD-D135-4B0C-83D0-DD31DFC49343}" type="presParOf" srcId="{6AA886B3-EA17-474F-ACFB-E0635CAFA576}" destId="{F994CDBB-2943-44F6-AE3B-D2C422B19D26}" srcOrd="3" destOrd="0" presId="urn:microsoft.com/office/officeart/2005/8/layout/pList1"/>
    <dgm:cxn modelId="{5AEB8ED5-F0C9-4888-A628-22C14243B9BF}" type="presParOf" srcId="{6AA886B3-EA17-474F-ACFB-E0635CAFA576}" destId="{1626D501-2884-4803-A001-F31C48122C9D}" srcOrd="4" destOrd="0" presId="urn:microsoft.com/office/officeart/2005/8/layout/pList1"/>
    <dgm:cxn modelId="{05FA3DCC-AD7B-4A67-BA3C-9D264FA40790}" type="presParOf" srcId="{1626D501-2884-4803-A001-F31C48122C9D}" destId="{1219BB54-4A1A-4923-A909-5AF1B4FE00F2}" srcOrd="0" destOrd="0" presId="urn:microsoft.com/office/officeart/2005/8/layout/pList1"/>
    <dgm:cxn modelId="{29457E00-A8B2-47E8-9446-66E7734DF56D}" type="presParOf" srcId="{1626D501-2884-4803-A001-F31C48122C9D}" destId="{AEF4FD61-F209-4376-8E7D-F3D86B842871}" srcOrd="1" destOrd="0" presId="urn:microsoft.com/office/officeart/2005/8/layout/pList1"/>
    <dgm:cxn modelId="{7F44C433-4B52-4732-88A2-5D04FB88DDB5}" type="presParOf" srcId="{6AA886B3-EA17-474F-ACFB-E0635CAFA576}" destId="{22557611-C6F4-464F-8953-215B7D403285}" srcOrd="5" destOrd="0" presId="urn:microsoft.com/office/officeart/2005/8/layout/pList1"/>
    <dgm:cxn modelId="{A29691B4-186B-4752-A915-4428E2D72062}" type="presParOf" srcId="{6AA886B3-EA17-474F-ACFB-E0635CAFA576}" destId="{11DF3857-DB22-46F6-8B17-9A10509C00B8}" srcOrd="6" destOrd="0" presId="urn:microsoft.com/office/officeart/2005/8/layout/pList1"/>
    <dgm:cxn modelId="{DFFA7EC4-B293-4DE6-94E8-3A4D8BA0E081}" type="presParOf" srcId="{11DF3857-DB22-46F6-8B17-9A10509C00B8}" destId="{B3F8E768-9B26-4554-BF1E-C8153B07A5C4}" srcOrd="0" destOrd="0" presId="urn:microsoft.com/office/officeart/2005/8/layout/pList1"/>
    <dgm:cxn modelId="{3188B67C-EBC0-451E-B1A0-E5BE28596787}" type="presParOf" srcId="{11DF3857-DB22-46F6-8B17-9A10509C00B8}" destId="{7368AEA7-7339-4A90-A608-F8A7B8639C0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DDD2D-2AF9-4E76-83FE-591FCED7566A}" type="doc">
      <dgm:prSet loTypeId="urn:microsoft.com/office/officeart/2005/8/layout/pList1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EE0E5A-9D12-459F-9D84-D5590F7A7135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sldjump"/>
            </a:rPr>
            <a:t>БРАХИОПОДЫ</a:t>
          </a:r>
          <a:endParaRPr lang="ru-RU" b="1" dirty="0"/>
        </a:p>
      </dgm:t>
    </dgm:pt>
    <dgm:pt modelId="{2C0D1D49-1045-4E4D-9E56-B41A6DBCA42E}" type="parTrans" cxnId="{5A5C6E3F-DB7F-4BF5-A26C-76EC445FC29A}">
      <dgm:prSet/>
      <dgm:spPr/>
      <dgm:t>
        <a:bodyPr/>
        <a:lstStyle/>
        <a:p>
          <a:endParaRPr lang="ru-RU"/>
        </a:p>
      </dgm:t>
    </dgm:pt>
    <dgm:pt modelId="{5B89985B-D64F-45D1-B6F9-7BE47F33105E}" type="sibTrans" cxnId="{5A5C6E3F-DB7F-4BF5-A26C-76EC445FC29A}">
      <dgm:prSet/>
      <dgm:spPr/>
      <dgm:t>
        <a:bodyPr/>
        <a:lstStyle/>
        <a:p>
          <a:endParaRPr lang="ru-RU"/>
        </a:p>
      </dgm:t>
    </dgm:pt>
    <dgm:pt modelId="{2DE9982D-F337-4E4A-B952-E9AF90D1829B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sldjump"/>
            </a:rPr>
            <a:t>ТРИЛОБИТЫ</a:t>
          </a:r>
          <a:endParaRPr lang="ru-RU" b="1" dirty="0"/>
        </a:p>
      </dgm:t>
    </dgm:pt>
    <dgm:pt modelId="{B21ABF8E-F135-4DCC-A9EC-744F512DAF6C}" type="parTrans" cxnId="{F6E86EA5-78C0-42EA-8AF7-B2C788E616C1}">
      <dgm:prSet/>
      <dgm:spPr/>
      <dgm:t>
        <a:bodyPr/>
        <a:lstStyle/>
        <a:p>
          <a:endParaRPr lang="ru-RU"/>
        </a:p>
      </dgm:t>
    </dgm:pt>
    <dgm:pt modelId="{FAC35DE2-E488-43B9-A19A-7D47CB0F7DED}" type="sibTrans" cxnId="{F6E86EA5-78C0-42EA-8AF7-B2C788E616C1}">
      <dgm:prSet/>
      <dgm:spPr/>
      <dgm:t>
        <a:bodyPr/>
        <a:lstStyle/>
        <a:p>
          <a:endParaRPr lang="ru-RU"/>
        </a:p>
      </dgm:t>
    </dgm:pt>
    <dgm:pt modelId="{F2DB30EC-E163-4E38-9AD3-72DCB2944E6F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sldjump"/>
            </a:rPr>
            <a:t>КОРАЛЛЫ</a:t>
          </a:r>
          <a:endParaRPr lang="ru-RU" b="1" dirty="0"/>
        </a:p>
      </dgm:t>
    </dgm:pt>
    <dgm:pt modelId="{610C3EEF-566A-4A23-AB3A-3B0BB184C937}" type="parTrans" cxnId="{EA79390E-FFB0-4E77-B63D-5F9B3996238A}">
      <dgm:prSet/>
      <dgm:spPr/>
      <dgm:t>
        <a:bodyPr/>
        <a:lstStyle/>
        <a:p>
          <a:endParaRPr lang="ru-RU"/>
        </a:p>
      </dgm:t>
    </dgm:pt>
    <dgm:pt modelId="{C0AEAC90-1B96-4825-A4BB-174D24071FEB}" type="sibTrans" cxnId="{EA79390E-FFB0-4E77-B63D-5F9B3996238A}">
      <dgm:prSet/>
      <dgm:spPr/>
      <dgm:t>
        <a:bodyPr/>
        <a:lstStyle/>
        <a:p>
          <a:endParaRPr lang="ru-RU"/>
        </a:p>
      </dgm:t>
    </dgm:pt>
    <dgm:pt modelId="{ECAF3D41-904D-480E-B8EF-1E64CD25C857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4" action="ppaction://hlinksldjump"/>
            </a:rPr>
            <a:t>ДВУСТВОРЧАТЫЕ МОЛЛЮСКИ</a:t>
          </a:r>
          <a:endParaRPr lang="ru-RU" b="1" dirty="0"/>
        </a:p>
      </dgm:t>
    </dgm:pt>
    <dgm:pt modelId="{DF8F3FC2-FB15-4C86-BC25-F8D5C194025C}" type="parTrans" cxnId="{B9773B97-12F8-4C44-B1E8-8FFCD63831F7}">
      <dgm:prSet/>
      <dgm:spPr/>
      <dgm:t>
        <a:bodyPr/>
        <a:lstStyle/>
        <a:p>
          <a:endParaRPr lang="ru-RU"/>
        </a:p>
      </dgm:t>
    </dgm:pt>
    <dgm:pt modelId="{18CF2FCD-13FB-477D-AC78-E40A596B610D}" type="sibTrans" cxnId="{B9773B97-12F8-4C44-B1E8-8FFCD63831F7}">
      <dgm:prSet/>
      <dgm:spPr/>
      <dgm:t>
        <a:bodyPr/>
        <a:lstStyle/>
        <a:p>
          <a:endParaRPr lang="ru-RU"/>
        </a:p>
      </dgm:t>
    </dgm:pt>
    <dgm:pt modelId="{47E49169-8D1B-4073-8712-16574BF84CEF}" type="pres">
      <dgm:prSet presAssocID="{B45DDD2D-2AF9-4E76-83FE-591FCED756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71B90-679D-41A7-95A4-7808BAA91B66}" type="pres">
      <dgm:prSet presAssocID="{A6EE0E5A-9D12-459F-9D84-D5590F7A7135}" presName="compNode" presStyleCnt="0"/>
      <dgm:spPr/>
    </dgm:pt>
    <dgm:pt modelId="{42416668-E837-4C91-ACC9-D763F1499C4D}" type="pres">
      <dgm:prSet presAssocID="{A6EE0E5A-9D12-459F-9D84-D5590F7A7135}" presName="pict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</dgm:pt>
    <dgm:pt modelId="{3F83FECB-2694-4CCE-B4CE-95FE00547470}" type="pres">
      <dgm:prSet presAssocID="{A6EE0E5A-9D12-459F-9D84-D5590F7A713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44687-269F-479B-90C2-DA8EF4C77568}" type="pres">
      <dgm:prSet presAssocID="{5B89985B-D64F-45D1-B6F9-7BE47F3310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7DD2A7-3E4E-4A11-ABE7-BCBF522C3574}" type="pres">
      <dgm:prSet presAssocID="{2DE9982D-F337-4E4A-B952-E9AF90D1829B}" presName="compNode" presStyleCnt="0"/>
      <dgm:spPr/>
    </dgm:pt>
    <dgm:pt modelId="{243445C0-04A6-4FEB-8547-29C170746BC4}" type="pres">
      <dgm:prSet presAssocID="{2DE9982D-F337-4E4A-B952-E9AF90D1829B}" presName="pict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947B1D6E-285B-4968-A671-4CE9D86A4AA2}" type="pres">
      <dgm:prSet presAssocID="{2DE9982D-F337-4E4A-B952-E9AF90D1829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8FCC0-EB86-4542-8266-EA17815FD33C}" type="pres">
      <dgm:prSet presAssocID="{FAC35DE2-E488-43B9-A19A-7D47CB0F7D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3EC6C9-C9ED-4125-A99D-E6EB680A725D}" type="pres">
      <dgm:prSet presAssocID="{F2DB30EC-E163-4E38-9AD3-72DCB2944E6F}" presName="compNode" presStyleCnt="0"/>
      <dgm:spPr/>
    </dgm:pt>
    <dgm:pt modelId="{E71F59A0-E0E4-4FEC-8400-5B62DD471DAA}" type="pres">
      <dgm:prSet presAssocID="{F2DB30EC-E163-4E38-9AD3-72DCB2944E6F}" presName="pict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F9A05077-63A3-43EA-9483-3BC635DB03EC}" type="pres">
      <dgm:prSet presAssocID="{F2DB30EC-E163-4E38-9AD3-72DCB2944E6F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33302-8793-4EC0-B573-73C2900E8089}" type="pres">
      <dgm:prSet presAssocID="{C0AEAC90-1B96-4825-A4BB-174D24071F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2868CD-77C5-4AF9-B78B-FEF7449CC737}" type="pres">
      <dgm:prSet presAssocID="{ECAF3D41-904D-480E-B8EF-1E64CD25C857}" presName="compNode" presStyleCnt="0"/>
      <dgm:spPr/>
    </dgm:pt>
    <dgm:pt modelId="{767AECE0-04A3-4452-AB5D-353916B768E3}" type="pres">
      <dgm:prSet presAssocID="{ECAF3D41-904D-480E-B8EF-1E64CD25C857}" presName="pict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AD67C314-8AD9-4F1B-A8D1-2958404F3F2A}" type="pres">
      <dgm:prSet presAssocID="{ECAF3D41-904D-480E-B8EF-1E64CD25C85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84F55-6B9E-45C3-87E4-622FCCE2FAE9}" type="presOf" srcId="{ECAF3D41-904D-480E-B8EF-1E64CD25C857}" destId="{AD67C314-8AD9-4F1B-A8D1-2958404F3F2A}" srcOrd="0" destOrd="0" presId="urn:microsoft.com/office/officeart/2005/8/layout/pList1#1"/>
    <dgm:cxn modelId="{011DBAF3-E1C9-4374-A125-185432C5B9E1}" type="presOf" srcId="{F2DB30EC-E163-4E38-9AD3-72DCB2944E6F}" destId="{F9A05077-63A3-43EA-9483-3BC635DB03EC}" srcOrd="0" destOrd="0" presId="urn:microsoft.com/office/officeart/2005/8/layout/pList1#1"/>
    <dgm:cxn modelId="{FA595435-9F40-4010-B994-59B68419422B}" type="presOf" srcId="{FAC35DE2-E488-43B9-A19A-7D47CB0F7DED}" destId="{6918FCC0-EB86-4542-8266-EA17815FD33C}" srcOrd="0" destOrd="0" presId="urn:microsoft.com/office/officeart/2005/8/layout/pList1#1"/>
    <dgm:cxn modelId="{2D51188E-11E7-47A5-A083-5CC6002928DA}" type="presOf" srcId="{B45DDD2D-2AF9-4E76-83FE-591FCED7566A}" destId="{47E49169-8D1B-4073-8712-16574BF84CEF}" srcOrd="0" destOrd="0" presId="urn:microsoft.com/office/officeart/2005/8/layout/pList1#1"/>
    <dgm:cxn modelId="{B9773B97-12F8-4C44-B1E8-8FFCD63831F7}" srcId="{B45DDD2D-2AF9-4E76-83FE-591FCED7566A}" destId="{ECAF3D41-904D-480E-B8EF-1E64CD25C857}" srcOrd="3" destOrd="0" parTransId="{DF8F3FC2-FB15-4C86-BC25-F8D5C194025C}" sibTransId="{18CF2FCD-13FB-477D-AC78-E40A596B610D}"/>
    <dgm:cxn modelId="{8866A7A5-8F0D-4E5E-95D7-84093A437B13}" type="presOf" srcId="{2DE9982D-F337-4E4A-B952-E9AF90D1829B}" destId="{947B1D6E-285B-4968-A671-4CE9D86A4AA2}" srcOrd="0" destOrd="0" presId="urn:microsoft.com/office/officeart/2005/8/layout/pList1#1"/>
    <dgm:cxn modelId="{B2743EFB-3142-4847-AED2-BD5D5BFEBE00}" type="presOf" srcId="{C0AEAC90-1B96-4825-A4BB-174D24071FEB}" destId="{CE333302-8793-4EC0-B573-73C2900E8089}" srcOrd="0" destOrd="0" presId="urn:microsoft.com/office/officeart/2005/8/layout/pList1#1"/>
    <dgm:cxn modelId="{EBDE3235-7B85-4912-B4EA-96FC428C2020}" type="presOf" srcId="{A6EE0E5A-9D12-459F-9D84-D5590F7A7135}" destId="{3F83FECB-2694-4CCE-B4CE-95FE00547470}" srcOrd="0" destOrd="0" presId="urn:microsoft.com/office/officeart/2005/8/layout/pList1#1"/>
    <dgm:cxn modelId="{EA79390E-FFB0-4E77-B63D-5F9B3996238A}" srcId="{B45DDD2D-2AF9-4E76-83FE-591FCED7566A}" destId="{F2DB30EC-E163-4E38-9AD3-72DCB2944E6F}" srcOrd="2" destOrd="0" parTransId="{610C3EEF-566A-4A23-AB3A-3B0BB184C937}" sibTransId="{C0AEAC90-1B96-4825-A4BB-174D24071FEB}"/>
    <dgm:cxn modelId="{F6E86EA5-78C0-42EA-8AF7-B2C788E616C1}" srcId="{B45DDD2D-2AF9-4E76-83FE-591FCED7566A}" destId="{2DE9982D-F337-4E4A-B952-E9AF90D1829B}" srcOrd="1" destOrd="0" parTransId="{B21ABF8E-F135-4DCC-A9EC-744F512DAF6C}" sibTransId="{FAC35DE2-E488-43B9-A19A-7D47CB0F7DED}"/>
    <dgm:cxn modelId="{70C6A9CD-2769-4175-90AD-1DF4FA583C36}" type="presOf" srcId="{5B89985B-D64F-45D1-B6F9-7BE47F33105E}" destId="{BC844687-269F-479B-90C2-DA8EF4C77568}" srcOrd="0" destOrd="0" presId="urn:microsoft.com/office/officeart/2005/8/layout/pList1#1"/>
    <dgm:cxn modelId="{5A5C6E3F-DB7F-4BF5-A26C-76EC445FC29A}" srcId="{B45DDD2D-2AF9-4E76-83FE-591FCED7566A}" destId="{A6EE0E5A-9D12-459F-9D84-D5590F7A7135}" srcOrd="0" destOrd="0" parTransId="{2C0D1D49-1045-4E4D-9E56-B41A6DBCA42E}" sibTransId="{5B89985B-D64F-45D1-B6F9-7BE47F33105E}"/>
    <dgm:cxn modelId="{BBAD16CF-8CE4-41EB-9682-F1A7545B98CF}" type="presParOf" srcId="{47E49169-8D1B-4073-8712-16574BF84CEF}" destId="{73671B90-679D-41A7-95A4-7808BAA91B66}" srcOrd="0" destOrd="0" presId="urn:microsoft.com/office/officeart/2005/8/layout/pList1#1"/>
    <dgm:cxn modelId="{B955989B-F6E4-462E-87B9-0BD5EFFDB9F7}" type="presParOf" srcId="{73671B90-679D-41A7-95A4-7808BAA91B66}" destId="{42416668-E837-4C91-ACC9-D763F1499C4D}" srcOrd="0" destOrd="0" presId="urn:microsoft.com/office/officeart/2005/8/layout/pList1#1"/>
    <dgm:cxn modelId="{C2472131-A914-4343-ABFD-912A48627F7D}" type="presParOf" srcId="{73671B90-679D-41A7-95A4-7808BAA91B66}" destId="{3F83FECB-2694-4CCE-B4CE-95FE00547470}" srcOrd="1" destOrd="0" presId="urn:microsoft.com/office/officeart/2005/8/layout/pList1#1"/>
    <dgm:cxn modelId="{7E53C17C-A472-4E84-9C07-0B1EF28B83F1}" type="presParOf" srcId="{47E49169-8D1B-4073-8712-16574BF84CEF}" destId="{BC844687-269F-479B-90C2-DA8EF4C77568}" srcOrd="1" destOrd="0" presId="urn:microsoft.com/office/officeart/2005/8/layout/pList1#1"/>
    <dgm:cxn modelId="{77A3F17D-9222-4D0E-8BF0-7366C1706748}" type="presParOf" srcId="{47E49169-8D1B-4073-8712-16574BF84CEF}" destId="{867DD2A7-3E4E-4A11-ABE7-BCBF522C3574}" srcOrd="2" destOrd="0" presId="urn:microsoft.com/office/officeart/2005/8/layout/pList1#1"/>
    <dgm:cxn modelId="{8B65311B-A957-4FA9-9F5E-56D03B43FFAA}" type="presParOf" srcId="{867DD2A7-3E4E-4A11-ABE7-BCBF522C3574}" destId="{243445C0-04A6-4FEB-8547-29C170746BC4}" srcOrd="0" destOrd="0" presId="urn:microsoft.com/office/officeart/2005/8/layout/pList1#1"/>
    <dgm:cxn modelId="{5263A9C5-9872-4E79-8AEE-251AE9565186}" type="presParOf" srcId="{867DD2A7-3E4E-4A11-ABE7-BCBF522C3574}" destId="{947B1D6E-285B-4968-A671-4CE9D86A4AA2}" srcOrd="1" destOrd="0" presId="urn:microsoft.com/office/officeart/2005/8/layout/pList1#1"/>
    <dgm:cxn modelId="{36773574-BA9A-4C9A-AAA1-4FF22A324EAC}" type="presParOf" srcId="{47E49169-8D1B-4073-8712-16574BF84CEF}" destId="{6918FCC0-EB86-4542-8266-EA17815FD33C}" srcOrd="3" destOrd="0" presId="urn:microsoft.com/office/officeart/2005/8/layout/pList1#1"/>
    <dgm:cxn modelId="{EA3E0C68-D2B3-4BBA-A0FC-5E726014A896}" type="presParOf" srcId="{47E49169-8D1B-4073-8712-16574BF84CEF}" destId="{A93EC6C9-C9ED-4125-A99D-E6EB680A725D}" srcOrd="4" destOrd="0" presId="urn:microsoft.com/office/officeart/2005/8/layout/pList1#1"/>
    <dgm:cxn modelId="{B12F5A90-5801-4827-B2D3-F775A1E381B4}" type="presParOf" srcId="{A93EC6C9-C9ED-4125-A99D-E6EB680A725D}" destId="{E71F59A0-E0E4-4FEC-8400-5B62DD471DAA}" srcOrd="0" destOrd="0" presId="urn:microsoft.com/office/officeart/2005/8/layout/pList1#1"/>
    <dgm:cxn modelId="{EC168251-A791-4D71-A874-3037BD42DE43}" type="presParOf" srcId="{A93EC6C9-C9ED-4125-A99D-E6EB680A725D}" destId="{F9A05077-63A3-43EA-9483-3BC635DB03EC}" srcOrd="1" destOrd="0" presId="urn:microsoft.com/office/officeart/2005/8/layout/pList1#1"/>
    <dgm:cxn modelId="{B1F25C8D-C1B9-4EF1-AC95-1C60B2598064}" type="presParOf" srcId="{47E49169-8D1B-4073-8712-16574BF84CEF}" destId="{CE333302-8793-4EC0-B573-73C2900E8089}" srcOrd="5" destOrd="0" presId="urn:microsoft.com/office/officeart/2005/8/layout/pList1#1"/>
    <dgm:cxn modelId="{97B4F225-B203-4500-B4D7-793E1CB171CB}" type="presParOf" srcId="{47E49169-8D1B-4073-8712-16574BF84CEF}" destId="{B82868CD-77C5-4AF9-B78B-FEF7449CC737}" srcOrd="6" destOrd="0" presId="urn:microsoft.com/office/officeart/2005/8/layout/pList1#1"/>
    <dgm:cxn modelId="{121435F7-F1C8-42DF-BD14-9E495EF5931B}" type="presParOf" srcId="{B82868CD-77C5-4AF9-B78B-FEF7449CC737}" destId="{767AECE0-04A3-4452-AB5D-353916B768E3}" srcOrd="0" destOrd="0" presId="urn:microsoft.com/office/officeart/2005/8/layout/pList1#1"/>
    <dgm:cxn modelId="{EA1804CA-6C36-4352-ACAA-D730F2E3BD31}" type="presParOf" srcId="{B82868CD-77C5-4AF9-B78B-FEF7449CC737}" destId="{AD67C314-8AD9-4F1B-A8D1-2958404F3F2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6411F-623D-4ABF-94A0-FE62C6E269BA}">
      <dsp:nvSpPr>
        <dsp:cNvPr id="0" name=""/>
        <dsp:cNvSpPr/>
      </dsp:nvSpPr>
      <dsp:spPr>
        <a:xfrm>
          <a:off x="466802" y="864103"/>
          <a:ext cx="1774425" cy="126706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753DA-27F4-434A-8FC6-3F8E5D912D49}">
      <dsp:nvSpPr>
        <dsp:cNvPr id="0" name=""/>
        <dsp:cNvSpPr/>
      </dsp:nvSpPr>
      <dsp:spPr>
        <a:xfrm>
          <a:off x="323523" y="2132210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ТЕОРИЯ БОЖЕСТВЕННОГО ПРОИСХОЖДЕНИЯ</a:t>
          </a:r>
          <a:endParaRPr lang="ru-RU" sz="1600" kern="1200" dirty="0"/>
        </a:p>
      </dsp:txBody>
      <dsp:txXfrm>
        <a:off x="323523" y="2132210"/>
        <a:ext cx="2124373" cy="788142"/>
      </dsp:txXfrm>
    </dsp:sp>
    <dsp:sp modelId="{A0847C59-C660-40CD-AD2C-13A1292D981B}">
      <dsp:nvSpPr>
        <dsp:cNvPr id="0" name=""/>
        <dsp:cNvSpPr/>
      </dsp:nvSpPr>
      <dsp:spPr>
        <a:xfrm>
          <a:off x="2522392" y="835148"/>
          <a:ext cx="1762316" cy="131801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99404-63E5-4DD3-B0D9-35D23C029F55}">
      <dsp:nvSpPr>
        <dsp:cNvPr id="0" name=""/>
        <dsp:cNvSpPr/>
      </dsp:nvSpPr>
      <dsp:spPr>
        <a:xfrm>
          <a:off x="2411765" y="2126316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ТЕОРИЯ САМОЗАРОЖДЕНИЯ</a:t>
          </a:r>
          <a:endParaRPr lang="ru-RU" sz="1600" kern="1200" dirty="0"/>
        </a:p>
      </dsp:txBody>
      <dsp:txXfrm>
        <a:off x="2411765" y="2126316"/>
        <a:ext cx="2124373" cy="788142"/>
      </dsp:txXfrm>
    </dsp:sp>
    <dsp:sp modelId="{1219BB54-4A1A-4923-A909-5AF1B4FE00F2}">
      <dsp:nvSpPr>
        <dsp:cNvPr id="0" name=""/>
        <dsp:cNvSpPr/>
      </dsp:nvSpPr>
      <dsp:spPr>
        <a:xfrm>
          <a:off x="4611919" y="837179"/>
          <a:ext cx="1761020" cy="133523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4FD61-F209-4376-8E7D-F3D86B842871}">
      <dsp:nvSpPr>
        <dsp:cNvPr id="0" name=""/>
        <dsp:cNvSpPr/>
      </dsp:nvSpPr>
      <dsp:spPr>
        <a:xfrm>
          <a:off x="4427990" y="2115151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ТЕОРИЯ КОСМИЧЕСКАЯ</a:t>
          </a:r>
          <a:endParaRPr lang="ru-RU" sz="1600" kern="1200" dirty="0"/>
        </a:p>
      </dsp:txBody>
      <dsp:txXfrm>
        <a:off x="4427990" y="2115151"/>
        <a:ext cx="2124373" cy="788142"/>
      </dsp:txXfrm>
    </dsp:sp>
    <dsp:sp modelId="{B3F8E768-9B26-4554-BF1E-C8153B07A5C4}">
      <dsp:nvSpPr>
        <dsp:cNvPr id="0" name=""/>
        <dsp:cNvSpPr/>
      </dsp:nvSpPr>
      <dsp:spPr>
        <a:xfrm>
          <a:off x="6562809" y="814854"/>
          <a:ext cx="1826387" cy="136218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8AEA7-7339-4A90-A608-F8A7B8639C00}">
      <dsp:nvSpPr>
        <dsp:cNvPr id="0" name=""/>
        <dsp:cNvSpPr/>
      </dsp:nvSpPr>
      <dsp:spPr>
        <a:xfrm>
          <a:off x="6444216" y="2122353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ТЕОРИЯ ЭВОЛЮЦИОННАЯ</a:t>
          </a:r>
          <a:endParaRPr lang="ru-RU" sz="1600" kern="1200" dirty="0"/>
        </a:p>
      </dsp:txBody>
      <dsp:txXfrm>
        <a:off x="6444216" y="2122353"/>
        <a:ext cx="2124373" cy="7881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16668-E837-4C91-ACC9-D763F1499C4D}">
      <dsp:nvSpPr>
        <dsp:cNvPr id="0" name=""/>
        <dsp:cNvSpPr/>
      </dsp:nvSpPr>
      <dsp:spPr>
        <a:xfrm>
          <a:off x="4017" y="1069635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3FECB-2694-4CCE-B4CE-95FE00547470}">
      <dsp:nvSpPr>
        <dsp:cNvPr id="0" name=""/>
        <dsp:cNvSpPr/>
      </dsp:nvSpPr>
      <dsp:spPr>
        <a:xfrm>
          <a:off x="4017" y="2386959"/>
          <a:ext cx="1911935" cy="709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hlinkClick xmlns:r="http://schemas.openxmlformats.org/officeDocument/2006/relationships" r:id="" action="ppaction://hlinksldjump"/>
            </a:rPr>
            <a:t>БРАХИОПОДЫ</a:t>
          </a:r>
          <a:endParaRPr lang="ru-RU" sz="1700" b="1" kern="1200" dirty="0"/>
        </a:p>
      </dsp:txBody>
      <dsp:txXfrm>
        <a:off x="4017" y="2386959"/>
        <a:ext cx="1911935" cy="709328"/>
      </dsp:txXfrm>
    </dsp:sp>
    <dsp:sp modelId="{243445C0-04A6-4FEB-8547-29C170746BC4}">
      <dsp:nvSpPr>
        <dsp:cNvPr id="0" name=""/>
        <dsp:cNvSpPr/>
      </dsp:nvSpPr>
      <dsp:spPr>
        <a:xfrm>
          <a:off x="2107227" y="1069635"/>
          <a:ext cx="1911935" cy="131732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B1D6E-285B-4968-A671-4CE9D86A4AA2}">
      <dsp:nvSpPr>
        <dsp:cNvPr id="0" name=""/>
        <dsp:cNvSpPr/>
      </dsp:nvSpPr>
      <dsp:spPr>
        <a:xfrm>
          <a:off x="2107227" y="2386959"/>
          <a:ext cx="1911935" cy="709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hlinkClick xmlns:r="http://schemas.openxmlformats.org/officeDocument/2006/relationships" r:id="" action="ppaction://hlinksldjump"/>
            </a:rPr>
            <a:t>ТРИЛОБИТЫ</a:t>
          </a:r>
          <a:endParaRPr lang="ru-RU" sz="1700" b="1" kern="1200" dirty="0"/>
        </a:p>
      </dsp:txBody>
      <dsp:txXfrm>
        <a:off x="2107227" y="2386959"/>
        <a:ext cx="1911935" cy="709328"/>
      </dsp:txXfrm>
    </dsp:sp>
    <dsp:sp modelId="{E71F59A0-E0E4-4FEC-8400-5B62DD471DAA}">
      <dsp:nvSpPr>
        <dsp:cNvPr id="0" name=""/>
        <dsp:cNvSpPr/>
      </dsp:nvSpPr>
      <dsp:spPr>
        <a:xfrm>
          <a:off x="4210436" y="1069635"/>
          <a:ext cx="1911935" cy="131732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05077-63A3-43EA-9483-3BC635DB03EC}">
      <dsp:nvSpPr>
        <dsp:cNvPr id="0" name=""/>
        <dsp:cNvSpPr/>
      </dsp:nvSpPr>
      <dsp:spPr>
        <a:xfrm>
          <a:off x="4210436" y="2386959"/>
          <a:ext cx="1911935" cy="709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hlinkClick xmlns:r="http://schemas.openxmlformats.org/officeDocument/2006/relationships" r:id="" action="ppaction://hlinksldjump"/>
            </a:rPr>
            <a:t>КОРАЛЛЫ</a:t>
          </a:r>
          <a:endParaRPr lang="ru-RU" sz="1700" b="1" kern="1200" dirty="0"/>
        </a:p>
      </dsp:txBody>
      <dsp:txXfrm>
        <a:off x="4210436" y="2386959"/>
        <a:ext cx="1911935" cy="709328"/>
      </dsp:txXfrm>
    </dsp:sp>
    <dsp:sp modelId="{767AECE0-04A3-4452-AB5D-353916B768E3}">
      <dsp:nvSpPr>
        <dsp:cNvPr id="0" name=""/>
        <dsp:cNvSpPr/>
      </dsp:nvSpPr>
      <dsp:spPr>
        <a:xfrm>
          <a:off x="6313646" y="1069635"/>
          <a:ext cx="1911935" cy="131732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7C314-8AD9-4F1B-A8D1-2958404F3F2A}">
      <dsp:nvSpPr>
        <dsp:cNvPr id="0" name=""/>
        <dsp:cNvSpPr/>
      </dsp:nvSpPr>
      <dsp:spPr>
        <a:xfrm>
          <a:off x="6313646" y="2386959"/>
          <a:ext cx="1911935" cy="7093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hlinkClick xmlns:r="http://schemas.openxmlformats.org/officeDocument/2006/relationships" r:id="" action="ppaction://hlinksldjump"/>
            </a:rPr>
            <a:t>ДВУСТВОРЧАТЫЕ МОЛЛЮСКИ</a:t>
          </a:r>
          <a:endParaRPr lang="ru-RU" sz="1700" b="1" kern="1200" dirty="0"/>
        </a:p>
      </dsp:txBody>
      <dsp:txXfrm>
        <a:off x="6313646" y="2386959"/>
        <a:ext cx="1911935" cy="709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43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6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59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8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4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84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8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58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0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83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D714-C772-4714-AC11-4B81C8A56E4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E3AF-FB01-47F8-92D6-F50E8B7A9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1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drofa.ru/material/" TargetMode="External"/><Relationship Id="rId3" Type="http://schemas.openxmlformats.org/officeDocument/2006/relationships/hyperlink" Target="http://allday.ru/index.ru/" TargetMode="External"/><Relationship Id="rId7" Type="http://schemas.openxmlformats.org/officeDocument/2006/relationships/hyperlink" Target="http://www.animal-forum.ru/vie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groupe.ucoz.ru/new/" TargetMode="External"/><Relationship Id="rId5" Type="http://schemas.openxmlformats.org/officeDocument/2006/relationships/hyperlink" Target="http://www.paleo.ru/" TargetMode="External"/><Relationship Id="rId10" Type="http://schemas.openxmlformats.org/officeDocument/2006/relationships/hyperlink" Target="http://o6oi.ru/main.php/wallpa/" TargetMode="External"/><Relationship Id="rId4" Type="http://schemas.openxmlformats.org/officeDocument/2006/relationships/hyperlink" Target="http://nosikot.livejournal.com/" TargetMode="External"/><Relationship Id="rId9" Type="http://schemas.openxmlformats.org/officeDocument/2006/relationships/hyperlink" Target="http://horta-group.com.ua/pro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324036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РОЖДЕНИЕ ЖИЗНИ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уроку. Подготовила: учитель географии Губарева Т.А.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№92» г. Новокузнецк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7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09154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223224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63888" y="3501008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Ян Баптист Ван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Гельмонт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описал эксперимент, при котором в темном шкафу из грязного белья и горсти пшеницы якобы зародились мыши, но французский ученый Пастер установил, что в процессах гниения и размножения повинны бактерии, которые вездесущи.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2"/>
            <a:ext cx="302049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КОСМИЧЕСКАЯ ТЕОРИЯ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данной теории существует несколько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подходов: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жизнь 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Земле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 редкого сочетания космических сил;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простейшие формы жизни на Земле занесли кометы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метеориты;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простейшие формы живого оказались на Земле в результате перемещения световых лучей;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г) жизнь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Земле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эксперимент, поставленный разумными инопланетянами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8027368" y="548680"/>
            <a:ext cx="1116632" cy="10801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580112" y="5877272"/>
            <a:ext cx="1296144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8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99 0.04676 C -0.12726 -0.03102 -0.1757 -0.10926 -0.2375 -0.13403 C -0.29948 -0.15903 -0.3717 -0.10186 -0.45052 -0.10348 C -0.52917 -0.1051 -0.63715 -0.15996 -0.71024 -0.14352 C -0.78351 -0.12709 -0.85833 -0.07385 -0.89028 -0.00463 C -0.9224 0.06504 -0.90035 0.17893 -0.90313 0.27361 C -0.9059 0.36805 -0.91146 0.50509 -0.90747 0.56319 C -0.90347 0.62106 -0.91111 0.58472 -0.87882 0.62222 C -0.84653 0.65972 -0.84011 0.7949 -0.7132 0.78796 C -0.58646 0.78101 -0.23507 0.69074 -0.11754 0.58032 C 1.11111E-6 0.46967 -0.0342 0.19236 -0.00747 0.125 C 0.01927 0.05764 0.0309 0.11689 0.04236 0.17639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0.02014 C -0.1283 -0.07014 -0.16962 -0.16042 -0.14966 -0.22384 C -0.12969 -0.28727 -0.00209 -0.31018 0.03316 -0.36088 C 0.0684 -0.41157 0.1026 -0.46852 0.0618 -0.52847 C 0.021 -0.58843 -0.10087 -0.66366 -0.21111 -0.72083 C -0.32136 -0.77801 -0.52761 -0.85486 -0.59966 -0.8713 C -0.6717 -0.88773 -0.65782 -0.85393 -0.64393 -0.81991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ТЕОРИЯ ЭВОЛЮЦИОННАЯ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Неживое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вещество в результате изменений превратилось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живое.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865" y="2206321"/>
            <a:ext cx="2360527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276902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Английский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натуралист и путешественник, одним из первых осознал и наглядно продемонстрировал, что все виды живых организмов эволюционируют во времени от общих предков.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975" y="5620355"/>
            <a:ext cx="17883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Чарльз Дарвин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1809- 1882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0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ГЕОХРОНОЛОГИЧЕСКАЯ ТАБЛИЦА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44314"/>
            <a:ext cx="4248231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Геохронологическая таблица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перечень временных подразделений или интервалов, в порядке их иерархии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430" y="836712"/>
            <a:ext cx="4259058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5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869160"/>
            <a:ext cx="7272808" cy="136815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48478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КАКОМ ПЕРИОДЕ МЫ С ВАМИ ЖИВЕМ?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0608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Четвертичном периоде Кайнозойской эры.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3140968"/>
            <a:ext cx="7272808" cy="136815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4" y="314096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ПРИВЕДИТЕ ПРИМЕРЫ ПРЕДСТАВИТЕЛЕЙ НАШЕГО ПЕРИОДА.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40050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Человек, слон, лошадь.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4000" y="1493168"/>
            <a:ext cx="7272808" cy="136815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9632" y="494116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А ЗНАЕТЕ ЛИ ВЫ, КАКИЕ ОРГАНИЗМЫ ЖИЛИ В ДРЕВНОСТИ?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558924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Простейшие, резко отличающиеся по внешнему виду от современных.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10" grpId="0"/>
      <p:bldP spid="12" grpId="0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134"/>
            <a:ext cx="8784976" cy="2247737"/>
          </a:xfrm>
        </p:spPr>
        <p:txBody>
          <a:bodyPr>
            <a:normAutofit/>
          </a:bodyPr>
          <a:lstStyle/>
          <a:p>
            <a:r>
              <a:rPr lang="ru-RU" sz="3200" b="1" i="1" dirty="0"/>
              <a:t>Задание №1. </a:t>
            </a:r>
            <a:r>
              <a:rPr lang="ru-RU" sz="3200" b="1" i="1" dirty="0" smtClean="0"/>
              <a:t>Найдите </a:t>
            </a:r>
            <a:r>
              <a:rPr lang="ru-RU" sz="3200" b="1" i="1" dirty="0"/>
              <a:t>черты сходства и различия представителей древнейшего и современного мира. </a:t>
            </a:r>
            <a:r>
              <a:rPr lang="ru-RU" sz="3200" b="1" i="1" dirty="0" smtClean="0"/>
              <a:t>Сделайте </a:t>
            </a:r>
            <a:r>
              <a:rPr lang="ru-RU" sz="3200" b="1" i="1" dirty="0"/>
              <a:t>вывод.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9450240"/>
              </p:ext>
            </p:extLst>
          </p:nvPr>
        </p:nvGraphicFramePr>
        <p:xfrm>
          <a:off x="323529" y="2060848"/>
          <a:ext cx="8496942" cy="4664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110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Признаки для сравнения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Древнейшие организмы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Современные организмы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Форма тела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Строение тела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6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Наличие органов зрения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4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Наличие органов </a:t>
                      </a:r>
                      <a:r>
                        <a:rPr lang="ru-RU" sz="2400" dirty="0">
                          <a:effectLst/>
                        </a:rPr>
                        <a:t>дыхания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Среда обитания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3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9614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ДРЕВНЕЙШИЕ ОРГАНИЗМЫ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5542475"/>
              </p:ext>
            </p:extLst>
          </p:nvPr>
        </p:nvGraphicFramePr>
        <p:xfrm>
          <a:off x="467544" y="1916832"/>
          <a:ext cx="8229600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1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/>
              <a:t>ТИП </a:t>
            </a:r>
            <a:r>
              <a:rPr lang="ru-RU" b="1" i="1" dirty="0" smtClean="0"/>
              <a:t>БРАХИОПОДЫ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320480" cy="253365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Плеченогие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Brachiopoda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тип одиночных двусторонне-симметричных беспозвоночных животных, ведущих прикрепленный образ жизни. Обитатели морского дна, встречаются на морских мелководьях, часто в холодных водах.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6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Представители класса двустворчатых моллюсков впервые появляются в отложениях в палеозое, т. е. в древнейших отложениях нашей планеты, а именно в верхнекембрийских слоях, образование которых насчитывает около 450—500 млн. лет. Найденные здесь первые двустворчатые моллюски относились к четырем родам, из которых такие, как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Ctenodonta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Paleoneilo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имели гребенчатый замок Наибольшего видового разнообразия двустворчатые моллюски достигали в меловое время, т. е. за 100— 130 млн. лет до нашего времени.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1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ru-RU" b="1" i="1" dirty="0"/>
              <a:t>КЛАСС </a:t>
            </a:r>
            <a:r>
              <a:rPr lang="ru-RU" b="1" i="1" dirty="0" smtClean="0"/>
              <a:t>ТРИЛОБИТЫ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968" y="1052736"/>
            <a:ext cx="4320480" cy="3081942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581128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Трилоби́ты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— вымерший класс морских членистоногих, имевший большое значение для фауны палеозойских образований земного шара.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урока: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формирование представлений об условиях зарождения жизни, эволюционной картине мира, целостности и неоднородности планеты Земля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формирование умения работать в парах при выполнении практической работы;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развитие умений анализировать, сравнивать, обобщать.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59485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тела трилобитов несёт свидетельства приспособленности к придонному образу жизни: мощный панцирь, уплощённость, сложные глаза на верхней стороне тела, расположение рта и ног на брюшной стороне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тела. Длина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тела трилобитов доходила до 90 см.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Значительная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ископаемых находок трилобитов приходится на спинные панцири,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сбрасывали во время линьки и на которых потому отсутствует подвижная часть щеки. Реже встречаются в окаменелом виде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неизвестковые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части скелета: конечности (ноги) и щупальца.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Существовали в Палеозойской эре (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Кембрий -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Пермь).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4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КОРАЛЛЫ. НАДОТРЯД </a:t>
            </a:r>
            <a:r>
              <a:rPr lang="ru-RU" b="1" i="1" dirty="0" smtClean="0"/>
              <a:t>ТАБУЛЯТЫ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248472" cy="369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816992"/>
            <a:ext cx="4313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Табуляты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Tabulata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подкласс вымерших коралловых полипов (См. Коралловые полипы). Жили от позднего кембрия до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9460" y="1412776"/>
            <a:ext cx="38295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   Колонии </a:t>
            </a:r>
            <a:r>
              <a:rPr lang="ru-RU" sz="2000" b="1" i="1" dirty="0">
                <a:solidFill>
                  <a:srgbClr val="002060"/>
                </a:solidFill>
              </a:rPr>
              <a:t>массивные, кустистые или стелющиеся, из небольших (0,5—4 мм) трубчатых </a:t>
            </a:r>
            <a:r>
              <a:rPr lang="ru-RU" sz="2000" b="1" i="1" dirty="0" err="1">
                <a:solidFill>
                  <a:srgbClr val="002060"/>
                </a:solidFill>
              </a:rPr>
              <a:t>кораллитов</a:t>
            </a:r>
            <a:r>
              <a:rPr lang="ru-RU" sz="2000" b="1" i="1" dirty="0">
                <a:solidFill>
                  <a:srgbClr val="002060"/>
                </a:solidFill>
              </a:rPr>
              <a:t>, округлых или многоугольных в сечении. Скелет известковый. Внутри </a:t>
            </a:r>
            <a:r>
              <a:rPr lang="ru-RU" sz="2000" b="1" i="1" dirty="0" err="1">
                <a:solidFill>
                  <a:srgbClr val="002060"/>
                </a:solidFill>
              </a:rPr>
              <a:t>кораллита</a:t>
            </a:r>
            <a:r>
              <a:rPr lang="ru-RU" sz="2000" b="1" i="1" dirty="0">
                <a:solidFill>
                  <a:srgbClr val="002060"/>
                </a:solidFill>
              </a:rPr>
              <a:t> — горизонтальные или воронковидные днища, иногда радиальные перегородки (септы), чаще </a:t>
            </a:r>
            <a:r>
              <a:rPr lang="ru-RU" sz="2000" b="1" i="1" dirty="0" err="1">
                <a:solidFill>
                  <a:srgbClr val="002060"/>
                </a:solidFill>
              </a:rPr>
              <a:t>септальные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шипики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</a:rPr>
              <a:t>Кораллиты</a:t>
            </a:r>
            <a:r>
              <a:rPr lang="ru-RU" sz="2000" b="1" i="1" dirty="0">
                <a:solidFill>
                  <a:srgbClr val="002060"/>
                </a:solidFill>
              </a:rPr>
              <a:t> соединены друг с другом порами или соединительными трубочками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3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/>
              <a:t>КЛАСС ДВУСТВОРЧАТЫЕ </a:t>
            </a:r>
            <a:r>
              <a:rPr lang="ru-RU" b="1" i="1" dirty="0" smtClean="0"/>
              <a:t>МОЛЛЮСКИ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26" y="1683311"/>
            <a:ext cx="42136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204864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Класс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двустворчатых моллюсков является одной из самых древних групп донных беспозвоночных.</a:t>
            </a:r>
          </a:p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Тело представляет две раковины.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7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Представители класса двустворчатых моллюсков впервые появляются в отложениях в палеозое, т. е. в древнейших отложениях нашей планеты, а именно в верхнекембрийских слоях, образование которых насчитывает около 450—500 млн. лет. Найденные здесь первые двустворчатые моллюски относились к четырем родам, из которых такие, как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Ctenodonta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Paleoneilo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имели гребенчатый замок Наибольшего видового разнообразия двустворчатые моллюски достигали в меловое время, т. е. за 100— 130 млн. лет до нашего времени.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СОВРЕМЕННЫЕ ПРЕДСТАВИТЕЛИ, ОБИТАЮЩИЕ В  РАЗНЫХ ШИРОТАХ </a:t>
            </a:r>
            <a:endParaRPr lang="ru-RU" sz="4000" b="1" i="1" dirty="0"/>
          </a:p>
        </p:txBody>
      </p:sp>
      <p:pic>
        <p:nvPicPr>
          <p:cNvPr id="3074" name="Picture 2" descr="C:\Documents and Settings\Татьяна\Рабочий стол\картинки на презентацию\кра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02433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Татьяна\Рабочий стол\картинки на презентацию\корал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728" y="1511307"/>
            <a:ext cx="3122031" cy="2081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Татьяна\Рабочий стол\картинки на презентацию\моллюс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4923">
            <a:off x="337430" y="3908804"/>
            <a:ext cx="1935088" cy="2418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Татьяна\Рабочий стол\картинки на презентацию\б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948" y="3822090"/>
            <a:ext cx="2770388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Татьяна\Рабочий стол\картинки на презентацию\табулят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744" y="4221125"/>
            <a:ext cx="2460861" cy="261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Татьяна\Рабочий стол\картинки на презентацию\ска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661969"/>
            <a:ext cx="2170439" cy="1627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7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22"/>
            <a:ext cx="9144000" cy="68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213285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- Божественная, космическая,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самозарождения,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эволюционная.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441" y="311718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- Геохронологическая </a:t>
            </a:r>
            <a:r>
              <a:rPr lang="ru-RU" sz="2000" b="1" dirty="0">
                <a:solidFill>
                  <a:srgbClr val="FF0000"/>
                </a:solidFill>
              </a:rPr>
              <a:t>таблица- это перечень временных подразделений или интервалов, в порядке их иерархии.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2157" y="4440627"/>
            <a:ext cx="3801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- Между </a:t>
            </a:r>
            <a:r>
              <a:rPr lang="ru-RU" sz="2000" b="1" dirty="0">
                <a:solidFill>
                  <a:srgbClr val="FF0000"/>
                </a:solidFill>
              </a:rPr>
              <a:t>древнейшими и современными обитателями фауны имеются черты сходства и различия как во внешнем, так и во внутреннем </a:t>
            </a:r>
            <a:r>
              <a:rPr lang="ru-RU" sz="2000" b="1" dirty="0" smtClean="0">
                <a:solidFill>
                  <a:srgbClr val="FF0000"/>
                </a:solidFill>
              </a:rPr>
              <a:t>строении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8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ывод: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древнейшими и современными обитателями фауны имеются черты сходства и различия как во внешнем, так и во внутреннем строении, что еще раз доказывает актуальность теории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эволюции.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современном мире большинство ученых поддерживают теорию возникновения жизни Ч. Дарвина (1859г). В ее основе лежит мысль о том, что органический мир непрерывно изменялся, приспосабливаясь к изменениям среды обитания, путем выбраковки наименее приспособленных групп организмов.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задание: параграф 27, вопросы.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0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ИСПОЛЬЗУЕМЫЕ РЕСУРСЫ: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i="1" dirty="0">
                <a:hlinkClick r:id="rId3"/>
              </a:rPr>
              <a:t>http://</a:t>
            </a:r>
            <a:r>
              <a:rPr lang="en-US" i="1" dirty="0" smtClean="0">
                <a:hlinkClick r:id="rId3"/>
              </a:rPr>
              <a:t>allday.ru/index.ru/</a:t>
            </a:r>
            <a:endParaRPr lang="en-US" i="1" dirty="0" smtClean="0"/>
          </a:p>
          <a:p>
            <a:r>
              <a:rPr lang="en-US" i="1" dirty="0">
                <a:hlinkClick r:id="rId4"/>
              </a:rPr>
              <a:t>http://</a:t>
            </a:r>
            <a:r>
              <a:rPr lang="en-US" i="1" dirty="0" smtClean="0">
                <a:hlinkClick r:id="rId4"/>
              </a:rPr>
              <a:t>nosikot.livejournal.com/</a:t>
            </a:r>
            <a:endParaRPr lang="en-US" i="1" dirty="0" smtClean="0"/>
          </a:p>
          <a:p>
            <a:r>
              <a:rPr lang="en-US" i="1" dirty="0">
                <a:hlinkClick r:id="rId5"/>
              </a:rPr>
              <a:t>http://</a:t>
            </a:r>
            <a:r>
              <a:rPr lang="en-US" i="1" dirty="0" smtClean="0">
                <a:hlinkClick r:id="rId5"/>
              </a:rPr>
              <a:t>www.paleo.ru/</a:t>
            </a:r>
            <a:endParaRPr lang="en-US" i="1" dirty="0" smtClean="0"/>
          </a:p>
          <a:p>
            <a:r>
              <a:rPr lang="en-US" i="1" dirty="0">
                <a:hlinkClick r:id="rId6"/>
              </a:rPr>
              <a:t>http://</a:t>
            </a:r>
            <a:r>
              <a:rPr lang="en-US" i="1" dirty="0" smtClean="0">
                <a:hlinkClick r:id="rId6"/>
              </a:rPr>
              <a:t>mediagroupe.ucoz.ru/new/</a:t>
            </a:r>
            <a:endParaRPr lang="en-US" i="1" dirty="0" smtClean="0"/>
          </a:p>
          <a:p>
            <a:r>
              <a:rPr lang="en-US" i="1" dirty="0">
                <a:hlinkClick r:id="rId7"/>
              </a:rPr>
              <a:t>http://</a:t>
            </a:r>
            <a:r>
              <a:rPr lang="en-US" i="1" dirty="0" smtClean="0">
                <a:hlinkClick r:id="rId7"/>
              </a:rPr>
              <a:t>www.animal-forum.ru/vie/</a:t>
            </a:r>
            <a:endParaRPr lang="en-US" i="1" dirty="0" smtClean="0"/>
          </a:p>
          <a:p>
            <a:r>
              <a:rPr lang="en-US" i="1" dirty="0">
                <a:hlinkClick r:id="rId8"/>
              </a:rPr>
              <a:t>http://</a:t>
            </a:r>
            <a:r>
              <a:rPr lang="en-US" i="1" dirty="0" smtClean="0">
                <a:hlinkClick r:id="rId8"/>
              </a:rPr>
              <a:t>www.e-drofa.ru/material/</a:t>
            </a:r>
            <a:endParaRPr lang="en-US" i="1" dirty="0" smtClean="0"/>
          </a:p>
          <a:p>
            <a:r>
              <a:rPr lang="en-US" i="1" dirty="0">
                <a:hlinkClick r:id="rId9"/>
              </a:rPr>
              <a:t>http://</a:t>
            </a:r>
            <a:r>
              <a:rPr lang="en-US" i="1" dirty="0" smtClean="0">
                <a:hlinkClick r:id="rId9"/>
              </a:rPr>
              <a:t>horta-group.com.ua/prod/</a:t>
            </a:r>
            <a:endParaRPr lang="en-US" i="1" dirty="0" smtClean="0"/>
          </a:p>
          <a:p>
            <a:r>
              <a:rPr lang="en-US" i="1" dirty="0">
                <a:hlinkClick r:id="rId10"/>
              </a:rPr>
              <a:t>http://</a:t>
            </a:r>
            <a:r>
              <a:rPr lang="en-US" i="1" dirty="0" smtClean="0">
                <a:hlinkClick r:id="rId10"/>
              </a:rPr>
              <a:t>o6oi.ru/main.php/wallpa/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5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рабочая тетрадь;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методическое пособие «Современные представления о зарождении жизни на Земле и ее древнейших формах»;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карта Мира;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геохронологическая таблица;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окаменелости древнейших живых организмов;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определитель крупных таксонов девонской фауны.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7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РАБОТЫ НА УРОКЕ: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Теории возникновения жизни на Земле.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Понятие о геохронологической таблице.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3.Сравнение представителей древнейших и современных организмов.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8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РАБОТЫ НА УРОКЕ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7529936"/>
              </p:ext>
            </p:extLst>
          </p:nvPr>
        </p:nvGraphicFramePr>
        <p:xfrm>
          <a:off x="755577" y="1628800"/>
          <a:ext cx="7848872" cy="4514811"/>
        </p:xfrm>
        <a:graphic>
          <a:graphicData uri="http://schemas.openxmlformats.org/drawingml/2006/table">
            <a:tbl>
              <a:tblPr firstRow="1" firstCol="1" bandRow="1"/>
              <a:tblGrid>
                <a:gridCol w="3816423"/>
                <a:gridCol w="403244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Вопросы: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Выводы: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Теории возникновения жизни на Земле.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Понятие о геохронологической таблице.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Сравнение представителей древнейших и современных организмов.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3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ТЕОРИИ ВОЗНИКНОВЕНИЯ ЖИЗНИ НА ЗЕМЛЕ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76871"/>
          <a:ext cx="91440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7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ТЕОРИЯ БОЖЕСТВЕННОГО ПРОИСХОЖДЕНИЯ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704523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16832"/>
            <a:ext cx="1440160" cy="931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789040"/>
            <a:ext cx="1656183" cy="1104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013176"/>
            <a:ext cx="1461318" cy="1090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501008"/>
            <a:ext cx="1173427" cy="880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589240"/>
            <a:ext cx="1365448" cy="1024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ТЕОРИЯ САМОЗАРОЖДЕНИЯ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5904656" cy="35898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Древнем мире эта теория существовала в Египте, Вавилоне, Древнем Китае. Достоверно известно, что в Древней Греции знаменитый философ Аристотель высказал мнение, согласно которому земное вещество содержит «активное начало». Поэтому долгое время считали, что все организмы образовались из неживого вещества.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3" y="1340768"/>
            <a:ext cx="2205615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948264" y="4509120"/>
            <a:ext cx="165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384-322 до н.э.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3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913508" cy="3857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601" y="4666719"/>
            <a:ext cx="29214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Баптист Ван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Гельмонт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1580-1644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453381"/>
            <a:ext cx="41044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При жизни занимался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химией и изучением каббалистических и мистических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сочинений.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химии сделал много открытий, ввел в химическую терминологию термин «газ», названный им по аналогии с греческим хаосом; химическим же путём стремился найти средство от всех болезней; вообще, считал химические процессы началом многих явлений. Опровергая Аристотеля, Галена и современную медицинскую науку, создал собственную теорию для объяснения явлений в живом организме.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432048" cy="36004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1162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урока   РОЖДЕНИЕ ЖИЗНИ</vt:lpstr>
      <vt:lpstr>Цели урока: </vt:lpstr>
      <vt:lpstr>ОБОРУДОВАНИЕ: </vt:lpstr>
      <vt:lpstr>ПЛАН РАБОТЫ НА УРОКЕ:</vt:lpstr>
      <vt:lpstr>ПЛАН РАБОТЫ НА УРОКЕ </vt:lpstr>
      <vt:lpstr>ТЕОРИИ ВОЗНИКНОВЕНИЯ ЖИЗНИ НА ЗЕМЛЕ</vt:lpstr>
      <vt:lpstr>ТЕОРИЯ БОЖЕСТВЕННОГО ПРОИСХОЖДЕНИЯ</vt:lpstr>
      <vt:lpstr>ТЕОРИЯ САМОЗАРОЖДЕНИЯ</vt:lpstr>
      <vt:lpstr>Слайд 9</vt:lpstr>
      <vt:lpstr>Слайд 10</vt:lpstr>
      <vt:lpstr>КОСМИЧЕСКАЯ ТЕОРИЯ</vt:lpstr>
      <vt:lpstr>ТЕОРИЯ ЭВОЛЮЦИОННАЯ</vt:lpstr>
      <vt:lpstr>ГЕОХРОНОЛОГИЧЕСКАЯ ТАБЛИЦА</vt:lpstr>
      <vt:lpstr>ВОПРОСЫ:</vt:lpstr>
      <vt:lpstr>Задание №1. Найдите черты сходства и различия представителей древнейшего и современного мира. Сделайте вывод.</vt:lpstr>
      <vt:lpstr>ДРЕВНЕЙШИЕ ОРГАНИЗМЫ</vt:lpstr>
      <vt:lpstr>ТИП БРАХИОПОДЫ</vt:lpstr>
      <vt:lpstr>Слайд 18</vt:lpstr>
      <vt:lpstr>КЛАСС ТРИЛОБИТЫ</vt:lpstr>
      <vt:lpstr>Слайд 20</vt:lpstr>
      <vt:lpstr>КОРАЛЛЫ. НАДОТРЯД ТАБУЛЯТЫ</vt:lpstr>
      <vt:lpstr>КЛАСС ДВУСТВОРЧАТЫЕ МОЛЛЮСКИ</vt:lpstr>
      <vt:lpstr>Слайд 23</vt:lpstr>
      <vt:lpstr>СОВРЕМЕННЫЕ ПРЕДСТАВИТЕЛИ, ОБИТАЮЩИЕ В  РАЗНЫХ ШИРОТАХ </vt:lpstr>
      <vt:lpstr>Слайд 25</vt:lpstr>
      <vt:lpstr>Вывод:</vt:lpstr>
      <vt:lpstr>ИСПОЛЬЗУЕМЫЕ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РОЖДЕНИЕ ЖИЗНИ</dc:title>
  <dc:creator>User</dc:creator>
  <cp:lastModifiedBy>revaz</cp:lastModifiedBy>
  <cp:revision>52</cp:revision>
  <dcterms:created xsi:type="dcterms:W3CDTF">2012-10-13T12:23:54Z</dcterms:created>
  <dcterms:modified xsi:type="dcterms:W3CDTF">2013-02-03T21:29:49Z</dcterms:modified>
</cp:coreProperties>
</file>