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56" r:id="rId2"/>
    <p:sldId id="257" r:id="rId3"/>
    <p:sldId id="258" r:id="rId4"/>
    <p:sldId id="266" r:id="rId5"/>
    <p:sldId id="259" r:id="rId6"/>
    <p:sldId id="260" r:id="rId7"/>
    <p:sldId id="268" r:id="rId8"/>
    <p:sldId id="262" r:id="rId9"/>
    <p:sldId id="265" r:id="rId10"/>
    <p:sldId id="269" r:id="rId11"/>
    <p:sldId id="270"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9" autoAdjust="0"/>
    <p:restoredTop sz="86380" autoAdjust="0"/>
  </p:normalViewPr>
  <p:slideViewPr>
    <p:cSldViewPr>
      <p:cViewPr varScale="1">
        <p:scale>
          <a:sx n="74" d="100"/>
          <a:sy n="74" d="100"/>
        </p:scale>
        <p:origin x="-1032" y="-84"/>
      </p:cViewPr>
      <p:guideLst>
        <p:guide orient="horz" pos="2160"/>
        <p:guide pos="2880"/>
      </p:guideLst>
    </p:cSldViewPr>
  </p:slideViewPr>
  <p:outlineViewPr>
    <p:cViewPr>
      <p:scale>
        <a:sx n="33" d="100"/>
        <a:sy n="33" d="100"/>
      </p:scale>
      <p:origin x="234" y="1961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30F62-8117-4768-BB45-590AEE06B07D}" type="datetimeFigureOut">
              <a:rPr lang="ru-RU" smtClean="0"/>
              <a:pPr/>
              <a:t>28.11.2012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9117E4-7762-4F61-AD1C-DB19E42AD22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B6D9E45-C442-4511-8B55-E679FA05ACAC}" type="datetimeFigureOut">
              <a:rPr lang="ru-RU" smtClean="0"/>
              <a:pPr/>
              <a:t>28.11.2012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DD4C2473-6EC3-4018-8A35-A76C40B53B4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B6D9E45-C442-4511-8B55-E679FA05ACAC}" type="datetimeFigureOut">
              <a:rPr lang="ru-RU" smtClean="0"/>
              <a:pPr/>
              <a:t>28.11.2012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D4C2473-6EC3-4018-8A35-A76C40B53B4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B6D9E45-C442-4511-8B55-E679FA05ACAC}" type="datetimeFigureOut">
              <a:rPr lang="ru-RU" smtClean="0"/>
              <a:pPr/>
              <a:t>28.11.2012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D4C2473-6EC3-4018-8A35-A76C40B53B4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B6D9E45-C442-4511-8B55-E679FA05ACAC}" type="datetimeFigureOut">
              <a:rPr lang="ru-RU" smtClean="0"/>
              <a:pPr/>
              <a:t>28.11.2012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D4C2473-6EC3-4018-8A35-A76C40B53B4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B6D9E45-C442-4511-8B55-E679FA05ACAC}" type="datetimeFigureOut">
              <a:rPr lang="ru-RU" smtClean="0"/>
              <a:pPr/>
              <a:t>28.11.2012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D4C2473-6EC3-4018-8A35-A76C40B53B4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B6D9E45-C442-4511-8B55-E679FA05ACAC}" type="datetimeFigureOut">
              <a:rPr lang="ru-RU" smtClean="0"/>
              <a:pPr/>
              <a:t>28.11.2012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D4C2473-6EC3-4018-8A35-A76C40B53B4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B6D9E45-C442-4511-8B55-E679FA05ACAC}" type="datetimeFigureOut">
              <a:rPr lang="ru-RU" smtClean="0"/>
              <a:pPr/>
              <a:t>28.11.2012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D4C2473-6EC3-4018-8A35-A76C40B53B4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B6D9E45-C442-4511-8B55-E679FA05ACAC}" type="datetimeFigureOut">
              <a:rPr lang="ru-RU" smtClean="0"/>
              <a:pPr/>
              <a:t>28.11.2012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D4C2473-6EC3-4018-8A35-A76C40B53B4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B6D9E45-C442-4511-8B55-E679FA05ACAC}" type="datetimeFigureOut">
              <a:rPr lang="ru-RU" smtClean="0"/>
              <a:pPr/>
              <a:t>28.11.2012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D4C2473-6EC3-4018-8A35-A76C40B53B4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B6D9E45-C442-4511-8B55-E679FA05ACAC}" type="datetimeFigureOut">
              <a:rPr lang="ru-RU" smtClean="0"/>
              <a:pPr/>
              <a:t>28.11.2012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D4C2473-6EC3-4018-8A35-A76C40B53B4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B6D9E45-C442-4511-8B55-E679FA05ACAC}" type="datetimeFigureOut">
              <a:rPr lang="ru-RU" smtClean="0"/>
              <a:pPr/>
              <a:t>28.11.2012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D4C2473-6EC3-4018-8A35-A76C40B53B4E}"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B6D9E45-C442-4511-8B55-E679FA05ACAC}" type="datetimeFigureOut">
              <a:rPr lang="ru-RU" smtClean="0"/>
              <a:pPr/>
              <a:t>28.11.2012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D4C2473-6EC3-4018-8A35-A76C40B53B4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medind.nic.in/jal/t10/i4/jalt10i4p286.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medind.nic.in/jal/t10/i4/jalt10i4p286.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ru.wikipedia.org/wiki/&#1044;&#1086;&#1088;&#1086;&#1078;&#1085;&#1086;-&#1090;&#1088;&#1072;&#1085;&#1089;&#1087;&#1086;&#1088;&#1090;&#1085;&#1086;&#1077;_&#1087;&#1088;&#1086;&#1080;&#1089;&#1096;&#1077;&#1089;&#1090;&#1074;&#1080;&#107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latin typeface="Aharoni" pitchFamily="2" charset="-79"/>
                <a:cs typeface="Aharoni" pitchFamily="2" charset="-79"/>
              </a:rPr>
              <a:t>“Road safety”</a:t>
            </a:r>
            <a:r>
              <a:rPr lang="en-US" dirty="0" smtClean="0"/>
              <a:t/>
            </a:r>
            <a:br>
              <a:rPr lang="en-US" dirty="0" smtClean="0"/>
            </a:br>
            <a:r>
              <a:rPr lang="ru-RU" dirty="0" smtClean="0"/>
              <a:t>«Безопасность </a:t>
            </a:r>
            <a:r>
              <a:rPr lang="ru-RU" dirty="0"/>
              <a:t>на дорогах»</a:t>
            </a:r>
          </a:p>
        </p:txBody>
      </p:sp>
      <p:sp>
        <p:nvSpPr>
          <p:cNvPr id="3" name="Подзаголовок 2"/>
          <p:cNvSpPr>
            <a:spLocks noGrp="1"/>
          </p:cNvSpPr>
          <p:nvPr>
            <p:ph type="subTitle" idx="1"/>
          </p:nvPr>
        </p:nvSpPr>
        <p:spPr/>
        <p:txBody>
          <a:bodyPr/>
          <a:lstStyle/>
          <a:p>
            <a:r>
              <a:rPr lang="ru-RU" b="1" dirty="0"/>
              <a:t>Цель</a:t>
            </a:r>
            <a:r>
              <a:rPr lang="ru-RU" dirty="0"/>
              <a:t>: развитие коммуникативной компетенции в различных видах речевой деятельности.</a:t>
            </a: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What do you think?</a:t>
            </a:r>
            <a:br>
              <a:rPr lang="en-US" dirty="0" smtClean="0"/>
            </a:br>
            <a:r>
              <a:rPr lang="en-US" dirty="0" smtClean="0"/>
              <a:t>Any ideas?</a:t>
            </a:r>
            <a:endParaRPr lang="ru-RU" dirty="0"/>
          </a:p>
        </p:txBody>
      </p:sp>
      <p:sp>
        <p:nvSpPr>
          <p:cNvPr id="3" name="Содержимое 2"/>
          <p:cNvSpPr>
            <a:spLocks noGrp="1"/>
          </p:cNvSpPr>
          <p:nvPr>
            <p:ph idx="1"/>
          </p:nvPr>
        </p:nvSpPr>
        <p:spPr/>
        <p:txBody>
          <a:bodyPr>
            <a:normAutofit fontScale="92500" lnSpcReduction="10000"/>
          </a:bodyPr>
          <a:lstStyle/>
          <a:p>
            <a:r>
              <a:rPr lang="en-US" b="1" dirty="0" smtClean="0"/>
              <a:t>So what's the solution?</a:t>
            </a:r>
          </a:p>
          <a:p>
            <a:endParaRPr lang="en-US" dirty="0" smtClean="0"/>
          </a:p>
          <a:p>
            <a:r>
              <a:rPr lang="en-US" dirty="0" smtClean="0"/>
              <a:t> </a:t>
            </a:r>
            <a:r>
              <a:rPr lang="en-US" sz="2400" dirty="0" smtClean="0"/>
              <a:t>slower traffic,</a:t>
            </a:r>
          </a:p>
          <a:p>
            <a:r>
              <a:rPr lang="en-US" sz="2400" dirty="0" smtClean="0"/>
              <a:t> better drivers’ education </a:t>
            </a:r>
          </a:p>
          <a:p>
            <a:r>
              <a:rPr lang="en-US" sz="2400" dirty="0" smtClean="0"/>
              <a:t>teaching kids about road safety in the family, at school, during meetings with traffic policemen</a:t>
            </a:r>
            <a:endParaRPr lang="ru-RU" sz="2400" dirty="0" smtClean="0"/>
          </a:p>
          <a:p>
            <a:r>
              <a:rPr lang="en-US" sz="2400" dirty="0" smtClean="0"/>
              <a:t>safe playgrounds for children</a:t>
            </a:r>
          </a:p>
          <a:p>
            <a:r>
              <a:rPr lang="en-US" sz="2400" dirty="0" smtClean="0"/>
              <a:t>obeying traffic rules</a:t>
            </a:r>
          </a:p>
          <a:p>
            <a:r>
              <a:rPr lang="en-US" sz="2400" dirty="0" smtClean="0"/>
              <a:t>wearing of</a:t>
            </a:r>
            <a:r>
              <a:rPr lang="en-US" sz="2400" b="1" dirty="0" smtClean="0"/>
              <a:t> </a:t>
            </a:r>
            <a:r>
              <a:rPr lang="en-US" sz="2400" dirty="0" smtClean="0"/>
              <a:t>safety helmets </a:t>
            </a:r>
          </a:p>
          <a:p>
            <a:pPr>
              <a:buNone/>
            </a:pPr>
            <a:r>
              <a:rPr lang="en-US" sz="2400" dirty="0" smtClean="0"/>
              <a:t>(</a:t>
            </a:r>
            <a:r>
              <a:rPr lang="en-US" sz="1700" dirty="0" smtClean="0"/>
              <a:t>*</a:t>
            </a:r>
            <a:r>
              <a:rPr lang="en-US" sz="1700" dirty="0" err="1" smtClean="0"/>
              <a:t>Harnam</a:t>
            </a:r>
            <a:r>
              <a:rPr lang="en-US" sz="1700" dirty="0" smtClean="0"/>
              <a:t> Singh, **A. D. </a:t>
            </a:r>
            <a:r>
              <a:rPr lang="en-US" sz="1700" dirty="0" err="1" smtClean="0"/>
              <a:t>Aggarwal</a:t>
            </a:r>
            <a:r>
              <a:rPr lang="en-US" sz="1700" dirty="0" smtClean="0"/>
              <a:t> </a:t>
            </a:r>
            <a:endParaRPr lang="ru-RU" sz="1700" dirty="0" smtClean="0"/>
          </a:p>
          <a:p>
            <a:pPr>
              <a:buNone/>
            </a:pPr>
            <a:r>
              <a:rPr lang="en-US" sz="1300" u="sng" dirty="0" smtClean="0">
                <a:hlinkClick r:id="rId2"/>
              </a:rPr>
              <a:t>http://medind.nic.in/jal/t10/i4/jalt10i4p286.pdf</a:t>
            </a:r>
            <a:r>
              <a:rPr lang="en-US" sz="1300" u="sng" dirty="0" smtClean="0"/>
              <a:t>)</a:t>
            </a:r>
            <a:endParaRPr lang="ru-RU" sz="1300" dirty="0" smtClean="0"/>
          </a:p>
          <a:p>
            <a:pPr>
              <a:buNone/>
            </a:pPr>
            <a:r>
              <a:rPr lang="en-US" sz="2400" dirty="0" smtClean="0"/>
              <a:t> </a:t>
            </a:r>
            <a:endParaRPr lang="ru-RU" sz="2400" dirty="0" smtClean="0"/>
          </a:p>
          <a:p>
            <a:endParaRPr lang="ru-RU" sz="2400"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What can we do?</a:t>
            </a:r>
            <a:endParaRPr lang="ru-RU" dirty="0"/>
          </a:p>
        </p:txBody>
      </p:sp>
      <p:sp>
        <p:nvSpPr>
          <p:cNvPr id="3" name="Содержимое 2"/>
          <p:cNvSpPr>
            <a:spLocks noGrp="1"/>
          </p:cNvSpPr>
          <p:nvPr>
            <p:ph idx="1"/>
          </p:nvPr>
        </p:nvSpPr>
        <p:spPr/>
        <p:txBody>
          <a:bodyPr/>
          <a:lstStyle/>
          <a:p>
            <a:r>
              <a:rPr lang="en-US" dirty="0" smtClean="0"/>
              <a:t>We must always follow road safety rules.</a:t>
            </a:r>
          </a:p>
          <a:p>
            <a:r>
              <a:rPr lang="en-US" dirty="0" smtClean="0"/>
              <a:t>We can tell other people about road  safety rules and about WDR.</a:t>
            </a:r>
          </a:p>
          <a:p>
            <a:r>
              <a:rPr lang="en-US" dirty="0" smtClean="0"/>
              <a:t>We can visit the Astrakhan Museum of State Traffic Inspection, interview traffic policemen and make a slide show.</a:t>
            </a:r>
          </a:p>
          <a:p>
            <a:r>
              <a:rPr lang="en-US" dirty="0" smtClean="0"/>
              <a:t>We can make a poster about road safety rules.</a:t>
            </a:r>
          </a:p>
          <a:p>
            <a:r>
              <a:rPr lang="en-US" dirty="0" smtClean="0"/>
              <a:t>We can make up a chant for WDR.</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72074"/>
            <a:ext cx="8183880" cy="1051560"/>
          </a:xfrm>
        </p:spPr>
        <p:txBody>
          <a:bodyPr>
            <a:normAutofit/>
          </a:bodyPr>
          <a:lstStyle/>
          <a:p>
            <a:r>
              <a:rPr lang="en-US" sz="1800" b="1" dirty="0"/>
              <a:t>“The Boy Who Did Not Stop, Look and Listen”</a:t>
            </a:r>
            <a:endParaRPr lang="ru-RU" sz="1800" b="1" dirty="0"/>
          </a:p>
        </p:txBody>
      </p:sp>
      <p:graphicFrame>
        <p:nvGraphicFramePr>
          <p:cNvPr id="1026" name="Object 2"/>
          <p:cNvGraphicFramePr>
            <a:graphicFrameLocks noChangeAspect="1"/>
          </p:cNvGraphicFramePr>
          <p:nvPr/>
        </p:nvGraphicFramePr>
        <p:xfrm>
          <a:off x="3071802" y="3214686"/>
          <a:ext cx="3455987" cy="685800"/>
        </p:xfrm>
        <a:graphic>
          <a:graphicData uri="http://schemas.openxmlformats.org/presentationml/2006/ole">
            <p:oleObj spid="_x0000_s1026" name="Объект упаковщика для оболочки" showAsIcon="1" r:id="rId3" imgW="3455280" imgH="685800" progId="Package">
              <p:embed/>
            </p:oleObj>
          </a:graphicData>
        </a:graphic>
      </p:graphicFrame>
      <p:pic>
        <p:nvPicPr>
          <p:cNvPr id="5" name="Содержимое 4"/>
          <p:cNvPicPr>
            <a:picLocks noGrp="1"/>
          </p:cNvPicPr>
          <p:nvPr>
            <p:ph idx="1"/>
          </p:nvPr>
        </p:nvPicPr>
        <p:blipFill>
          <a:blip r:embed="rId4"/>
          <a:srcRect/>
          <a:stretch>
            <a:fillRect/>
          </a:stretch>
        </p:blipFill>
        <p:spPr bwMode="auto">
          <a:xfrm>
            <a:off x="4429124" y="500042"/>
            <a:ext cx="4457700" cy="2500330"/>
          </a:xfrm>
          <a:prstGeom prst="rect">
            <a:avLst/>
          </a:prstGeom>
          <a:noFill/>
          <a:ln w="9525">
            <a:noFill/>
            <a:miter lim="800000"/>
            <a:headEnd/>
            <a:tailEnd/>
          </a:ln>
        </p:spPr>
      </p:pic>
      <p:pic>
        <p:nvPicPr>
          <p:cNvPr id="10" name="Рисунок 9"/>
          <p:cNvPicPr/>
          <p:nvPr/>
        </p:nvPicPr>
        <p:blipFill>
          <a:blip r:embed="rId5"/>
          <a:srcRect/>
          <a:stretch>
            <a:fillRect/>
          </a:stretch>
        </p:blipFill>
        <p:spPr bwMode="auto">
          <a:xfrm>
            <a:off x="642910" y="642918"/>
            <a:ext cx="2038350" cy="2955608"/>
          </a:xfrm>
          <a:prstGeom prst="rect">
            <a:avLst/>
          </a:prstGeom>
          <a:noFill/>
          <a:ln w="9525">
            <a:noFill/>
            <a:miter lim="800000"/>
            <a:headEnd/>
            <a:tailEnd/>
          </a:ln>
        </p:spPr>
      </p:pic>
      <p:sp>
        <p:nvSpPr>
          <p:cNvPr id="1029" name="WordArt 5"/>
          <p:cNvSpPr>
            <a:spLocks noChangeArrowheads="1" noChangeShapeType="1" noTextEdit="1"/>
          </p:cNvSpPr>
          <p:nvPr/>
        </p:nvSpPr>
        <p:spPr bwMode="auto">
          <a:xfrm>
            <a:off x="857224" y="3929066"/>
            <a:ext cx="5929354" cy="1428760"/>
          </a:xfrm>
          <a:prstGeom prst="rect">
            <a:avLst/>
          </a:prstGeom>
        </p:spPr>
        <p:txBody>
          <a:bodyPr wrap="none" fromWordArt="1">
            <a:prstTxWarp prst="textPlain">
              <a:avLst>
                <a:gd name="adj" fmla="val 50000"/>
              </a:avLst>
            </a:prstTxWarp>
          </a:bodyPr>
          <a:lstStyle/>
          <a:p>
            <a:pPr algn="ctr" rtl="0"/>
            <a:r>
              <a:rPr lang="en-US" sz="3600" kern="10" spc="0" dirty="0" smtClean="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World Day of Remembrance</a:t>
            </a:r>
          </a:p>
          <a:p>
            <a:pPr algn="ctr" rtl="0"/>
            <a:endParaRPr lang="ru-RU" sz="3600" kern="10" spc="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endParaRPr>
          </a:p>
        </p:txBody>
      </p:sp>
      <p:sp>
        <p:nvSpPr>
          <p:cNvPr id="1030" name="Rectangle 6"/>
          <p:cNvSpPr>
            <a:spLocks noChangeArrowheads="1"/>
          </p:cNvSpPr>
          <p:nvPr/>
        </p:nvSpPr>
        <p:spPr bwMode="auto">
          <a:xfrm>
            <a:off x="0" y="478632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for Road Traffic Victims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000" dirty="0"/>
              <a:t>“IMPROVING ROAD SAFETY FOR PEDESTRIANS AND CYCLISTS IN GREAT BRITAIN” </a:t>
            </a:r>
            <a:endParaRPr lang="ru-RU" sz="2000" dirty="0"/>
          </a:p>
        </p:txBody>
      </p:sp>
      <p:sp>
        <p:nvSpPr>
          <p:cNvPr id="3" name="Содержимое 2"/>
          <p:cNvSpPr>
            <a:spLocks noGrp="1"/>
          </p:cNvSpPr>
          <p:nvPr>
            <p:ph idx="1"/>
          </p:nvPr>
        </p:nvSpPr>
        <p:spPr/>
        <p:txBody>
          <a:bodyPr>
            <a:normAutofit/>
          </a:bodyPr>
          <a:lstStyle/>
          <a:p>
            <a:endParaRPr lang="en-US" dirty="0" smtClean="0"/>
          </a:p>
          <a:p>
            <a:r>
              <a:rPr lang="en-US" dirty="0" smtClean="0"/>
              <a:t>“</a:t>
            </a:r>
            <a:r>
              <a:rPr lang="en-US" b="1" dirty="0"/>
              <a:t>The death rate of child pedestrians </a:t>
            </a:r>
            <a:r>
              <a:rPr lang="en-US" dirty="0"/>
              <a:t>in Great Britain </a:t>
            </a:r>
            <a:r>
              <a:rPr lang="en-US" b="1" dirty="0"/>
              <a:t>is worse than that in many other countries</a:t>
            </a:r>
            <a:r>
              <a:rPr lang="en-US" dirty="0"/>
              <a:t>. </a:t>
            </a:r>
            <a:r>
              <a:rPr lang="en-US" sz="1800" dirty="0"/>
              <a:t>In recent years we have been behind such countries as France, the Netherlands, Japan, Austria, Australia and Belgium in terms of the number of child pedestrians killed as a proportion of the </a:t>
            </a:r>
            <a:r>
              <a:rPr lang="en-US" sz="1800" dirty="0" smtClean="0"/>
              <a:t>population”. </a:t>
            </a:r>
            <a:endParaRPr lang="ru-RU" sz="1800" dirty="0"/>
          </a:p>
          <a:p>
            <a:pPr>
              <a:buNone/>
            </a:pPr>
            <a:r>
              <a:rPr lang="en-US" sz="1600" dirty="0"/>
              <a:t>Internet </a:t>
            </a:r>
            <a:r>
              <a:rPr lang="en-US" sz="1600" dirty="0" smtClean="0"/>
              <a:t>resource</a:t>
            </a:r>
            <a:endParaRPr lang="ru-RU" sz="1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572008"/>
            <a:ext cx="8183880" cy="1285884"/>
          </a:xfrm>
        </p:spPr>
        <p:txBody>
          <a:bodyPr>
            <a:normAutofit fontScale="90000"/>
          </a:bodyPr>
          <a:lstStyle/>
          <a:p>
            <a:r>
              <a:rPr lang="en-US" sz="2000" dirty="0" smtClean="0"/>
              <a:t>Original research paper Fatal Road Traffic Accidents among Young Children *</a:t>
            </a:r>
            <a:r>
              <a:rPr lang="en-US" sz="2000" dirty="0" err="1" smtClean="0"/>
              <a:t>Harnam</a:t>
            </a:r>
            <a:r>
              <a:rPr lang="en-US" sz="2000" dirty="0" smtClean="0"/>
              <a:t> Singh, **A. D. </a:t>
            </a:r>
            <a:r>
              <a:rPr lang="en-US" sz="2000" dirty="0" err="1" smtClean="0"/>
              <a:t>Aggarwal</a:t>
            </a:r>
            <a:r>
              <a:rPr lang="en-US" sz="2000" dirty="0" smtClean="0"/>
              <a:t> </a:t>
            </a:r>
            <a:r>
              <a:rPr lang="ru-RU" sz="2000" dirty="0" smtClean="0"/>
              <a:t/>
            </a:r>
            <a:br>
              <a:rPr lang="ru-RU" sz="2000" dirty="0" smtClean="0"/>
            </a:br>
            <a:r>
              <a:rPr lang="en-US" sz="2000" u="sng" dirty="0" smtClean="0">
                <a:hlinkClick r:id="rId2"/>
              </a:rPr>
              <a:t>http://medind.nic.in/jal/t10/i4/jalt10i4p286.pdf</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r>
              <a:rPr lang="en-US" sz="2000" b="1" dirty="0" smtClean="0"/>
              <a:t>Pedestrians and cyclists </a:t>
            </a:r>
            <a:r>
              <a:rPr lang="en-US" sz="2000" dirty="0" smtClean="0"/>
              <a:t>are the common group injured. </a:t>
            </a:r>
          </a:p>
          <a:p>
            <a:endParaRPr lang="en-US" sz="2000" dirty="0" smtClean="0"/>
          </a:p>
          <a:p>
            <a:r>
              <a:rPr lang="en-US" sz="2000" dirty="0" smtClean="0"/>
              <a:t>Majority of fatal accidents occurred during </a:t>
            </a:r>
            <a:r>
              <a:rPr lang="en-US" sz="2000" b="1" dirty="0" smtClean="0"/>
              <a:t>winter</a:t>
            </a:r>
            <a:r>
              <a:rPr lang="en-US" sz="2000" dirty="0" smtClean="0"/>
              <a:t> season. </a:t>
            </a:r>
          </a:p>
          <a:p>
            <a:endParaRPr lang="en-US" sz="2000" b="1" dirty="0" smtClean="0"/>
          </a:p>
          <a:p>
            <a:r>
              <a:rPr lang="en-US" sz="2000" b="1" dirty="0" smtClean="0"/>
              <a:t>Children were at fault </a:t>
            </a:r>
            <a:r>
              <a:rPr lang="en-US" sz="2000" dirty="0" smtClean="0"/>
              <a:t>in majority of cases. </a:t>
            </a:r>
            <a:r>
              <a:rPr lang="en-US" sz="2000" b="1" dirty="0" smtClean="0"/>
              <a:t>They were either playing on the road or crossing the roads</a:t>
            </a:r>
            <a:r>
              <a:rPr lang="en-US" sz="2000" dirty="0" smtClean="0"/>
              <a:t>, unsupervised by adults. </a:t>
            </a:r>
            <a:r>
              <a:rPr lang="ru-RU" sz="2000" b="1" dirty="0" err="1" smtClean="0"/>
              <a:t>The</a:t>
            </a:r>
            <a:r>
              <a:rPr lang="ru-RU" sz="2000" b="1" dirty="0" smtClean="0"/>
              <a:t> </a:t>
            </a:r>
            <a:r>
              <a:rPr lang="ru-RU" sz="2000" b="1" dirty="0" err="1" smtClean="0"/>
              <a:t>cyclists</a:t>
            </a:r>
            <a:r>
              <a:rPr lang="ru-RU" sz="2000" b="1" dirty="0" smtClean="0"/>
              <a:t> </a:t>
            </a:r>
            <a:r>
              <a:rPr lang="ru-RU" sz="2000" b="1" dirty="0" err="1" smtClean="0"/>
              <a:t>were</a:t>
            </a:r>
            <a:r>
              <a:rPr lang="ru-RU" sz="2000" b="1" dirty="0" smtClean="0"/>
              <a:t> </a:t>
            </a:r>
            <a:r>
              <a:rPr lang="ru-RU" sz="2000" b="1" dirty="0" err="1" smtClean="0"/>
              <a:t>not</a:t>
            </a:r>
            <a:r>
              <a:rPr lang="ru-RU" sz="2000" b="1" dirty="0" smtClean="0"/>
              <a:t> </a:t>
            </a:r>
            <a:r>
              <a:rPr lang="ru-RU" sz="2000" b="1" dirty="0" err="1" smtClean="0"/>
              <a:t>wearing</a:t>
            </a:r>
            <a:r>
              <a:rPr lang="ru-RU" sz="2000" b="1" dirty="0" smtClean="0"/>
              <a:t> </a:t>
            </a:r>
            <a:r>
              <a:rPr lang="ru-RU" sz="2000" b="1" dirty="0" err="1" smtClean="0"/>
              <a:t>any</a:t>
            </a:r>
            <a:r>
              <a:rPr lang="ru-RU" sz="2000" b="1" dirty="0" smtClean="0"/>
              <a:t> </a:t>
            </a:r>
            <a:r>
              <a:rPr lang="ru-RU" sz="2000" b="1" dirty="0" err="1" smtClean="0"/>
              <a:t>protection</a:t>
            </a:r>
            <a:r>
              <a:rPr lang="ru-RU" sz="2000" b="1" dirty="0" smtClean="0"/>
              <a:t> </a:t>
            </a:r>
            <a:r>
              <a:rPr lang="ru-RU" sz="2000" b="1" dirty="0" err="1" smtClean="0"/>
              <a:t>helmets</a:t>
            </a:r>
            <a:endParaRPr lang="ru-RU" sz="2000" b="1" dirty="0" smtClean="0"/>
          </a:p>
          <a:p>
            <a:r>
              <a:rPr lang="en-US" sz="1800" b="1" dirty="0" smtClean="0"/>
              <a:t>Older kids - 10 to 14 years old </a:t>
            </a:r>
            <a:r>
              <a:rPr lang="en-US" sz="1800" dirty="0" smtClean="0"/>
              <a:t>- have better movement and perception skills, but </a:t>
            </a:r>
            <a:r>
              <a:rPr lang="en-US" sz="1800" b="1" dirty="0" smtClean="0"/>
              <a:t>tend to be more reckless </a:t>
            </a:r>
            <a:r>
              <a:rPr lang="en-US" sz="1800" dirty="0" smtClean="0"/>
              <a:t>than younger kids. They may </a:t>
            </a:r>
            <a:r>
              <a:rPr lang="en-US" sz="1800" b="1" dirty="0" smtClean="0"/>
              <a:t>know about the risks, but ignore them</a:t>
            </a:r>
            <a:r>
              <a:rPr lang="en-US" sz="1800" dirty="0" smtClean="0"/>
              <a:t>. </a:t>
            </a:r>
            <a:r>
              <a:rPr lang="en-US" sz="1800" b="1" dirty="0" smtClean="0"/>
              <a:t>Kids with </a:t>
            </a:r>
            <a:r>
              <a:rPr lang="en-US" sz="1800" b="1" dirty="0" err="1" smtClean="0"/>
              <a:t>behavioural</a:t>
            </a:r>
            <a:r>
              <a:rPr lang="en-US" sz="1800" b="1" dirty="0" smtClean="0"/>
              <a:t> problems are most at risk.</a:t>
            </a:r>
            <a:endParaRPr lang="ru-RU" sz="1800" b="1" dirty="0" smtClean="0"/>
          </a:p>
          <a:p>
            <a:endParaRPr lang="ru-RU" dirty="0"/>
          </a:p>
        </p:txBody>
      </p:sp>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Older kids - 10 to 14 years old - have better movement and perception skills, but tend to be more reckless than younger kids. They may know about the risks, but ignore them. Kids with behavioural problems are most at risk.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357694"/>
            <a:ext cx="8183880" cy="1677346"/>
          </a:xfrm>
        </p:spPr>
        <p:txBody>
          <a:bodyPr>
            <a:normAutofit/>
          </a:bodyPr>
          <a:lstStyle/>
          <a:p>
            <a:r>
              <a:rPr lang="en-US" sz="2800" dirty="0" smtClean="0"/>
              <a:t>What about Russia?</a:t>
            </a:r>
            <a:r>
              <a:rPr lang="en-US" sz="2400" dirty="0" smtClean="0"/>
              <a:t/>
            </a:r>
            <a:br>
              <a:rPr lang="en-US" sz="2400" dirty="0" smtClean="0"/>
            </a:br>
            <a:r>
              <a:rPr lang="en-US" sz="2400" dirty="0" smtClean="0"/>
              <a:t>Do </a:t>
            </a:r>
            <a:r>
              <a:rPr lang="en-US" sz="2400" dirty="0"/>
              <a:t>you think that the road safety situation in our country is better than in the UK? </a:t>
            </a:r>
            <a:endParaRPr lang="ru-RU" sz="2400" dirty="0"/>
          </a:p>
        </p:txBody>
      </p:sp>
      <p:graphicFrame>
        <p:nvGraphicFramePr>
          <p:cNvPr id="4" name="Содержимое 3"/>
          <p:cNvGraphicFramePr>
            <a:graphicFrameLocks noGrp="1"/>
          </p:cNvGraphicFramePr>
          <p:nvPr>
            <p:ph idx="1"/>
          </p:nvPr>
        </p:nvGraphicFramePr>
        <p:xfrm>
          <a:off x="642910" y="1857364"/>
          <a:ext cx="7572432" cy="1357322"/>
        </p:xfrm>
        <a:graphic>
          <a:graphicData uri="http://schemas.openxmlformats.org/drawingml/2006/table">
            <a:tbl>
              <a:tblPr firstRow="1" bandRow="1">
                <a:tableStyleId>{5C22544A-7EE6-4342-B048-85BDC9FD1C3A}</a:tableStyleId>
              </a:tblPr>
              <a:tblGrid>
                <a:gridCol w="1893108"/>
                <a:gridCol w="1893108"/>
                <a:gridCol w="1893108"/>
                <a:gridCol w="1893108"/>
              </a:tblGrid>
              <a:tr h="381114">
                <a:tc>
                  <a:txBody>
                    <a:bodyPr/>
                    <a:lstStyle/>
                    <a:p>
                      <a:pPr algn="just">
                        <a:spcBef>
                          <a:spcPts val="500"/>
                        </a:spcBef>
                        <a:spcAft>
                          <a:spcPts val="500"/>
                        </a:spcAft>
                      </a:pPr>
                      <a:r>
                        <a:rPr lang="en-US" sz="1100" dirty="0" smtClean="0">
                          <a:latin typeface="Calibri"/>
                          <a:ea typeface="Times New Roman"/>
                          <a:cs typeface="Times New Roman"/>
                        </a:rPr>
                        <a:t> </a:t>
                      </a:r>
                      <a:r>
                        <a:rPr lang="en-US" sz="1800" dirty="0" smtClean="0">
                          <a:latin typeface="Calibri"/>
                          <a:ea typeface="Times New Roman"/>
                          <a:cs typeface="Times New Roman"/>
                        </a:rPr>
                        <a:t>year</a:t>
                      </a:r>
                      <a:endParaRPr lang="ru-RU" sz="1800" dirty="0">
                        <a:latin typeface="Calibri"/>
                        <a:ea typeface="Times New Roman"/>
                        <a:cs typeface="Times New Roman"/>
                      </a:endParaRPr>
                    </a:p>
                  </a:txBody>
                  <a:tcPr marL="68196" marR="68196" marT="0" marB="0"/>
                </a:tc>
                <a:tc>
                  <a:txBody>
                    <a:bodyPr/>
                    <a:lstStyle/>
                    <a:p>
                      <a:pPr algn="just">
                        <a:spcBef>
                          <a:spcPts val="500"/>
                        </a:spcBef>
                        <a:spcAft>
                          <a:spcPts val="500"/>
                        </a:spcAft>
                      </a:pPr>
                      <a:r>
                        <a:rPr lang="en-US" sz="1200" dirty="0">
                          <a:latin typeface="Calibri"/>
                          <a:ea typeface="Times New Roman"/>
                          <a:cs typeface="Times New Roman"/>
                        </a:rPr>
                        <a:t>The number of car accidents</a:t>
                      </a:r>
                      <a:endParaRPr lang="ru-RU" sz="1200" dirty="0">
                        <a:latin typeface="Calibri"/>
                        <a:ea typeface="Times New Roman"/>
                        <a:cs typeface="Times New Roman"/>
                      </a:endParaRPr>
                    </a:p>
                  </a:txBody>
                  <a:tcPr marL="68196" marR="68196" marT="0" marB="0"/>
                </a:tc>
                <a:tc>
                  <a:txBody>
                    <a:bodyPr/>
                    <a:lstStyle/>
                    <a:p>
                      <a:pPr algn="just">
                        <a:spcBef>
                          <a:spcPts val="500"/>
                        </a:spcBef>
                        <a:spcAft>
                          <a:spcPts val="500"/>
                        </a:spcAft>
                      </a:pPr>
                      <a:r>
                        <a:rPr lang="en-US" sz="1800" dirty="0">
                          <a:latin typeface="Calibri"/>
                          <a:ea typeface="Times New Roman"/>
                          <a:cs typeface="Times New Roman"/>
                        </a:rPr>
                        <a:t>People killed</a:t>
                      </a:r>
                      <a:endParaRPr lang="ru-RU" sz="1800" dirty="0">
                        <a:latin typeface="Calibri"/>
                        <a:ea typeface="Times New Roman"/>
                        <a:cs typeface="Times New Roman"/>
                      </a:endParaRPr>
                    </a:p>
                  </a:txBody>
                  <a:tcPr marL="68196" marR="68196" marT="0" marB="0"/>
                </a:tc>
                <a:tc>
                  <a:txBody>
                    <a:bodyPr/>
                    <a:lstStyle/>
                    <a:p>
                      <a:pPr algn="just">
                        <a:spcBef>
                          <a:spcPts val="500"/>
                        </a:spcBef>
                        <a:spcAft>
                          <a:spcPts val="500"/>
                        </a:spcAft>
                      </a:pPr>
                      <a:r>
                        <a:rPr lang="en-US" sz="1600" dirty="0">
                          <a:latin typeface="Calibri"/>
                          <a:ea typeface="Times New Roman"/>
                          <a:cs typeface="Times New Roman"/>
                        </a:rPr>
                        <a:t>People injured</a:t>
                      </a:r>
                      <a:endParaRPr lang="ru-RU" sz="1600" dirty="0">
                        <a:latin typeface="Calibri"/>
                        <a:ea typeface="Times New Roman"/>
                        <a:cs typeface="Times New Roman"/>
                      </a:endParaRPr>
                    </a:p>
                  </a:txBody>
                  <a:tcPr marL="68196" marR="68196" marT="0" marB="0"/>
                </a:tc>
              </a:tr>
              <a:tr h="543930">
                <a:tc>
                  <a:txBody>
                    <a:bodyPr/>
                    <a:lstStyle/>
                    <a:p>
                      <a:pPr algn="just">
                        <a:spcBef>
                          <a:spcPts val="500"/>
                        </a:spcBef>
                        <a:spcAft>
                          <a:spcPts val="500"/>
                        </a:spcAft>
                      </a:pPr>
                      <a:r>
                        <a:rPr lang="en-US" sz="2000" dirty="0">
                          <a:latin typeface="Calibri"/>
                          <a:ea typeface="Times New Roman"/>
                          <a:cs typeface="Times New Roman"/>
                        </a:rPr>
                        <a:t>2010</a:t>
                      </a:r>
                      <a:endParaRPr lang="ru-RU" sz="2000" dirty="0">
                        <a:latin typeface="Calibri"/>
                        <a:ea typeface="Times New Roman"/>
                        <a:cs typeface="Times New Roman"/>
                      </a:endParaRPr>
                    </a:p>
                  </a:txBody>
                  <a:tcPr marL="68196" marR="68196" marT="0" marB="0"/>
                </a:tc>
                <a:tc>
                  <a:txBody>
                    <a:bodyPr/>
                    <a:lstStyle/>
                    <a:p>
                      <a:pPr algn="just">
                        <a:spcBef>
                          <a:spcPts val="500"/>
                        </a:spcBef>
                        <a:spcAft>
                          <a:spcPts val="500"/>
                        </a:spcAft>
                      </a:pPr>
                      <a:r>
                        <a:rPr lang="en-US" sz="2800" dirty="0">
                          <a:latin typeface="Calibri"/>
                          <a:ea typeface="Times New Roman"/>
                          <a:cs typeface="Times New Roman"/>
                        </a:rPr>
                        <a:t>199 431</a:t>
                      </a:r>
                      <a:endParaRPr lang="ru-RU" sz="2800" dirty="0">
                        <a:latin typeface="Calibri"/>
                        <a:ea typeface="Times New Roman"/>
                        <a:cs typeface="Times New Roman"/>
                      </a:endParaRPr>
                    </a:p>
                  </a:txBody>
                  <a:tcPr marL="68196" marR="68196" marT="0" marB="0"/>
                </a:tc>
                <a:tc>
                  <a:txBody>
                    <a:bodyPr/>
                    <a:lstStyle/>
                    <a:p>
                      <a:pPr algn="just">
                        <a:spcBef>
                          <a:spcPts val="500"/>
                        </a:spcBef>
                        <a:spcAft>
                          <a:spcPts val="500"/>
                        </a:spcAft>
                      </a:pPr>
                      <a:r>
                        <a:rPr lang="en-US" sz="2400" dirty="0">
                          <a:latin typeface="Calibri"/>
                          <a:ea typeface="Times New Roman"/>
                          <a:cs typeface="Times New Roman"/>
                        </a:rPr>
                        <a:t>26 567</a:t>
                      </a:r>
                      <a:endParaRPr lang="ru-RU" sz="2400" dirty="0">
                        <a:latin typeface="Calibri"/>
                        <a:ea typeface="Times New Roman"/>
                        <a:cs typeface="Times New Roman"/>
                      </a:endParaRPr>
                    </a:p>
                  </a:txBody>
                  <a:tcPr marL="68196" marR="68196" marT="0" marB="0"/>
                </a:tc>
                <a:tc>
                  <a:txBody>
                    <a:bodyPr/>
                    <a:lstStyle/>
                    <a:p>
                      <a:pPr algn="just">
                        <a:lnSpc>
                          <a:spcPct val="115000"/>
                        </a:lnSpc>
                        <a:spcAft>
                          <a:spcPts val="0"/>
                        </a:spcAft>
                      </a:pPr>
                      <a:r>
                        <a:rPr lang="en-US" sz="2400" dirty="0">
                          <a:latin typeface="Calibri"/>
                          <a:ea typeface="Calibri"/>
                          <a:cs typeface="Times New Roman"/>
                        </a:rPr>
                        <a:t>250 635</a:t>
                      </a:r>
                      <a:endParaRPr lang="ru-RU" sz="2400" dirty="0">
                        <a:latin typeface="Calibri"/>
                        <a:ea typeface="Calibri"/>
                        <a:cs typeface="Times New Roman"/>
                      </a:endParaRPr>
                    </a:p>
                  </a:txBody>
                  <a:tcPr marL="68196" marR="68196" marT="0" marB="0"/>
                </a:tc>
              </a:tr>
              <a:tr h="432278">
                <a:tc>
                  <a:txBody>
                    <a:bodyPr/>
                    <a:lstStyle/>
                    <a:p>
                      <a:pPr algn="just">
                        <a:spcBef>
                          <a:spcPts val="500"/>
                        </a:spcBef>
                        <a:spcAft>
                          <a:spcPts val="500"/>
                        </a:spcAft>
                      </a:pPr>
                      <a:r>
                        <a:rPr lang="en-US" sz="2400" dirty="0">
                          <a:latin typeface="Calibri"/>
                          <a:ea typeface="Times New Roman"/>
                          <a:cs typeface="Times New Roman"/>
                        </a:rPr>
                        <a:t>2011</a:t>
                      </a:r>
                      <a:endParaRPr lang="ru-RU" sz="2400" dirty="0">
                        <a:latin typeface="Calibri"/>
                        <a:ea typeface="Times New Roman"/>
                        <a:cs typeface="Times New Roman"/>
                      </a:endParaRPr>
                    </a:p>
                  </a:txBody>
                  <a:tcPr marL="68196" marR="68196" marT="0" marB="0"/>
                </a:tc>
                <a:tc>
                  <a:txBody>
                    <a:bodyPr/>
                    <a:lstStyle/>
                    <a:p>
                      <a:pPr algn="just">
                        <a:spcBef>
                          <a:spcPts val="500"/>
                        </a:spcBef>
                        <a:spcAft>
                          <a:spcPts val="500"/>
                        </a:spcAft>
                      </a:pPr>
                      <a:r>
                        <a:rPr lang="en-US" sz="2400" b="1" dirty="0">
                          <a:latin typeface="Calibri"/>
                          <a:ea typeface="Times New Roman"/>
                          <a:cs typeface="Times New Roman"/>
                        </a:rPr>
                        <a:t>199 868</a:t>
                      </a:r>
                      <a:endParaRPr lang="ru-RU" sz="2400" b="1" dirty="0">
                        <a:latin typeface="Calibri"/>
                        <a:ea typeface="Times New Roman"/>
                        <a:cs typeface="Times New Roman"/>
                      </a:endParaRPr>
                    </a:p>
                  </a:txBody>
                  <a:tcPr marL="68196" marR="68196" marT="0" marB="0"/>
                </a:tc>
                <a:tc>
                  <a:txBody>
                    <a:bodyPr/>
                    <a:lstStyle/>
                    <a:p>
                      <a:pPr algn="just">
                        <a:spcBef>
                          <a:spcPts val="500"/>
                        </a:spcBef>
                        <a:spcAft>
                          <a:spcPts val="500"/>
                        </a:spcAft>
                      </a:pPr>
                      <a:r>
                        <a:rPr lang="en-US" sz="2400" b="1" dirty="0">
                          <a:latin typeface="Calibri"/>
                          <a:ea typeface="Times New Roman"/>
                          <a:cs typeface="Times New Roman"/>
                        </a:rPr>
                        <a:t>27 953	      </a:t>
                      </a:r>
                      <a:endParaRPr lang="ru-RU" sz="2400" b="1" dirty="0">
                        <a:latin typeface="Calibri"/>
                        <a:ea typeface="Times New Roman"/>
                        <a:cs typeface="Times New Roman"/>
                      </a:endParaRPr>
                    </a:p>
                  </a:txBody>
                  <a:tcPr marL="68196" marR="68196" marT="0" marB="0"/>
                </a:tc>
                <a:tc>
                  <a:txBody>
                    <a:bodyPr/>
                    <a:lstStyle/>
                    <a:p>
                      <a:pPr algn="just">
                        <a:lnSpc>
                          <a:spcPct val="115000"/>
                        </a:lnSpc>
                        <a:spcAft>
                          <a:spcPts val="0"/>
                        </a:spcAft>
                      </a:pPr>
                      <a:r>
                        <a:rPr lang="ru-RU" sz="2400" b="1" dirty="0">
                          <a:latin typeface="Calibri"/>
                          <a:ea typeface="Calibri"/>
                          <a:cs typeface="Times New Roman"/>
                        </a:rPr>
                        <a:t>251 848</a:t>
                      </a:r>
                    </a:p>
                  </a:txBody>
                  <a:tcPr marL="68196" marR="68196" marT="0" marB="0"/>
                </a:tc>
              </a:tr>
            </a:tbl>
          </a:graphicData>
        </a:graphic>
      </p:graphicFrame>
      <p:sp>
        <p:nvSpPr>
          <p:cNvPr id="5" name="Прямоугольник 4"/>
          <p:cNvSpPr/>
          <p:nvPr/>
        </p:nvSpPr>
        <p:spPr>
          <a:xfrm rot="10800000" flipV="1">
            <a:off x="2357422" y="3676351"/>
            <a:ext cx="4714908" cy="467029"/>
          </a:xfrm>
          <a:prstGeom prst="rect">
            <a:avLst/>
          </a:prstGeom>
        </p:spPr>
        <p:txBody>
          <a:bodyPr wrap="square">
            <a:spAutoFit/>
          </a:bodyPr>
          <a:lstStyle/>
          <a:p>
            <a:pPr lvl="0"/>
            <a:r>
              <a:rPr lang="en-US" sz="1200" u="sng" dirty="0" smtClean="0">
                <a:hlinkClick r:id="rId2"/>
              </a:rPr>
              <a:t>http</a:t>
            </a:r>
            <a:r>
              <a:rPr lang="ru-RU" sz="1200" u="sng" dirty="0" smtClean="0">
                <a:hlinkClick r:id="rId2"/>
              </a:rPr>
              <a:t>://</a:t>
            </a:r>
            <a:r>
              <a:rPr lang="en-US" sz="1200" u="sng" dirty="0" err="1" smtClean="0">
                <a:hlinkClick r:id="rId2"/>
              </a:rPr>
              <a:t>ru</a:t>
            </a:r>
            <a:r>
              <a:rPr lang="ru-RU" sz="1200" u="sng" dirty="0" smtClean="0">
                <a:hlinkClick r:id="rId2"/>
              </a:rPr>
              <a:t>.</a:t>
            </a:r>
            <a:r>
              <a:rPr lang="en-US" sz="1200" u="sng" dirty="0" err="1" smtClean="0">
                <a:hlinkClick r:id="rId2"/>
              </a:rPr>
              <a:t>wikipedia</a:t>
            </a:r>
            <a:r>
              <a:rPr lang="ru-RU" sz="1200" u="sng" dirty="0" smtClean="0">
                <a:hlinkClick r:id="rId2"/>
              </a:rPr>
              <a:t>.</a:t>
            </a:r>
            <a:r>
              <a:rPr lang="en-US" sz="1200" u="sng" dirty="0" smtClean="0">
                <a:hlinkClick r:id="rId2"/>
              </a:rPr>
              <a:t>org</a:t>
            </a:r>
            <a:r>
              <a:rPr lang="ru-RU" sz="1200" u="sng" dirty="0" smtClean="0">
                <a:hlinkClick r:id="rId2"/>
              </a:rPr>
              <a:t>/</a:t>
            </a:r>
            <a:r>
              <a:rPr lang="en-US" sz="1200" u="sng" dirty="0" smtClean="0">
                <a:hlinkClick r:id="rId2"/>
              </a:rPr>
              <a:t>wiki</a:t>
            </a:r>
            <a:r>
              <a:rPr lang="ru-RU" sz="1200" u="sng" dirty="0" smtClean="0">
                <a:hlinkClick r:id="rId2"/>
              </a:rPr>
              <a:t>/</a:t>
            </a:r>
            <a:r>
              <a:rPr lang="ru-RU" sz="1200" u="sng" dirty="0" err="1" smtClean="0">
                <a:hlinkClick r:id="rId2"/>
              </a:rPr>
              <a:t>Дорожно-транспортное_происшествие</a:t>
            </a:r>
            <a:endParaRPr lang="ru-RU"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100" b="0" dirty="0" smtClean="0"/>
              <a:t>The </a:t>
            </a:r>
            <a:r>
              <a:rPr lang="en-US" sz="3100" b="0" dirty="0"/>
              <a:t>road safety situation </a:t>
            </a:r>
            <a:r>
              <a:rPr lang="en-US" sz="3100" dirty="0" smtClean="0"/>
              <a:t>in Astrakhan </a:t>
            </a:r>
            <a:r>
              <a:rPr lang="en-US" sz="3100" b="0" dirty="0"/>
              <a:t>region from </a:t>
            </a:r>
            <a:r>
              <a:rPr lang="en-US" sz="3100" dirty="0"/>
              <a:t>January to September 2012</a:t>
            </a:r>
            <a:r>
              <a:rPr lang="ru-RU" dirty="0"/>
              <a:t/>
            </a:r>
            <a:br>
              <a:rPr lang="ru-RU" dirty="0"/>
            </a:br>
            <a:endParaRPr lang="ru-RU" dirty="0"/>
          </a:p>
        </p:txBody>
      </p:sp>
      <p:graphicFrame>
        <p:nvGraphicFramePr>
          <p:cNvPr id="4" name="Содержимое 3"/>
          <p:cNvGraphicFramePr>
            <a:graphicFrameLocks noGrp="1"/>
          </p:cNvGraphicFramePr>
          <p:nvPr>
            <p:ph idx="1"/>
          </p:nvPr>
        </p:nvGraphicFramePr>
        <p:xfrm>
          <a:off x="571472" y="1643049"/>
          <a:ext cx="6469408" cy="919480"/>
        </p:xfrm>
        <a:graphic>
          <a:graphicData uri="http://schemas.openxmlformats.org/drawingml/2006/table">
            <a:tbl>
              <a:tblPr firstRow="1" bandRow="1">
                <a:tableStyleId>{5C22544A-7EE6-4342-B048-85BDC9FD1C3A}</a:tableStyleId>
              </a:tblPr>
              <a:tblGrid>
                <a:gridCol w="1617352"/>
                <a:gridCol w="1617352"/>
                <a:gridCol w="1617352"/>
                <a:gridCol w="1617352"/>
              </a:tblGrid>
              <a:tr h="505790">
                <a:tc>
                  <a:txBody>
                    <a:bodyPr/>
                    <a:lstStyle/>
                    <a:p>
                      <a:pPr algn="just">
                        <a:spcBef>
                          <a:spcPts val="500"/>
                        </a:spcBef>
                        <a:spcAft>
                          <a:spcPts val="500"/>
                        </a:spcAft>
                      </a:pPr>
                      <a:r>
                        <a:rPr lang="en-US" sz="1100" dirty="0">
                          <a:latin typeface="Calibri"/>
                          <a:ea typeface="Times New Roman"/>
                          <a:cs typeface="Times New Roman"/>
                        </a:rPr>
                        <a:t>January to September 2012</a:t>
                      </a:r>
                      <a:endParaRPr lang="ru-RU" sz="1100" dirty="0">
                        <a:latin typeface="Calibri"/>
                        <a:ea typeface="Times New Roman"/>
                        <a:cs typeface="Times New Roman"/>
                      </a:endParaRPr>
                    </a:p>
                  </a:txBody>
                  <a:tcPr marL="68580" marR="68580" marT="0" marB="0"/>
                </a:tc>
                <a:tc>
                  <a:txBody>
                    <a:bodyPr/>
                    <a:lstStyle/>
                    <a:p>
                      <a:pPr algn="just">
                        <a:spcBef>
                          <a:spcPts val="500"/>
                        </a:spcBef>
                        <a:spcAft>
                          <a:spcPts val="500"/>
                        </a:spcAft>
                      </a:pPr>
                      <a:r>
                        <a:rPr lang="en-US" sz="1800" dirty="0">
                          <a:latin typeface="Calibri"/>
                          <a:ea typeface="Times New Roman"/>
                          <a:cs typeface="Times New Roman"/>
                        </a:rPr>
                        <a:t>The number of car accidents</a:t>
                      </a:r>
                      <a:endParaRPr lang="ru-RU" sz="1800" dirty="0">
                        <a:latin typeface="Calibri"/>
                        <a:ea typeface="Times New Roman"/>
                        <a:cs typeface="Times New Roman"/>
                      </a:endParaRPr>
                    </a:p>
                  </a:txBody>
                  <a:tcPr marL="68580" marR="68580" marT="0" marB="0"/>
                </a:tc>
                <a:tc>
                  <a:txBody>
                    <a:bodyPr/>
                    <a:lstStyle/>
                    <a:p>
                      <a:pPr algn="just">
                        <a:spcBef>
                          <a:spcPts val="500"/>
                        </a:spcBef>
                        <a:spcAft>
                          <a:spcPts val="500"/>
                        </a:spcAft>
                      </a:pPr>
                      <a:r>
                        <a:rPr lang="en-US" sz="1800" dirty="0">
                          <a:latin typeface="Calibri"/>
                          <a:ea typeface="Times New Roman"/>
                          <a:cs typeface="Times New Roman"/>
                        </a:rPr>
                        <a:t>People killed</a:t>
                      </a:r>
                      <a:endParaRPr lang="ru-RU" sz="1800" dirty="0">
                        <a:latin typeface="Calibri"/>
                        <a:ea typeface="Times New Roman"/>
                        <a:cs typeface="Times New Roman"/>
                      </a:endParaRPr>
                    </a:p>
                  </a:txBody>
                  <a:tcPr marL="68580" marR="68580" marT="0" marB="0"/>
                </a:tc>
                <a:tc>
                  <a:txBody>
                    <a:bodyPr/>
                    <a:lstStyle/>
                    <a:p>
                      <a:pPr algn="just">
                        <a:spcBef>
                          <a:spcPts val="500"/>
                        </a:spcBef>
                        <a:spcAft>
                          <a:spcPts val="500"/>
                        </a:spcAft>
                      </a:pPr>
                      <a:r>
                        <a:rPr lang="en-US" sz="1800" dirty="0">
                          <a:latin typeface="Calibri"/>
                          <a:ea typeface="Times New Roman"/>
                          <a:cs typeface="Times New Roman"/>
                        </a:rPr>
                        <a:t>People injured</a:t>
                      </a:r>
                      <a:endParaRPr lang="ru-RU" sz="1800" dirty="0">
                        <a:latin typeface="Calibri"/>
                        <a:ea typeface="Times New Roman"/>
                        <a:cs typeface="Times New Roman"/>
                      </a:endParaRPr>
                    </a:p>
                  </a:txBody>
                  <a:tcPr marL="68580" marR="68580" marT="0" marB="0"/>
                </a:tc>
              </a:tr>
              <a:tr h="370840">
                <a:tc>
                  <a:txBody>
                    <a:bodyPr/>
                    <a:lstStyle/>
                    <a:p>
                      <a:pPr algn="just">
                        <a:spcBef>
                          <a:spcPts val="500"/>
                        </a:spcBef>
                        <a:spcAft>
                          <a:spcPts val="500"/>
                        </a:spcAft>
                      </a:pPr>
                      <a:endParaRPr lang="en-US" sz="1100">
                        <a:latin typeface="Calibri"/>
                        <a:ea typeface="Times New Roman"/>
                        <a:cs typeface="Times New Roman"/>
                      </a:endParaRPr>
                    </a:p>
                  </a:txBody>
                  <a:tcPr marL="68580" marR="68580" marT="0" marB="0"/>
                </a:tc>
                <a:tc>
                  <a:txBody>
                    <a:bodyPr/>
                    <a:lstStyle/>
                    <a:p>
                      <a:pPr algn="just">
                        <a:spcBef>
                          <a:spcPts val="500"/>
                        </a:spcBef>
                        <a:spcAft>
                          <a:spcPts val="500"/>
                        </a:spcAft>
                      </a:pPr>
                      <a:r>
                        <a:rPr lang="ru-RU" sz="2400" dirty="0">
                          <a:solidFill>
                            <a:srgbClr val="000000"/>
                          </a:solidFill>
                          <a:latin typeface="Arial"/>
                          <a:ea typeface="Times New Roman"/>
                          <a:cs typeface="Times New Roman"/>
                        </a:rPr>
                        <a:t>1308</a:t>
                      </a:r>
                      <a:endParaRPr lang="ru-RU" sz="2400" dirty="0">
                        <a:latin typeface="Calibri"/>
                        <a:ea typeface="Times New Roman"/>
                        <a:cs typeface="Times New Roman"/>
                      </a:endParaRPr>
                    </a:p>
                  </a:txBody>
                  <a:tcPr marL="68580" marR="68580" marT="0" marB="0"/>
                </a:tc>
                <a:tc>
                  <a:txBody>
                    <a:bodyPr/>
                    <a:lstStyle/>
                    <a:p>
                      <a:pPr algn="just">
                        <a:spcBef>
                          <a:spcPts val="500"/>
                        </a:spcBef>
                        <a:spcAft>
                          <a:spcPts val="500"/>
                        </a:spcAft>
                      </a:pPr>
                      <a:r>
                        <a:rPr lang="ru-RU" sz="2400" b="1" dirty="0">
                          <a:solidFill>
                            <a:srgbClr val="000000"/>
                          </a:solidFill>
                          <a:latin typeface="Arial"/>
                          <a:ea typeface="Times New Roman"/>
                          <a:cs typeface="Times New Roman"/>
                        </a:rPr>
                        <a:t>118</a:t>
                      </a:r>
                      <a:endParaRPr lang="ru-RU" sz="2400" b="1" dirty="0">
                        <a:latin typeface="Calibri"/>
                        <a:ea typeface="Times New Roman"/>
                        <a:cs typeface="Times New Roman"/>
                      </a:endParaRPr>
                    </a:p>
                  </a:txBody>
                  <a:tcPr marL="68580" marR="68580" marT="0" marB="0"/>
                </a:tc>
                <a:tc>
                  <a:txBody>
                    <a:bodyPr/>
                    <a:lstStyle/>
                    <a:p>
                      <a:pPr algn="just">
                        <a:spcBef>
                          <a:spcPts val="500"/>
                        </a:spcBef>
                        <a:spcAft>
                          <a:spcPts val="500"/>
                        </a:spcAft>
                      </a:pPr>
                      <a:r>
                        <a:rPr lang="ru-RU" sz="2400" b="1" dirty="0">
                          <a:solidFill>
                            <a:srgbClr val="000000"/>
                          </a:solidFill>
                          <a:latin typeface="Arial"/>
                          <a:ea typeface="Times New Roman"/>
                          <a:cs typeface="Times New Roman"/>
                        </a:rPr>
                        <a:t>1667</a:t>
                      </a:r>
                      <a:endParaRPr lang="ru-RU" sz="2400" b="1"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929198"/>
            <a:ext cx="8183880" cy="1051560"/>
          </a:xfrm>
        </p:spPr>
        <p:txBody>
          <a:bodyPr>
            <a:normAutofit fontScale="90000"/>
          </a:bodyPr>
          <a:lstStyle/>
          <a:p>
            <a:r>
              <a:rPr lang="en-US" dirty="0" smtClean="0"/>
              <a:t>The </a:t>
            </a:r>
            <a:r>
              <a:rPr lang="en-US" dirty="0"/>
              <a:t>top ten causes of auto accidents </a:t>
            </a:r>
            <a:r>
              <a:rPr lang="en-US" sz="2000" b="1" dirty="0"/>
              <a:t>compiled from various sources from countries like the US and Canada. </a:t>
            </a:r>
            <a:r>
              <a:rPr lang="en-US" sz="2000" dirty="0" smtClean="0"/>
              <a:t>http://www.ebrandon.ca/messagethread.aspx?message_id=385608&amp;cat_id=149</a:t>
            </a:r>
            <a:endParaRPr lang="ru-RU" sz="2000" dirty="0"/>
          </a:p>
        </p:txBody>
      </p:sp>
      <p:sp>
        <p:nvSpPr>
          <p:cNvPr id="3" name="Содержимое 2"/>
          <p:cNvSpPr>
            <a:spLocks noGrp="1"/>
          </p:cNvSpPr>
          <p:nvPr>
            <p:ph idx="1"/>
          </p:nvPr>
        </p:nvSpPr>
        <p:spPr/>
        <p:txBody>
          <a:bodyPr>
            <a:normAutofit/>
          </a:bodyPr>
          <a:lstStyle/>
          <a:p>
            <a:r>
              <a:rPr lang="en-US" b="1" dirty="0">
                <a:latin typeface="Times New Roman" pitchFamily="18" charset="0"/>
                <a:cs typeface="Times New Roman" pitchFamily="18" charset="0"/>
              </a:rPr>
              <a:t>speeding</a:t>
            </a:r>
            <a:r>
              <a:rPr lang="en-US" b="1"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bad weather</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driving under the influence of alcohol</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drug use</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sleepiness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cell phone use</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distractions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recklessness and </a:t>
            </a:r>
            <a:r>
              <a:rPr lang="en-US" dirty="0">
                <a:latin typeface="Times New Roman" pitchFamily="18" charset="0"/>
                <a:cs typeface="Times New Roman" pitchFamily="18" charset="0"/>
              </a:rPr>
              <a:t>road hazards.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What about Russia?</a:t>
            </a:r>
            <a:endParaRPr lang="ru-RU" dirty="0"/>
          </a:p>
        </p:txBody>
      </p:sp>
      <p:pic>
        <p:nvPicPr>
          <p:cNvPr id="4" name="Содержимое 3"/>
          <p:cNvPicPr>
            <a:picLocks noGrp="1"/>
          </p:cNvPicPr>
          <p:nvPr>
            <p:ph idx="1"/>
          </p:nvPr>
        </p:nvPicPr>
        <p:blipFill>
          <a:blip r:embed="rId2"/>
          <a:stretch>
            <a:fillRect/>
          </a:stretch>
        </p:blipFill>
        <p:spPr bwMode="auto">
          <a:xfrm>
            <a:off x="1356519" y="914400"/>
            <a:ext cx="6477000" cy="3419475"/>
          </a:xfrm>
          <a:prstGeom prst="rect">
            <a:avLst/>
          </a:prstGeom>
          <a:noFill/>
          <a:ln w="9525">
            <a:noFill/>
            <a:miter lim="800000"/>
            <a:headEnd/>
            <a:tailEnd/>
          </a:ln>
        </p:spPr>
      </p:pic>
      <p:sp>
        <p:nvSpPr>
          <p:cNvPr id="18433" name="Rectangle 1"/>
          <p:cNvSpPr>
            <a:spLocks noChangeArrowheads="1"/>
          </p:cNvSpPr>
          <p:nvPr/>
        </p:nvSpPr>
        <p:spPr bwMode="auto">
          <a:xfrm>
            <a:off x="0" y="0"/>
            <a:ext cx="809869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http://www.google.ru/search?hl=ru</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Could you ,please try to translate it into English? What do drivers and pedestrians break? What does </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ПДД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stand for</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Проект программы профилактики детского дорожно-транспортного травматизма для образовательных учреждений </a:t>
            </a:r>
            <a:r>
              <a:rPr lang="en-US" sz="1200" dirty="0" smtClean="0"/>
              <a:t>http://www.gibddsao.ru/article38.php</a:t>
            </a:r>
            <a:endParaRPr lang="ru-RU" sz="1200" dirty="0"/>
          </a:p>
        </p:txBody>
      </p:sp>
      <p:sp>
        <p:nvSpPr>
          <p:cNvPr id="3" name="Содержимое 2"/>
          <p:cNvSpPr>
            <a:spLocks noGrp="1"/>
          </p:cNvSpPr>
          <p:nvPr>
            <p:ph idx="1"/>
          </p:nvPr>
        </p:nvSpPr>
        <p:spPr/>
        <p:txBody>
          <a:bodyPr>
            <a:normAutofit fontScale="62500" lnSpcReduction="20000"/>
          </a:bodyPr>
          <a:lstStyle/>
          <a:p>
            <a:r>
              <a:rPr lang="ru-RU" b="1" dirty="0" smtClean="0"/>
              <a:t>В Российской Федерации </a:t>
            </a:r>
            <a:r>
              <a:rPr lang="ru-RU" dirty="0" smtClean="0"/>
              <a:t>количество ДТП с участием детей в возрасте до 14 лет в расчете на 10 тыс. единиц транспорта почти </a:t>
            </a:r>
            <a:r>
              <a:rPr lang="ru-RU" b="1" dirty="0" smtClean="0"/>
              <a:t>в 10 раз выше, чем в Великобритании</a:t>
            </a:r>
          </a:p>
          <a:p>
            <a:endParaRPr lang="ru-RU" b="1" dirty="0" smtClean="0"/>
          </a:p>
          <a:p>
            <a:r>
              <a:rPr lang="ru-RU" dirty="0" smtClean="0"/>
              <a:t>Основными причинами ДТП по неосторожности детей чаще всего становятся: </a:t>
            </a:r>
            <a:r>
              <a:rPr lang="ru-RU" b="1" dirty="0" smtClean="0"/>
              <a:t>нарушение правил перехода проезжей части</a:t>
            </a:r>
            <a:r>
              <a:rPr lang="ru-RU" dirty="0" smtClean="0"/>
              <a:t> (61,9%); </a:t>
            </a:r>
            <a:r>
              <a:rPr lang="ru-RU" b="1" dirty="0" smtClean="0"/>
              <a:t>неподчинение сигналам светофора </a:t>
            </a:r>
            <a:r>
              <a:rPr lang="ru-RU" dirty="0" smtClean="0"/>
              <a:t>(11,8%); </a:t>
            </a:r>
            <a:r>
              <a:rPr lang="ru-RU" b="1" dirty="0" smtClean="0"/>
              <a:t>неожиданный выход из-за транспортного средства</a:t>
            </a:r>
            <a:r>
              <a:rPr lang="ru-RU" dirty="0" smtClean="0"/>
              <a:t>, деревьев (15,3%); </a:t>
            </a:r>
            <a:r>
              <a:rPr lang="ru-RU" b="1" dirty="0" smtClean="0"/>
              <a:t>игра на проезжей части</a:t>
            </a:r>
            <a:r>
              <a:rPr lang="ru-RU" dirty="0" smtClean="0"/>
              <a:t> (4,2%); </a:t>
            </a:r>
            <a:r>
              <a:rPr lang="ru-RU" b="1" dirty="0" smtClean="0"/>
              <a:t>неумелое управление велосипедом</a:t>
            </a:r>
            <a:r>
              <a:rPr lang="ru-RU" dirty="0" smtClean="0"/>
              <a:t> (3,0.</a:t>
            </a:r>
          </a:p>
          <a:p>
            <a:endParaRPr lang="ru-RU" dirty="0" smtClean="0"/>
          </a:p>
          <a:p>
            <a:r>
              <a:rPr lang="ru-RU" dirty="0" smtClean="0"/>
              <a:t> Из дней недели наиболее часто ДТП с участием детей происходят </a:t>
            </a:r>
            <a:r>
              <a:rPr lang="ru-RU" b="1" dirty="0" smtClean="0"/>
              <a:t>в понедельник, </a:t>
            </a:r>
            <a:r>
              <a:rPr lang="ru-RU" dirty="0" smtClean="0"/>
              <a:t>Наиболее аварийное время суток – это утренние часы с 8 до 9, когда дети идут в школу, а также с 15 до 20 часов. Основной категорией детей, пострадавших в ДТП являются школьники, из них </a:t>
            </a:r>
            <a:r>
              <a:rPr lang="ru-RU" b="1" dirty="0" smtClean="0"/>
              <a:t>мальчиков гибнет больше</a:t>
            </a:r>
            <a:r>
              <a:rPr lang="ru-RU" dirty="0" smtClean="0"/>
              <a:t>. </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393</TotalTime>
  <Words>695</Words>
  <Application>Microsoft Office PowerPoint</Application>
  <PresentationFormat>Экран (4:3)</PresentationFormat>
  <Paragraphs>76</Paragraphs>
  <Slides>11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11</vt:i4>
      </vt:variant>
    </vt:vector>
  </HeadingPairs>
  <TitlesOfParts>
    <vt:vector size="13" baseType="lpstr">
      <vt:lpstr>Аспект</vt:lpstr>
      <vt:lpstr>Объект упаковщика для оболочки</vt:lpstr>
      <vt:lpstr>“Road safety” «Безопасность на дорогах»</vt:lpstr>
      <vt:lpstr>“The Boy Who Did Not Stop, Look and Listen”</vt:lpstr>
      <vt:lpstr>“IMPROVING ROAD SAFETY FOR PEDESTRIANS AND CYCLISTS IN GREAT BRITAIN” </vt:lpstr>
      <vt:lpstr>Original research paper Fatal Road Traffic Accidents among Young Children *Harnam Singh, **A. D. Aggarwal  http://medind.nic.in/jal/t10/i4/jalt10i4p286.pdf </vt:lpstr>
      <vt:lpstr>What about Russia? Do you think that the road safety situation in our country is better than in the UK? </vt:lpstr>
      <vt:lpstr>The road safety situation in Astrakhan region from January to September 2012 </vt:lpstr>
      <vt:lpstr>The top ten causes of auto accidents compiled from various sources from countries like the US and Canada. http://www.ebrandon.ca/messagethread.aspx?message_id=385608&amp;cat_id=149</vt:lpstr>
      <vt:lpstr>What about Russia?</vt:lpstr>
      <vt:lpstr>Проект программы профилактики детского дорожно-транспортного травматизма для образовательных учреждений http://www.gibddsao.ru/article38.php</vt:lpstr>
      <vt:lpstr>What do you think? Any ideas?</vt:lpstr>
      <vt:lpstr>What can we 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safety” «Безопасность на дорогах»</dc:title>
  <dc:creator>Apple</dc:creator>
  <cp:lastModifiedBy>Apple</cp:lastModifiedBy>
  <cp:revision>29</cp:revision>
  <dcterms:created xsi:type="dcterms:W3CDTF">2012-11-12T16:35:02Z</dcterms:created>
  <dcterms:modified xsi:type="dcterms:W3CDTF">2012-11-28T14:11:02Z</dcterms:modified>
</cp:coreProperties>
</file>