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4" r:id="rId4"/>
    <p:sldId id="258" r:id="rId5"/>
    <p:sldId id="278" r:id="rId6"/>
    <p:sldId id="260" r:id="rId7"/>
    <p:sldId id="261" r:id="rId8"/>
    <p:sldId id="279" r:id="rId9"/>
    <p:sldId id="262" r:id="rId10"/>
    <p:sldId id="270" r:id="rId11"/>
    <p:sldId id="263" r:id="rId12"/>
    <p:sldId id="264" r:id="rId13"/>
    <p:sldId id="265" r:id="rId14"/>
    <p:sldId id="266" r:id="rId15"/>
    <p:sldId id="267" r:id="rId16"/>
    <p:sldId id="280" r:id="rId17"/>
    <p:sldId id="275" r:id="rId18"/>
    <p:sldId id="276" r:id="rId19"/>
    <p:sldId id="277" r:id="rId20"/>
    <p:sldId id="271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1" autoAdjust="0"/>
    <p:restoredTop sz="94660"/>
  </p:normalViewPr>
  <p:slideViewPr>
    <p:cSldViewPr>
      <p:cViewPr>
        <p:scale>
          <a:sx n="80" d="100"/>
          <a:sy n="80" d="100"/>
        </p:scale>
        <p:origin x="-12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600F34-C72E-4C21-A7D7-CCBFDB9B42F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3731F8-938B-4BAD-9E48-4E3450F03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4392487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>
                <a:solidFill>
                  <a:srgbClr val="7030A0"/>
                </a:solidFill>
              </a:rPr>
              <a:t/>
            </a:r>
            <a:br>
              <a:rPr lang="ru-RU" sz="4800" b="1" i="1" dirty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>
                <a:solidFill>
                  <a:srgbClr val="7030A0"/>
                </a:solidFill>
              </a:rPr>
              <a:t/>
            </a:r>
            <a:br>
              <a:rPr lang="ru-RU" sz="4800" b="1" i="1" dirty="0">
                <a:solidFill>
                  <a:srgbClr val="7030A0"/>
                </a:solidFill>
              </a:rPr>
            </a:br>
            <a:r>
              <a:rPr lang="ru-RU" sz="5300" b="1" i="1" dirty="0" smtClean="0">
                <a:solidFill>
                  <a:srgbClr val="800080"/>
                </a:solidFill>
              </a:rPr>
              <a:t>Урок русского языка</a:t>
            </a:r>
            <a:br>
              <a:rPr lang="ru-RU" sz="5300" b="1" i="1" dirty="0" smtClean="0">
                <a:solidFill>
                  <a:srgbClr val="800080"/>
                </a:solidFill>
              </a:rPr>
            </a:br>
            <a:r>
              <a:rPr lang="ru-RU" sz="5300" b="1" i="1" dirty="0" smtClean="0">
                <a:solidFill>
                  <a:srgbClr val="800080"/>
                </a:solidFill>
              </a:rPr>
              <a:t> в 9 классе.</a:t>
            </a:r>
            <a:r>
              <a:rPr lang="ru-RU" sz="4800" b="1" i="1" dirty="0" smtClean="0">
                <a:solidFill>
                  <a:srgbClr val="800080"/>
                </a:solidFill>
              </a:rPr>
              <a:t/>
            </a:r>
            <a:br>
              <a:rPr lang="ru-RU" sz="4800" b="1" i="1" dirty="0" smtClean="0">
                <a:solidFill>
                  <a:srgbClr val="80008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>
                <a:solidFill>
                  <a:srgbClr val="7030A0"/>
                </a:solidFill>
              </a:rPr>
              <a:t/>
            </a:r>
            <a:br>
              <a:rPr lang="ru-RU" sz="4800" b="1" i="1" dirty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Подготовка к ГИА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7272808" cy="36724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 smtClean="0">
                <a:solidFill>
                  <a:srgbClr val="FF0000"/>
                </a:solidFill>
              </a:rPr>
              <a:t>бор материала к сочинению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на лингвистическую тему. Задание С2 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</a:t>
            </a:r>
            <a:r>
              <a:rPr lang="ru-RU" sz="3200" b="1" dirty="0" smtClean="0">
                <a:solidFill>
                  <a:srgbClr val="0000FF"/>
                </a:solidFill>
              </a:rPr>
              <a:t>Сравнения</a:t>
            </a:r>
            <a:r>
              <a:rPr lang="ru-RU" sz="3200" dirty="0" smtClean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брызги из фонтана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    искры из ракет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   маленькие черти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   драгоценные вина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FF"/>
                </a:solidFill>
              </a:rPr>
              <a:t>                          </a:t>
            </a:r>
            <a:r>
              <a:rPr lang="ru-RU" sz="3200" b="1" dirty="0">
                <a:solidFill>
                  <a:srgbClr val="0000FF"/>
                </a:solidFill>
              </a:rPr>
              <a:t>К</a:t>
            </a:r>
            <a:r>
              <a:rPr lang="ru-RU" sz="3200" b="1" dirty="0" smtClean="0">
                <a:solidFill>
                  <a:srgbClr val="0000FF"/>
                </a:solidFill>
              </a:rPr>
              <a:t>нижная лексика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    </a:t>
            </a:r>
            <a:r>
              <a:rPr lang="ru-RU" sz="3200" b="1" dirty="0" smtClean="0">
                <a:solidFill>
                  <a:srgbClr val="C00000"/>
                </a:solidFill>
              </a:rPr>
              <a:t>фимиам, святилище, настанет,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   о юности и смерти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Анализ </a:t>
            </a:r>
            <a:r>
              <a:rPr lang="en-US" dirty="0" smtClean="0">
                <a:solidFill>
                  <a:srgbClr val="0000FF"/>
                </a:solidFill>
              </a:rPr>
              <a:t>II</a:t>
            </a:r>
            <a:r>
              <a:rPr lang="ru-RU" dirty="0" smtClean="0">
                <a:solidFill>
                  <a:srgbClr val="0000FF"/>
                </a:solidFill>
              </a:rPr>
              <a:t> текста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    </a:t>
            </a:r>
            <a:r>
              <a:rPr lang="ru-RU" sz="4400" b="1" i="1" dirty="0" smtClean="0">
                <a:solidFill>
                  <a:schemeClr val="accent3"/>
                </a:solidFill>
              </a:rPr>
              <a:t>«Идешь, на меня похожий…»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</a:t>
            </a:r>
            <a:r>
              <a:rPr lang="ru-RU" sz="4400" b="1" i="1" dirty="0" smtClean="0"/>
              <a:t> М. Цветаева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Где происходит действие?</a:t>
            </a:r>
          </a:p>
          <a:p>
            <a:pPr>
              <a:buNone/>
            </a:pPr>
            <a:r>
              <a:rPr lang="ru-RU" sz="4400" dirty="0" smtClean="0"/>
              <a:t>  Какая картина нарисована поэтом?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Выпишите цифры, обозначающие запятые при </a:t>
            </a:r>
            <a:r>
              <a:rPr lang="ru-RU" sz="4000" b="1" dirty="0" smtClean="0">
                <a:solidFill>
                  <a:srgbClr val="002060"/>
                </a:solidFill>
              </a:rPr>
              <a:t>обращении: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И кровь приливала к коже,(1)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И кудри мои вились,(2)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 Я тоже была,(3) прохожий!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 Прохожий,(4) остановись!</a:t>
            </a:r>
            <a:endParaRPr lang="ru-RU" sz="3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Выпишите </a:t>
            </a:r>
            <a:r>
              <a:rPr lang="ru-RU" sz="3200" b="1" dirty="0" smtClean="0">
                <a:solidFill>
                  <a:srgbClr val="002060"/>
                </a:solidFill>
              </a:rPr>
              <a:t>грамматические основы предложений: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b="1" i="1" dirty="0" smtClean="0">
                <a:solidFill>
                  <a:schemeClr val="accent3"/>
                </a:solidFill>
              </a:rPr>
              <a:t>1) Я тоже была, прохожий!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/>
                </a:solidFill>
              </a:rPr>
              <a:t>    2) Прохожий, остановись!</a:t>
            </a:r>
            <a:endParaRPr lang="ru-RU" sz="36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Грамматические основы в </a:t>
            </a:r>
            <a:r>
              <a:rPr lang="ru-RU" b="1" dirty="0" smtClean="0">
                <a:solidFill>
                  <a:srgbClr val="002060"/>
                </a:solidFill>
              </a:rPr>
              <a:t>односоставном</a:t>
            </a:r>
            <a:r>
              <a:rPr lang="ru-RU" dirty="0" smtClean="0"/>
              <a:t> предложении: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</a:rPr>
              <a:t> Прочти </a:t>
            </a:r>
          </a:p>
          <a:p>
            <a:r>
              <a:rPr lang="ru-RU" sz="3600" b="1" i="1" dirty="0" smtClean="0">
                <a:solidFill>
                  <a:schemeClr val="accent2"/>
                </a:solidFill>
              </a:rPr>
              <a:t>Остановись                                 Подумай </a:t>
            </a:r>
          </a:p>
          <a:p>
            <a:r>
              <a:rPr lang="ru-RU" sz="3600" b="1" i="1" dirty="0" smtClean="0">
                <a:solidFill>
                  <a:schemeClr val="accent2"/>
                </a:solidFill>
              </a:rPr>
              <a:t> Не думай                 Забудь</a:t>
            </a:r>
          </a:p>
          <a:p>
            <a:r>
              <a:rPr lang="ru-RU" sz="3600" b="1" i="1" dirty="0" smtClean="0">
                <a:solidFill>
                  <a:schemeClr val="accent2"/>
                </a:solidFill>
              </a:rPr>
              <a:t> Сорви                      Идешь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  Не стой                    Звали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 </a:t>
            </a:r>
            <a:r>
              <a:rPr lang="ru-RU" sz="3600" dirty="0" smtClean="0">
                <a:solidFill>
                  <a:srgbClr val="0070C0"/>
                </a:solidFill>
              </a:rPr>
              <a:t>Выберите  строфы  с  обособленными    обстоятельствами – </a:t>
            </a:r>
            <a:r>
              <a:rPr lang="ru-RU" sz="3600" b="1" i="1" dirty="0" smtClean="0">
                <a:solidFill>
                  <a:schemeClr val="accent2"/>
                </a:solidFill>
              </a:rPr>
              <a:t>деепричастием  или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деепричастным оборотом.</a:t>
            </a:r>
            <a:endParaRPr lang="ru-RU" sz="3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1)               </a:t>
            </a:r>
            <a:r>
              <a:rPr lang="ru-RU" sz="3600" dirty="0" smtClean="0">
                <a:solidFill>
                  <a:schemeClr val="accent2"/>
                </a:solidFill>
              </a:rPr>
              <a:t>3)</a:t>
            </a:r>
            <a:r>
              <a:rPr lang="en-US" sz="3600" dirty="0" smtClean="0">
                <a:solidFill>
                  <a:schemeClr val="accent2"/>
                </a:solidFill>
              </a:rPr>
              <a:t>         5)</a:t>
            </a:r>
            <a:endParaRPr lang="ru-RU" sz="3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2</a:t>
            </a:r>
            <a:r>
              <a:rPr lang="ru-RU" sz="3600" smtClean="0">
                <a:solidFill>
                  <a:schemeClr val="accent2"/>
                </a:solidFill>
              </a:rPr>
              <a:t>)             </a:t>
            </a:r>
            <a:r>
              <a:rPr lang="ru-RU" sz="3600" smtClean="0">
                <a:solidFill>
                  <a:schemeClr val="accent2"/>
                </a:solidFill>
              </a:rPr>
              <a:t>  </a:t>
            </a:r>
            <a:r>
              <a:rPr lang="ru-RU" sz="3600" dirty="0" smtClean="0">
                <a:solidFill>
                  <a:schemeClr val="accent2"/>
                </a:solidFill>
              </a:rPr>
              <a:t>4</a:t>
            </a:r>
            <a:r>
              <a:rPr lang="ru-RU" sz="3600" dirty="0" smtClean="0">
                <a:solidFill>
                  <a:schemeClr val="accent2"/>
                </a:solidFill>
              </a:rPr>
              <a:t>)</a:t>
            </a:r>
            <a:r>
              <a:rPr lang="en-US" sz="3600" dirty="0" smtClean="0">
                <a:solidFill>
                  <a:schemeClr val="accent2"/>
                </a:solidFill>
              </a:rPr>
              <a:t>         6)</a:t>
            </a:r>
            <a:endParaRPr lang="ru-RU" sz="36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1 строфа</a:t>
            </a:r>
            <a:r>
              <a:rPr lang="en-US" sz="4000" b="1" dirty="0" smtClean="0"/>
              <a:t>  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…,глаза устремляя вниз,…</a:t>
            </a:r>
          </a:p>
          <a:p>
            <a:r>
              <a:rPr lang="ru-RU" sz="4000" b="1" dirty="0" smtClean="0"/>
              <a:t>2 строфа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– слепоты куриной и маков набрав букет,…</a:t>
            </a:r>
          </a:p>
          <a:p>
            <a:r>
              <a:rPr lang="ru-RU" sz="4000" b="1" dirty="0" smtClean="0"/>
              <a:t>3 строфа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…,грозя…</a:t>
            </a:r>
          </a:p>
          <a:p>
            <a:r>
              <a:rPr lang="ru-RU" sz="4000" b="1" dirty="0" smtClean="0"/>
              <a:t>6 строфа </a:t>
            </a:r>
            <a:r>
              <a:rPr lang="en-US" sz="4000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…,главу опустив на грудь,…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Укажите предложения, в которых средством выразительности является эпитет.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1). Ты весь в золотой пыли.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2). Как луч тебя освещает!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3). Легко обо мне забудь.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4). И кровь приливала к коже…</a:t>
            </a:r>
            <a:endParaRPr lang="ru-RU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Замените старославянизм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      </a:t>
            </a:r>
            <a:r>
              <a:rPr lang="ru-RU" sz="4000" b="1" i="1" dirty="0" smtClean="0">
                <a:solidFill>
                  <a:schemeClr val="accent2"/>
                </a:solidFill>
              </a:rPr>
              <a:t>«главу» </a:t>
            </a:r>
            <a:r>
              <a:rPr lang="ru-RU" sz="4000" dirty="0" smtClean="0">
                <a:solidFill>
                  <a:schemeClr val="tx2"/>
                </a:solidFill>
              </a:rPr>
              <a:t>в предложении  «Но только не стой угрюмо, главу опустив на грудь…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2"/>
                </a:solidFill>
              </a:rPr>
              <a:t>        </a:t>
            </a:r>
            <a:r>
              <a:rPr lang="ru-RU" sz="4000" b="1" dirty="0" smtClean="0">
                <a:solidFill>
                  <a:srgbClr val="002060"/>
                </a:solidFill>
              </a:rPr>
              <a:t>русским синонимом.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Укажите предложения, в котором средством выразительности является сравнение.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</a:rPr>
              <a:t>1) Идешь, на меня похожий.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</a:rPr>
              <a:t>2) Сорви себе стебель дикий.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</a:rPr>
              <a:t>3) Но только не стой угрюмо.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</a:rPr>
              <a:t>4) Кладбищенской земляники крупнее и слаще нет.</a:t>
            </a:r>
            <a:endParaRPr lang="ru-RU" sz="3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Анализ </a:t>
            </a:r>
            <a:r>
              <a:rPr lang="en-US" b="1" dirty="0" smtClean="0">
                <a:solidFill>
                  <a:srgbClr val="0000FF"/>
                </a:solidFill>
              </a:rPr>
              <a:t>I</a:t>
            </a:r>
            <a:r>
              <a:rPr lang="ru-RU" b="1" dirty="0" smtClean="0">
                <a:solidFill>
                  <a:srgbClr val="0000FF"/>
                </a:solidFill>
              </a:rPr>
              <a:t> текста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accent3"/>
                </a:solidFill>
              </a:rPr>
              <a:t>   </a:t>
            </a:r>
            <a:r>
              <a:rPr lang="ru-RU" sz="4400" b="1" i="1" dirty="0" smtClean="0">
                <a:solidFill>
                  <a:srgbClr val="0070C0"/>
                </a:solidFill>
              </a:rPr>
              <a:t>Моим стихам, написанным так рано</a:t>
            </a:r>
            <a:r>
              <a:rPr lang="ru-RU" sz="4400" b="1" i="1" dirty="0" smtClean="0">
                <a:solidFill>
                  <a:schemeClr val="accent3"/>
                </a:solidFill>
              </a:rPr>
              <a:t>…</a:t>
            </a:r>
          </a:p>
          <a:p>
            <a:pPr>
              <a:buNone/>
            </a:pPr>
            <a:r>
              <a:rPr lang="ru-RU" sz="4400" dirty="0" smtClean="0"/>
              <a:t>     </a:t>
            </a:r>
            <a:r>
              <a:rPr lang="ru-RU" sz="4400" b="1" dirty="0" smtClean="0"/>
              <a:t>(М.Цветаева)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    Лексика стихотворения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1) Эпитеты</a:t>
            </a:r>
            <a:r>
              <a:rPr lang="ru-RU" b="1" i="1" dirty="0" smtClean="0">
                <a:solidFill>
                  <a:schemeClr val="accent3"/>
                </a:solidFill>
              </a:rPr>
              <a:t>: в золотой пыли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                      дикий стебель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                      легко подумай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                      легко забудь</a:t>
            </a:r>
          </a:p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2) Книжная лексика: старославянизм  </a:t>
            </a:r>
            <a:r>
              <a:rPr lang="ru-RU" b="1" i="1" dirty="0" smtClean="0">
                <a:solidFill>
                  <a:schemeClr val="accent3"/>
                </a:solidFill>
              </a:rPr>
              <a:t>«главу»</a:t>
            </a:r>
          </a:p>
          <a:p>
            <a:pPr>
              <a:buNone/>
            </a:pPr>
            <a:r>
              <a:rPr lang="ru-RU" b="1" i="1" dirty="0">
                <a:solidFill>
                  <a:schemeClr val="accent3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3) сравнения</a:t>
            </a:r>
            <a:r>
              <a:rPr lang="ru-RU" b="1" i="1" dirty="0" smtClean="0">
                <a:solidFill>
                  <a:schemeClr val="accent3"/>
                </a:solidFill>
              </a:rPr>
              <a:t>: земляники крупнее и слаще нет;  на меня похожий.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С2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Н</a:t>
            </a:r>
            <a:r>
              <a:rPr lang="ru-RU" dirty="0" smtClean="0"/>
              <a:t>апишите </a:t>
            </a:r>
            <a:r>
              <a:rPr lang="ru-RU" b="1" dirty="0" smtClean="0">
                <a:solidFill>
                  <a:srgbClr val="002060"/>
                </a:solidFill>
              </a:rPr>
              <a:t>сочинение-рассуждение</a:t>
            </a:r>
            <a:r>
              <a:rPr lang="ru-RU" dirty="0" smtClean="0"/>
              <a:t>, приняв в качестве </a:t>
            </a:r>
            <a:r>
              <a:rPr lang="ru-RU" b="1" dirty="0" smtClean="0">
                <a:solidFill>
                  <a:srgbClr val="002060"/>
                </a:solidFill>
              </a:rPr>
              <a:t>тезиса</a:t>
            </a:r>
            <a:r>
              <a:rPr lang="ru-RU" dirty="0" smtClean="0"/>
              <a:t> слова   И.Постниковой</a:t>
            </a:r>
            <a:r>
              <a:rPr lang="ru-RU" sz="3600" dirty="0" smtClean="0"/>
              <a:t>:   </a:t>
            </a:r>
            <a:r>
              <a:rPr lang="ru-RU" sz="3600" b="1" i="1" dirty="0" smtClean="0">
                <a:solidFill>
                  <a:schemeClr val="accent2"/>
                </a:solidFill>
              </a:rPr>
              <a:t>«Обладая и  лексическим, и грамматическим значением, слово способно объединяться с другими словами, включаться в предложение».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Приведите в качестве аргументов примеры лексических и грамматических явлений (2 примера)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Основная мысль текста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  </a:t>
            </a:r>
            <a:r>
              <a:rPr lang="ru-RU" sz="4800" b="1" i="1" dirty="0" smtClean="0">
                <a:solidFill>
                  <a:srgbClr val="0070C0"/>
                </a:solidFill>
              </a:rPr>
              <a:t>Моим стихам настанет свой черед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1521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   Замените </a:t>
            </a:r>
            <a:r>
              <a:rPr lang="ru-RU" sz="4400" b="1" dirty="0" smtClean="0">
                <a:solidFill>
                  <a:srgbClr val="C00000"/>
                </a:solidFill>
              </a:rPr>
              <a:t>нейтральными синонимами</a:t>
            </a:r>
            <a:r>
              <a:rPr lang="ru-RU" sz="4400" dirty="0" smtClean="0">
                <a:solidFill>
                  <a:srgbClr val="C00000"/>
                </a:solidFill>
              </a:rPr>
              <a:t>  </a:t>
            </a:r>
            <a:r>
              <a:rPr lang="ru-RU" sz="4400" dirty="0" smtClean="0"/>
              <a:t>слова:</a:t>
            </a:r>
            <a:endParaRPr lang="ru-RU" sz="4400" dirty="0"/>
          </a:p>
          <a:p>
            <a:pPr>
              <a:buNone/>
            </a:pPr>
            <a:r>
              <a:rPr lang="ru-RU" sz="4800" b="1" i="1" dirty="0" smtClean="0">
                <a:solidFill>
                  <a:schemeClr val="accent3"/>
                </a:solidFill>
              </a:rPr>
              <a:t>        настанет  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accent3"/>
                </a:solidFill>
              </a:rPr>
              <a:t>        черед </a:t>
            </a:r>
          </a:p>
          <a:p>
            <a:pPr>
              <a:buNone/>
            </a:pPr>
            <a:endParaRPr lang="ru-RU" sz="4800" b="1" i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02186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</a:rPr>
              <a:t>С помощью каких определений М.Цветаева  характеризует свои стихи?</a:t>
            </a:r>
          </a:p>
          <a:p>
            <a:endParaRPr lang="ru-RU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Все ли они являются художественными определениями, т.е.  эпитетами?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86409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каком слове правописание суффикса определяется правилом: 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b="1" dirty="0" smtClean="0">
                <a:solidFill>
                  <a:srgbClr val="002060"/>
                </a:solidFill>
              </a:rPr>
              <a:t> пишется в прилагательных, образованных от существительных с основой на </a:t>
            </a:r>
            <a:r>
              <a:rPr lang="ru-RU" b="1" dirty="0" smtClean="0">
                <a:solidFill>
                  <a:srgbClr val="FF0000"/>
                </a:solidFill>
              </a:rPr>
              <a:t>Н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accent2"/>
                </a:solidFill>
              </a:rPr>
              <a:t>1)</a:t>
            </a:r>
            <a:r>
              <a:rPr lang="ru-RU" dirty="0" smtClean="0"/>
              <a:t>  </a:t>
            </a:r>
            <a:r>
              <a:rPr lang="ru-RU" sz="4000" b="1" i="1" dirty="0" smtClean="0">
                <a:solidFill>
                  <a:schemeClr val="accent2"/>
                </a:solidFill>
              </a:rPr>
              <a:t>написанным</a:t>
            </a:r>
          </a:p>
          <a:p>
            <a:pPr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</a:rPr>
              <a:t>           </a:t>
            </a:r>
            <a:r>
              <a:rPr lang="ru-RU" dirty="0" smtClean="0">
                <a:solidFill>
                  <a:schemeClr val="accent2"/>
                </a:solidFill>
              </a:rPr>
              <a:t>2)</a:t>
            </a:r>
            <a:r>
              <a:rPr lang="ru-RU" sz="4000" b="1" i="1" dirty="0" smtClean="0">
                <a:solidFill>
                  <a:schemeClr val="accent2"/>
                </a:solidFill>
              </a:rPr>
              <a:t> разбросанным</a:t>
            </a:r>
          </a:p>
          <a:p>
            <a:pPr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</a:rPr>
              <a:t>           </a:t>
            </a:r>
            <a:r>
              <a:rPr lang="ru-RU" dirty="0" smtClean="0">
                <a:solidFill>
                  <a:schemeClr val="accent2"/>
                </a:solidFill>
              </a:rPr>
              <a:t>3)</a:t>
            </a:r>
            <a:r>
              <a:rPr lang="ru-RU" sz="4000" b="1" i="1" dirty="0" smtClean="0">
                <a:solidFill>
                  <a:schemeClr val="accent2"/>
                </a:solidFill>
              </a:rPr>
              <a:t> нечитанным</a:t>
            </a:r>
          </a:p>
          <a:p>
            <a:pPr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</a:rPr>
              <a:t>           </a:t>
            </a:r>
            <a:r>
              <a:rPr lang="ru-RU" dirty="0" smtClean="0">
                <a:solidFill>
                  <a:schemeClr val="accent2"/>
                </a:solidFill>
              </a:rPr>
              <a:t>4)</a:t>
            </a:r>
            <a:r>
              <a:rPr lang="ru-RU" sz="4000" b="1" i="1" dirty="0" smtClean="0">
                <a:solidFill>
                  <a:schemeClr val="accent2"/>
                </a:solidFill>
              </a:rPr>
              <a:t> драгоценным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86409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Найдите в 1 строфе</a:t>
            </a:r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обособленное определение</a:t>
            </a:r>
          </a:p>
          <a:p>
            <a:r>
              <a:rPr lang="ru-RU" sz="4400" dirty="0" smtClean="0"/>
              <a:t>Чем оно выражено?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В4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Моим стихам</a:t>
            </a:r>
            <a:r>
              <a:rPr lang="ru-RU" sz="4000" dirty="0" smtClean="0"/>
              <a:t>, </a:t>
            </a:r>
            <a:r>
              <a:rPr lang="ru-RU" dirty="0" smtClean="0"/>
              <a:t>//</a:t>
            </a:r>
            <a:r>
              <a:rPr lang="ru-RU" sz="4000" b="1" i="1" dirty="0" smtClean="0">
                <a:solidFill>
                  <a:srgbClr val="C00000"/>
                </a:solidFill>
              </a:rPr>
              <a:t>написанным так рано</a:t>
            </a:r>
            <a:r>
              <a:rPr lang="ru-RU" dirty="0" smtClean="0"/>
              <a:t>,// - </a:t>
            </a:r>
            <a:r>
              <a:rPr lang="ru-RU" sz="4000" b="1" dirty="0" smtClean="0"/>
              <a:t>обособленное определение, выраженное причастным оборотом.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А3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Какие </a:t>
            </a:r>
            <a:r>
              <a:rPr lang="ru-RU" sz="4400" b="1" i="1" dirty="0" smtClean="0">
                <a:solidFill>
                  <a:srgbClr val="002060"/>
                </a:solidFill>
              </a:rPr>
              <a:t>изобразительно-выразительные средства языка</a:t>
            </a:r>
            <a:r>
              <a:rPr lang="ru-RU" sz="4400" dirty="0" smtClean="0"/>
              <a:t> использованы в стихотворении?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969</TotalTime>
  <Words>560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    Урок русского языка  в 9 классе.    Подготовка к ГИА</vt:lpstr>
      <vt:lpstr>Анализ I текста </vt:lpstr>
      <vt:lpstr>Основная мысль текста</vt:lpstr>
      <vt:lpstr>Задание В1</vt:lpstr>
      <vt:lpstr>Задание А3</vt:lpstr>
      <vt:lpstr>Задание А7</vt:lpstr>
      <vt:lpstr>Задание В4</vt:lpstr>
      <vt:lpstr>Задание В4</vt:lpstr>
      <vt:lpstr>Задание А3</vt:lpstr>
      <vt:lpstr>Задание А3</vt:lpstr>
      <vt:lpstr>Анализ II текста </vt:lpstr>
      <vt:lpstr>Задание В5</vt:lpstr>
      <vt:lpstr>Задание В3</vt:lpstr>
      <vt:lpstr>Грамматические основы в односоставном предложении: </vt:lpstr>
      <vt:lpstr>Задание В4</vt:lpstr>
      <vt:lpstr>Задание В4</vt:lpstr>
      <vt:lpstr>Задание А3</vt:lpstr>
      <vt:lpstr>Задание В1</vt:lpstr>
      <vt:lpstr>Задание А3</vt:lpstr>
      <vt:lpstr>Слайд 20</vt:lpstr>
      <vt:lpstr>Задание С2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мисис</dc:creator>
  <cp:lastModifiedBy>мисис</cp:lastModifiedBy>
  <cp:revision>146</cp:revision>
  <dcterms:created xsi:type="dcterms:W3CDTF">2012-11-18T09:21:22Z</dcterms:created>
  <dcterms:modified xsi:type="dcterms:W3CDTF">2012-11-27T14:43:35Z</dcterms:modified>
</cp:coreProperties>
</file>