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sldIdLst>
    <p:sldId id="259" r:id="rId3"/>
    <p:sldId id="260" r:id="rId4"/>
    <p:sldId id="261" r:id="rId5"/>
    <p:sldId id="270" r:id="rId6"/>
    <p:sldId id="262" r:id="rId7"/>
    <p:sldId id="269" r:id="rId8"/>
    <p:sldId id="263" r:id="rId9"/>
    <p:sldId id="271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5" autoAdjust="0"/>
  </p:normalViewPr>
  <p:slideViewPr>
    <p:cSldViewPr>
      <p:cViewPr varScale="1">
        <p:scale>
          <a:sx n="51" d="100"/>
          <a:sy n="51" d="100"/>
        </p:scale>
        <p:origin x="-124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72A6A-0F63-4C0C-99B5-CF1963DFA6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A62F8-F975-4070-89CE-B16A342EBC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97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A3361-9F9D-458A-9067-47FBC90AF5C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53FD0-5E54-437C-BDBA-738F82F33B7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83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9EB66-8F1D-4A4B-BBAE-88B86DA7F83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DE820-A29E-40AC-B43E-5D7FD54E9C8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966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72A6A-0F63-4C0C-99B5-CF1963DFA6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A62F8-F975-4070-89CE-B16A342EBC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209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5223B-E96F-4941-92CC-85D8416B0B1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5DEC8-91D1-4608-8698-AACC641AFA1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319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CB769-7DF6-42D0-BA7B-3BB32F3D8C0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AD904-3264-42C5-A0EE-2FA7A7E11B4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223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98E22-052B-448A-9359-89E0EAB1F2C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0EC8F-438F-4ED2-8944-BC56FFC4DB6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585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1DDEA-EBFB-4893-BC68-3D4041F7E56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36F30-5DB6-433C-917D-2B47B0A07E4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8848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B8488-B5B8-443D-8230-9655C8CBED3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5D114-22B9-4911-8ED9-46F9C54D4D2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4528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9EE0D-1767-4087-BD84-1D44DC013F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1F2DD-CFCF-4058-9E86-A6E0F7C89CC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9060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CE8CC-F358-4E2E-98C5-675F0A7A5F0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BCE11-96F5-48C6-9B16-9473A8BDA68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08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5223B-E96F-4941-92CC-85D8416B0B1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5DEC8-91D1-4608-8698-AACC641AFA1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6996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CA419-3F67-43FC-ABCA-58A668AE2F6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CCABF-28BB-44A5-8160-92A61C3A5BE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777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A3361-9F9D-458A-9067-47FBC90AF5C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53FD0-5E54-437C-BDBA-738F82F33B7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200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9EB66-8F1D-4A4B-BBAE-88B86DA7F83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DE820-A29E-40AC-B43E-5D7FD54E9C8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59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CB769-7DF6-42D0-BA7B-3BB32F3D8C0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AD904-3264-42C5-A0EE-2FA7A7E11B4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219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98E22-052B-448A-9359-89E0EAB1F2C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0EC8F-438F-4ED2-8944-BC56FFC4DB6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62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1DDEA-EBFB-4893-BC68-3D4041F7E56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36F30-5DB6-433C-917D-2B47B0A07E4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488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B8488-B5B8-443D-8230-9655C8CBED3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5D114-22B9-4911-8ED9-46F9C54D4D2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94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9EE0D-1767-4087-BD84-1D44DC013F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1F2DD-CFCF-4058-9E86-A6E0F7C89CC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60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CE8CC-F358-4E2E-98C5-675F0A7A5F0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BCE11-96F5-48C6-9B16-9473A8BDA68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048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CA419-3F67-43FC-ABCA-58A668AE2F6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CCABF-28BB-44A5-8160-92A61C3A5BE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480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3694F2-75A9-45B9-9234-D31EDD7CE52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4ACC19-05A1-4DDB-B655-1DEFE5AF449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14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3694F2-75A9-45B9-9234-D31EDD7CE52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4ACC19-05A1-4DDB-B655-1DEFE5AF449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28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1547664" y="1700808"/>
            <a:ext cx="6289675" cy="2055812"/>
          </a:xfrm>
        </p:spPr>
        <p:txBody>
          <a:bodyPr/>
          <a:lstStyle/>
          <a:p>
            <a:pPr eaLnBrk="1" hangingPunct="1"/>
            <a:r>
              <a:rPr lang="ru-RU" sz="3200" dirty="0">
                <a:ea typeface="Calibri"/>
                <a:cs typeface="Times New Roman"/>
              </a:rPr>
              <a:t> </a:t>
            </a:r>
            <a:r>
              <a:rPr lang="ru-RU" sz="4800" b="1" i="1" dirty="0">
                <a:solidFill>
                  <a:schemeClr val="bg1"/>
                </a:solidFill>
                <a:ea typeface="Calibri"/>
                <a:cs typeface="Times New Roman"/>
              </a:rPr>
              <a:t>Обобщение темы «Предлог» </a:t>
            </a:r>
            <a:endParaRPr lang="ru-RU" sz="4800" b="1" i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675" y="4221163"/>
            <a:ext cx="5400675" cy="863600"/>
          </a:xfrm>
        </p:spPr>
        <p:txBody>
          <a:bodyPr/>
          <a:lstStyle/>
          <a:p>
            <a:pPr eaLnBrk="1" hangingPunct="1"/>
            <a:endParaRPr lang="ru-RU" sz="1800" b="1" dirty="0" smtClean="0">
              <a:solidFill>
                <a:srgbClr val="FFFF99"/>
              </a:solidFill>
              <a:latin typeface="Arial" charset="0"/>
            </a:endParaRPr>
          </a:p>
          <a:p>
            <a:pPr eaLnBrk="1" hangingPunct="1"/>
            <a:endParaRPr lang="ru-RU" sz="1800" b="1" dirty="0" smtClean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21" name="Минус 20"/>
          <p:cNvSpPr/>
          <p:nvPr/>
        </p:nvSpPr>
        <p:spPr>
          <a:xfrm rot="19618086">
            <a:off x="674688" y="5768975"/>
            <a:ext cx="914400" cy="914400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95936" y="544522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>
                <a:solidFill>
                  <a:schemeClr val="bg1"/>
                </a:solidFill>
              </a:rPr>
              <a:t>Морозова  Татьяна  Алексеевна,   учитель МКОУ СОШ №4   </a:t>
            </a:r>
            <a:r>
              <a:rPr lang="ru-RU" b="1" i="1" dirty="0" err="1">
                <a:solidFill>
                  <a:schemeClr val="bg1"/>
                </a:solidFill>
              </a:rPr>
              <a:t>г.Острогожска</a:t>
            </a:r>
            <a:r>
              <a:rPr lang="ru-RU" b="1" i="1" dirty="0">
                <a:solidFill>
                  <a:schemeClr val="bg1"/>
                </a:solidFill>
              </a:rPr>
              <a:t>  Воронежской обл.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25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743325" y="4221163"/>
            <a:ext cx="5400675" cy="863600"/>
          </a:xfrm>
        </p:spPr>
        <p:txBody>
          <a:bodyPr/>
          <a:lstStyle/>
          <a:p>
            <a:pPr eaLnBrk="1" hangingPunct="1"/>
            <a:endParaRPr lang="ru-RU" sz="1800" b="1" dirty="0" smtClean="0">
              <a:solidFill>
                <a:srgbClr val="FFFF99"/>
              </a:solidFill>
              <a:latin typeface="Arial" charset="0"/>
            </a:endParaRPr>
          </a:p>
          <a:p>
            <a:pPr eaLnBrk="1" hangingPunct="1"/>
            <a:endParaRPr lang="ru-RU" sz="1800" b="1" dirty="0" smtClean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21" name="Минус 20"/>
          <p:cNvSpPr/>
          <p:nvPr/>
        </p:nvSpPr>
        <p:spPr>
          <a:xfrm rot="19618086">
            <a:off x="674688" y="5768975"/>
            <a:ext cx="914400" cy="914400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548680"/>
            <a:ext cx="7632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dirty="0">
                <a:latin typeface="Times New Roman"/>
                <a:ea typeface="Calibri"/>
              </a:rPr>
              <a:t>Исправьте стилистические неточности</a:t>
            </a:r>
            <a:r>
              <a:rPr lang="ru-RU" dirty="0">
                <a:latin typeface="Times New Roman"/>
                <a:ea typeface="Calibri"/>
              </a:rPr>
              <a:t>.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ru-RU" sz="2800" b="1" i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В </a:t>
            </a:r>
            <a:r>
              <a:rPr lang="ru-RU" sz="2800" b="1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связи с наступившими каникулами мы выехали в лагерь. В течение всего дня мы заняты работой. Зато в продолжение вечера мы можем почитать книги. По мере устройства дел у нас всё больше остаётся свободного времени. Отдых в виде экскурсии и прогулок очень полезен.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14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854325" y="1700213"/>
            <a:ext cx="6289675" cy="2055812"/>
          </a:xfrm>
        </p:spPr>
        <p:txBody>
          <a:bodyPr/>
          <a:lstStyle/>
          <a:p>
            <a:pPr eaLnBrk="1" hangingPunct="1"/>
            <a:r>
              <a:rPr lang="ru-RU" sz="3200" dirty="0">
                <a:ea typeface="Calibri"/>
                <a:cs typeface="Times New Roman"/>
              </a:rPr>
              <a:t> </a:t>
            </a:r>
            <a:endParaRPr lang="ru-RU" sz="4800" b="1" i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743325" y="4221163"/>
            <a:ext cx="5400675" cy="863600"/>
          </a:xfrm>
        </p:spPr>
        <p:txBody>
          <a:bodyPr/>
          <a:lstStyle/>
          <a:p>
            <a:pPr eaLnBrk="1" hangingPunct="1"/>
            <a:endParaRPr lang="ru-RU" sz="1800" b="1" dirty="0" smtClean="0">
              <a:solidFill>
                <a:srgbClr val="FFFF99"/>
              </a:solidFill>
              <a:latin typeface="Arial" charset="0"/>
            </a:endParaRPr>
          </a:p>
          <a:p>
            <a:pPr eaLnBrk="1" hangingPunct="1"/>
            <a:endParaRPr lang="ru-RU" sz="1800" b="1" dirty="0" smtClean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21" name="Минус 20"/>
          <p:cNvSpPr/>
          <p:nvPr/>
        </p:nvSpPr>
        <p:spPr>
          <a:xfrm rot="19618086">
            <a:off x="674688" y="5768975"/>
            <a:ext cx="914400" cy="914400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7808" y="692696"/>
            <a:ext cx="8208912" cy="501675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   В   русском   языке    приблизительно</a:t>
            </a:r>
          </a:p>
          <a:p>
            <a:r>
              <a:rPr lang="ru-RU" sz="3200" b="1" i="1" dirty="0" smtClean="0"/>
              <a:t>                     </a:t>
            </a:r>
            <a:r>
              <a:rPr lang="ru-RU" sz="3200" b="1" i="1" dirty="0" smtClean="0">
                <a:solidFill>
                  <a:srgbClr val="C00000"/>
                </a:solidFill>
              </a:rPr>
              <a:t>121304 </a:t>
            </a:r>
            <a:r>
              <a:rPr lang="ru-RU" sz="3200" b="1" i="1" dirty="0" smtClean="0">
                <a:solidFill>
                  <a:schemeClr val="bg1"/>
                </a:solidFill>
              </a:rPr>
              <a:t>слов,</a:t>
            </a:r>
            <a:r>
              <a:rPr lang="ru-RU" sz="3200" b="1" i="1" dirty="0" smtClean="0">
                <a:solidFill>
                  <a:srgbClr val="C00000"/>
                </a:solidFill>
              </a:rPr>
              <a:t> </a:t>
            </a:r>
            <a:r>
              <a:rPr lang="ru-RU" sz="3200" b="1" i="1" dirty="0" smtClean="0">
                <a:solidFill>
                  <a:schemeClr val="bg1"/>
                </a:solidFill>
              </a:rPr>
              <a:t>из них  </a:t>
            </a:r>
            <a:endParaRPr lang="ru-RU" sz="2400" i="1" dirty="0">
              <a:solidFill>
                <a:schemeClr val="bg1"/>
              </a:solidFill>
            </a:endParaRPr>
          </a:p>
          <a:p>
            <a:r>
              <a:rPr lang="ru-RU" sz="3200" i="1" dirty="0" smtClean="0">
                <a:solidFill>
                  <a:schemeClr val="bg1"/>
                </a:solidFill>
              </a:rPr>
              <a:t>                     </a:t>
            </a:r>
            <a:r>
              <a:rPr lang="ru-RU" sz="3200" b="1" i="1" dirty="0" smtClean="0">
                <a:solidFill>
                  <a:schemeClr val="bg1"/>
                </a:solidFill>
              </a:rPr>
              <a:t>глаголов  </a:t>
            </a:r>
            <a:r>
              <a:rPr lang="ru-RU" sz="3200" b="1" i="1" dirty="0" smtClean="0"/>
              <a:t>-  </a:t>
            </a:r>
            <a:r>
              <a:rPr lang="ru-RU" sz="3200" b="1" i="1" dirty="0" smtClean="0">
                <a:solidFill>
                  <a:srgbClr val="C00000"/>
                </a:solidFill>
              </a:rPr>
              <a:t>37319</a:t>
            </a:r>
            <a:r>
              <a:rPr lang="ru-RU" sz="3200" b="1" i="1" dirty="0" smtClean="0">
                <a:solidFill>
                  <a:schemeClr val="bg1"/>
                </a:solidFill>
              </a:rPr>
              <a:t>,</a:t>
            </a:r>
          </a:p>
          <a:p>
            <a:r>
              <a:rPr lang="ru-RU" sz="3200" b="1" i="1" dirty="0"/>
              <a:t>	</a:t>
            </a:r>
            <a:r>
              <a:rPr lang="ru-RU" sz="3200" b="1" i="1" dirty="0" smtClean="0"/>
              <a:t> </a:t>
            </a:r>
            <a:r>
              <a:rPr lang="ru-RU" sz="3200" b="1" i="1" dirty="0">
                <a:solidFill>
                  <a:schemeClr val="bg1"/>
                </a:solidFill>
              </a:rPr>
              <a:t>существительных</a:t>
            </a:r>
            <a:r>
              <a:rPr lang="ru-RU" sz="3200" b="1" i="1" dirty="0"/>
              <a:t> – </a:t>
            </a:r>
            <a:r>
              <a:rPr lang="ru-RU" sz="3200" b="1" i="1" dirty="0">
                <a:solidFill>
                  <a:srgbClr val="C00000"/>
                </a:solidFill>
              </a:rPr>
              <a:t>56332</a:t>
            </a:r>
            <a:r>
              <a:rPr lang="ru-RU" sz="3200" b="1" i="1" dirty="0">
                <a:solidFill>
                  <a:schemeClr val="bg1"/>
                </a:solidFill>
              </a:rPr>
              <a:t>,</a:t>
            </a:r>
            <a:r>
              <a:rPr lang="ru-RU" sz="3200" b="1" i="1" dirty="0"/>
              <a:t>  </a:t>
            </a:r>
            <a:endParaRPr lang="ru-RU" sz="3200" b="1" i="1" dirty="0" smtClean="0"/>
          </a:p>
          <a:p>
            <a:r>
              <a:rPr lang="ru-RU" sz="3200" b="1" i="1" dirty="0" smtClean="0"/>
              <a:t>            </a:t>
            </a:r>
            <a:r>
              <a:rPr lang="ru-RU" sz="3200" b="1" i="1" dirty="0" smtClean="0">
                <a:solidFill>
                  <a:schemeClr val="bg1"/>
                </a:solidFill>
              </a:rPr>
              <a:t>прилагательных</a:t>
            </a:r>
            <a:r>
              <a:rPr lang="ru-RU" sz="3200" b="1" i="1" dirty="0" smtClean="0"/>
              <a:t> </a:t>
            </a:r>
            <a:r>
              <a:rPr lang="ru-RU" sz="3200" b="1" i="1" dirty="0"/>
              <a:t>–</a:t>
            </a:r>
            <a:r>
              <a:rPr lang="ru-RU" sz="3200" b="1" i="1" dirty="0">
                <a:solidFill>
                  <a:srgbClr val="C00000"/>
                </a:solidFill>
              </a:rPr>
              <a:t>24786</a:t>
            </a:r>
            <a:r>
              <a:rPr lang="ru-RU" sz="3200" b="1" i="1" dirty="0" smtClean="0">
                <a:solidFill>
                  <a:schemeClr val="bg1"/>
                </a:solidFill>
              </a:rPr>
              <a:t>,</a:t>
            </a:r>
          </a:p>
          <a:p>
            <a:r>
              <a:rPr lang="ru-RU" sz="3200" b="1" i="1" dirty="0" smtClean="0"/>
              <a:t>            </a:t>
            </a:r>
            <a:r>
              <a:rPr lang="ru-RU" sz="3200" b="1" i="1" dirty="0" smtClean="0">
                <a:solidFill>
                  <a:schemeClr val="bg1"/>
                </a:solidFill>
              </a:rPr>
              <a:t>числительных</a:t>
            </a:r>
            <a:r>
              <a:rPr lang="ru-RU" sz="3200" b="1" i="1" dirty="0" smtClean="0"/>
              <a:t> </a:t>
            </a:r>
            <a:r>
              <a:rPr lang="ru-RU" sz="3200" b="1" i="1" dirty="0"/>
              <a:t>– </a:t>
            </a:r>
            <a:r>
              <a:rPr lang="ru-RU" sz="3200" b="1" i="1" dirty="0">
                <a:solidFill>
                  <a:srgbClr val="C00000"/>
                </a:solidFill>
              </a:rPr>
              <a:t>117</a:t>
            </a:r>
            <a:r>
              <a:rPr lang="ru-RU" sz="3200" b="1" i="1" dirty="0">
                <a:solidFill>
                  <a:schemeClr val="bg1"/>
                </a:solidFill>
              </a:rPr>
              <a:t>,</a:t>
            </a:r>
            <a:r>
              <a:rPr lang="ru-RU" sz="3200" b="1" i="1" dirty="0"/>
              <a:t> </a:t>
            </a:r>
            <a:endParaRPr lang="ru-RU" sz="3200" b="1" i="1" dirty="0" smtClean="0"/>
          </a:p>
          <a:p>
            <a:r>
              <a:rPr lang="ru-RU" sz="3200" b="1" i="1" dirty="0"/>
              <a:t> </a:t>
            </a:r>
            <a:r>
              <a:rPr lang="ru-RU" sz="3200" b="1" i="1" dirty="0" smtClean="0"/>
              <a:t>           </a:t>
            </a:r>
            <a:r>
              <a:rPr lang="ru-RU" sz="3200" b="1" i="1" dirty="0">
                <a:solidFill>
                  <a:schemeClr val="bg1"/>
                </a:solidFill>
              </a:rPr>
              <a:t>местоимений</a:t>
            </a:r>
            <a:r>
              <a:rPr lang="ru-RU" sz="3200" b="1" i="1" dirty="0"/>
              <a:t> – </a:t>
            </a:r>
            <a:r>
              <a:rPr lang="ru-RU" sz="3200" b="1" i="1" dirty="0">
                <a:solidFill>
                  <a:srgbClr val="C00000"/>
                </a:solidFill>
              </a:rPr>
              <a:t>93</a:t>
            </a:r>
            <a:r>
              <a:rPr lang="ru-RU" sz="3200" b="1" i="1" dirty="0">
                <a:solidFill>
                  <a:schemeClr val="bg1"/>
                </a:solidFill>
              </a:rPr>
              <a:t>,</a:t>
            </a:r>
            <a:r>
              <a:rPr lang="ru-RU" sz="3200" b="1" i="1" dirty="0"/>
              <a:t>  </a:t>
            </a:r>
            <a:endParaRPr lang="ru-RU" sz="3200" b="1" i="1" dirty="0" smtClean="0"/>
          </a:p>
          <a:p>
            <a:r>
              <a:rPr lang="ru-RU" sz="3200" b="1" i="1" dirty="0"/>
              <a:t> </a:t>
            </a:r>
            <a:r>
              <a:rPr lang="ru-RU" sz="3200" b="1" i="1" dirty="0" smtClean="0"/>
              <a:t>           </a:t>
            </a:r>
            <a:r>
              <a:rPr lang="ru-RU" sz="3200" b="1" i="1" dirty="0" smtClean="0">
                <a:solidFill>
                  <a:schemeClr val="bg1"/>
                </a:solidFill>
              </a:rPr>
              <a:t>наречий</a:t>
            </a:r>
            <a:r>
              <a:rPr lang="ru-RU" sz="3200" b="1" i="1" dirty="0" smtClean="0"/>
              <a:t> </a:t>
            </a:r>
            <a:r>
              <a:rPr lang="ru-RU" sz="3200" b="1" i="1" dirty="0"/>
              <a:t>– </a:t>
            </a:r>
            <a:r>
              <a:rPr lang="ru-RU" sz="3200" b="1" i="1" dirty="0">
                <a:solidFill>
                  <a:srgbClr val="C00000"/>
                </a:solidFill>
              </a:rPr>
              <a:t>1916</a:t>
            </a:r>
            <a:r>
              <a:rPr lang="ru-RU" sz="3200" b="1" i="1" dirty="0" smtClean="0">
                <a:solidFill>
                  <a:schemeClr val="bg1"/>
                </a:solidFill>
              </a:rPr>
              <a:t>,</a:t>
            </a:r>
          </a:p>
          <a:p>
            <a:r>
              <a:rPr lang="ru-RU" sz="3200" b="1" i="1" dirty="0"/>
              <a:t> </a:t>
            </a:r>
            <a:r>
              <a:rPr lang="ru-RU" sz="3200" b="1" i="1" dirty="0" smtClean="0"/>
              <a:t>           </a:t>
            </a:r>
            <a:r>
              <a:rPr lang="ru-RU" sz="3200" b="1" i="1" dirty="0">
                <a:solidFill>
                  <a:schemeClr val="bg1"/>
                </a:solidFill>
              </a:rPr>
              <a:t>предлогов</a:t>
            </a:r>
            <a:r>
              <a:rPr lang="ru-RU" sz="3200" b="1" i="1" dirty="0"/>
              <a:t> –</a:t>
            </a:r>
            <a:r>
              <a:rPr lang="ru-RU" sz="3200" b="1" i="1" dirty="0">
                <a:solidFill>
                  <a:srgbClr val="C00000"/>
                </a:solidFill>
              </a:rPr>
              <a:t>141</a:t>
            </a:r>
            <a:r>
              <a:rPr lang="ru-RU" sz="3200" b="1" i="1" dirty="0">
                <a:solidFill>
                  <a:schemeClr val="bg1"/>
                </a:solidFill>
              </a:rPr>
              <a:t>,</a:t>
            </a:r>
            <a:r>
              <a:rPr lang="ru-RU" sz="3200" b="1" i="1" dirty="0"/>
              <a:t> </a:t>
            </a:r>
            <a:r>
              <a:rPr lang="ru-RU" sz="3200" b="1" i="1" dirty="0">
                <a:solidFill>
                  <a:schemeClr val="bg1"/>
                </a:solidFill>
              </a:rPr>
              <a:t>союзов</a:t>
            </a:r>
            <a:r>
              <a:rPr lang="ru-RU" sz="3200" b="1" i="1" dirty="0"/>
              <a:t> – </a:t>
            </a:r>
            <a:r>
              <a:rPr lang="ru-RU" sz="3200" b="1" i="1" dirty="0">
                <a:solidFill>
                  <a:srgbClr val="C00000"/>
                </a:solidFill>
              </a:rPr>
              <a:t>110</a:t>
            </a:r>
            <a:r>
              <a:rPr lang="ru-RU" sz="3200" b="1" i="1" dirty="0">
                <a:solidFill>
                  <a:schemeClr val="bg1"/>
                </a:solidFill>
              </a:rPr>
              <a:t>,</a:t>
            </a:r>
            <a:r>
              <a:rPr lang="ru-RU" sz="3200" b="1" i="1" dirty="0"/>
              <a:t> </a:t>
            </a:r>
            <a:endParaRPr lang="ru-RU" sz="3200" b="1" i="1" dirty="0" smtClean="0"/>
          </a:p>
          <a:p>
            <a:r>
              <a:rPr lang="ru-RU" sz="3200" b="1" i="1" dirty="0"/>
              <a:t> </a:t>
            </a:r>
            <a:r>
              <a:rPr lang="ru-RU" sz="3200" b="1" i="1" dirty="0" smtClean="0"/>
              <a:t>           </a:t>
            </a:r>
            <a:r>
              <a:rPr lang="ru-RU" sz="3200" b="1" i="1" dirty="0" smtClean="0">
                <a:solidFill>
                  <a:schemeClr val="bg1"/>
                </a:solidFill>
              </a:rPr>
              <a:t>междометий</a:t>
            </a:r>
            <a:r>
              <a:rPr lang="ru-RU" sz="3200" b="1" i="1" dirty="0" smtClean="0"/>
              <a:t> </a:t>
            </a:r>
            <a:r>
              <a:rPr lang="ru-RU" sz="3200" b="1" i="1" dirty="0"/>
              <a:t>– </a:t>
            </a:r>
            <a:r>
              <a:rPr lang="ru-RU" sz="3200" b="1" i="1" dirty="0">
                <a:solidFill>
                  <a:srgbClr val="C00000"/>
                </a:solidFill>
              </a:rPr>
              <a:t>341</a:t>
            </a:r>
            <a:r>
              <a:rPr lang="ru-RU" sz="3200" b="1" i="1" dirty="0">
                <a:solidFill>
                  <a:schemeClr val="bg1"/>
                </a:solidFill>
              </a:rPr>
              <a:t>,</a:t>
            </a:r>
            <a:r>
              <a:rPr lang="ru-RU" sz="3200" b="1" i="1" dirty="0"/>
              <a:t> </a:t>
            </a:r>
            <a:r>
              <a:rPr lang="ru-RU" sz="3200" b="1" i="1" dirty="0">
                <a:solidFill>
                  <a:schemeClr val="bg1"/>
                </a:solidFill>
              </a:rPr>
              <a:t>частиц</a:t>
            </a:r>
            <a:r>
              <a:rPr lang="ru-RU" sz="3200" b="1" i="1" dirty="0"/>
              <a:t> –</a:t>
            </a:r>
            <a:r>
              <a:rPr lang="ru-RU" sz="3200" b="1" i="1" dirty="0">
                <a:solidFill>
                  <a:srgbClr val="C00000"/>
                </a:solidFill>
              </a:rPr>
              <a:t>149</a:t>
            </a:r>
            <a:r>
              <a:rPr lang="ru-RU" sz="3200" b="1" i="1" dirty="0"/>
              <a:t>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37939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743325" y="4221163"/>
            <a:ext cx="5400675" cy="863600"/>
          </a:xfrm>
        </p:spPr>
        <p:txBody>
          <a:bodyPr/>
          <a:lstStyle/>
          <a:p>
            <a:pPr eaLnBrk="1" hangingPunct="1"/>
            <a:endParaRPr lang="ru-RU" sz="1800" b="1" dirty="0" smtClean="0">
              <a:solidFill>
                <a:srgbClr val="FFFF99"/>
              </a:solidFill>
              <a:latin typeface="Arial" charset="0"/>
            </a:endParaRPr>
          </a:p>
          <a:p>
            <a:pPr eaLnBrk="1" hangingPunct="1"/>
            <a:endParaRPr lang="ru-RU" sz="1800" b="1" dirty="0" smtClean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21" name="Минус 20"/>
          <p:cNvSpPr/>
          <p:nvPr/>
        </p:nvSpPr>
        <p:spPr>
          <a:xfrm rot="19618086">
            <a:off x="674688" y="5768975"/>
            <a:ext cx="914400" cy="914400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844824"/>
            <a:ext cx="7056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i="1" dirty="0" smtClean="0">
                <a:solidFill>
                  <a:schemeClr val="bg1"/>
                </a:solidFill>
                <a:latin typeface="Times New Roman"/>
                <a:ea typeface="Calibri"/>
              </a:rPr>
              <a:t> В </a:t>
            </a:r>
            <a:r>
              <a:rPr lang="ru-RU" sz="3600" b="1" i="1" dirty="0">
                <a:solidFill>
                  <a:schemeClr val="bg1"/>
                </a:solidFill>
                <a:latin typeface="Times New Roman"/>
                <a:ea typeface="Calibri"/>
              </a:rPr>
              <a:t>нашей речи </a:t>
            </a:r>
            <a:r>
              <a:rPr lang="ru-RU" sz="3600" b="1" i="1" dirty="0">
                <a:solidFill>
                  <a:srgbClr val="C00000"/>
                </a:solidFill>
                <a:latin typeface="Times New Roman"/>
                <a:ea typeface="Calibri"/>
              </a:rPr>
              <a:t>почти половина </a:t>
            </a:r>
            <a:r>
              <a:rPr lang="ru-RU" sz="3600" b="1" i="1" dirty="0">
                <a:solidFill>
                  <a:schemeClr val="bg1"/>
                </a:solidFill>
                <a:latin typeface="Times New Roman"/>
                <a:ea typeface="Calibri"/>
              </a:rPr>
              <a:t>используемых слов – </a:t>
            </a:r>
            <a:r>
              <a:rPr lang="ru-RU" sz="3600" b="1" i="1" dirty="0">
                <a:solidFill>
                  <a:srgbClr val="C00000"/>
                </a:solidFill>
                <a:latin typeface="Times New Roman"/>
                <a:ea typeface="Calibri"/>
              </a:rPr>
              <a:t>служебные</a:t>
            </a:r>
            <a:r>
              <a:rPr lang="ru-RU" sz="3600" b="1" i="1" dirty="0">
                <a:solidFill>
                  <a:schemeClr val="bg1"/>
                </a:solidFill>
                <a:latin typeface="Times New Roman"/>
                <a:ea typeface="Calibri"/>
              </a:rPr>
              <a:t> слова. Предлогу в ней отводится </a:t>
            </a:r>
            <a:endParaRPr lang="ru-RU" sz="3600" b="1" i="1" dirty="0" smtClean="0">
              <a:solidFill>
                <a:schemeClr val="bg1"/>
              </a:solidFill>
              <a:latin typeface="Times New Roman"/>
              <a:ea typeface="Calibri"/>
            </a:endParaRPr>
          </a:p>
          <a:p>
            <a:pPr>
              <a:lnSpc>
                <a:spcPct val="150000"/>
              </a:lnSpc>
            </a:pPr>
            <a:r>
              <a:rPr lang="ru-RU" sz="3600" b="1" i="1" dirty="0">
                <a:solidFill>
                  <a:srgbClr val="C00000"/>
                </a:solidFill>
                <a:latin typeface="Times New Roman"/>
                <a:ea typeface="Calibri"/>
              </a:rPr>
              <a:t> 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/>
                <a:ea typeface="Calibri"/>
              </a:rPr>
              <a:t>                        22</a:t>
            </a:r>
            <a:r>
              <a:rPr lang="ru-RU" sz="3600" b="1" i="1" dirty="0">
                <a:solidFill>
                  <a:srgbClr val="C00000"/>
                </a:solidFill>
                <a:latin typeface="Times New Roman"/>
                <a:ea typeface="Calibri"/>
              </a:rPr>
              <a:t>% </a:t>
            </a:r>
            <a:r>
              <a:rPr lang="ru-RU" sz="3600" b="1" i="1" dirty="0">
                <a:solidFill>
                  <a:schemeClr val="bg1"/>
                </a:solidFill>
                <a:latin typeface="Times New Roman"/>
                <a:ea typeface="Calibri"/>
              </a:rPr>
              <a:t>.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90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743325" y="4221163"/>
            <a:ext cx="5400675" cy="863600"/>
          </a:xfrm>
        </p:spPr>
        <p:txBody>
          <a:bodyPr/>
          <a:lstStyle/>
          <a:p>
            <a:pPr eaLnBrk="1" hangingPunct="1"/>
            <a:endParaRPr lang="ru-RU" sz="1800" b="1" dirty="0" smtClean="0">
              <a:solidFill>
                <a:srgbClr val="FFFF99"/>
              </a:solidFill>
              <a:latin typeface="Arial" charset="0"/>
            </a:endParaRPr>
          </a:p>
          <a:p>
            <a:pPr eaLnBrk="1" hangingPunct="1"/>
            <a:endParaRPr lang="ru-RU" sz="1800" b="1" dirty="0" smtClean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21" name="Минус 20"/>
          <p:cNvSpPr/>
          <p:nvPr/>
        </p:nvSpPr>
        <p:spPr>
          <a:xfrm rot="19618086">
            <a:off x="674688" y="5768975"/>
            <a:ext cx="914400" cy="914400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40401" y="548680"/>
            <a:ext cx="6824488" cy="5196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i="1" dirty="0">
                <a:solidFill>
                  <a:schemeClr val="bg1"/>
                </a:solidFill>
              </a:rPr>
              <a:t>З</a:t>
            </a:r>
            <a:r>
              <a:rPr lang="ru-RU" sz="2800" b="1" i="1" dirty="0" smtClean="0">
                <a:solidFill>
                  <a:schemeClr val="bg1"/>
                </a:solidFill>
              </a:rPr>
              <a:t>адержаться</a:t>
            </a:r>
            <a:r>
              <a:rPr lang="ru-RU" sz="2800" b="1" i="1" dirty="0">
                <a:solidFill>
                  <a:schemeClr val="bg1"/>
                </a:solidFill>
              </a:rPr>
              <a:t>, авария; </a:t>
            </a:r>
          </a:p>
          <a:p>
            <a:pPr>
              <a:lnSpc>
                <a:spcPct val="150000"/>
              </a:lnSpc>
            </a:pPr>
            <a:r>
              <a:rPr lang="ru-RU" sz="2800" b="1" i="1" dirty="0" smtClean="0">
                <a:solidFill>
                  <a:schemeClr val="bg1"/>
                </a:solidFill>
              </a:rPr>
              <a:t>отказаться</a:t>
            </a:r>
            <a:r>
              <a:rPr lang="ru-RU" sz="2800" b="1" i="1" dirty="0">
                <a:solidFill>
                  <a:schemeClr val="bg1"/>
                </a:solidFill>
              </a:rPr>
              <a:t>, недостаток времени; </a:t>
            </a:r>
          </a:p>
          <a:p>
            <a:pPr>
              <a:lnSpc>
                <a:spcPct val="150000"/>
              </a:lnSpc>
            </a:pPr>
            <a:r>
              <a:rPr lang="ru-RU" sz="2800" b="1" i="1" dirty="0" smtClean="0">
                <a:solidFill>
                  <a:schemeClr val="bg1"/>
                </a:solidFill>
              </a:rPr>
              <a:t> </a:t>
            </a:r>
            <a:r>
              <a:rPr lang="ru-RU" sz="2800" b="1" i="1" dirty="0">
                <a:solidFill>
                  <a:schemeClr val="bg1"/>
                </a:solidFill>
              </a:rPr>
              <a:t>разлиться, прошедшие  дожди; </a:t>
            </a:r>
          </a:p>
          <a:p>
            <a:pPr>
              <a:lnSpc>
                <a:spcPct val="150000"/>
              </a:lnSpc>
            </a:pPr>
            <a:r>
              <a:rPr lang="ru-RU" sz="2800" b="1" i="1" dirty="0">
                <a:solidFill>
                  <a:schemeClr val="bg1"/>
                </a:solidFill>
              </a:rPr>
              <a:t> победить мужество; </a:t>
            </a:r>
          </a:p>
          <a:p>
            <a:pPr>
              <a:lnSpc>
                <a:spcPct val="150000"/>
              </a:lnSpc>
            </a:pPr>
            <a:r>
              <a:rPr lang="ru-RU" sz="2800" b="1" i="1" dirty="0">
                <a:solidFill>
                  <a:schemeClr val="bg1"/>
                </a:solidFill>
              </a:rPr>
              <a:t> утеплить предстоящие </a:t>
            </a:r>
            <a:r>
              <a:rPr lang="ru-RU" sz="2800" b="1" i="1" dirty="0" smtClean="0">
                <a:solidFill>
                  <a:schemeClr val="bg1"/>
                </a:solidFill>
              </a:rPr>
              <a:t>  заморозки</a:t>
            </a:r>
            <a:r>
              <a:rPr lang="ru-RU" sz="2800" b="1" i="1" dirty="0">
                <a:solidFill>
                  <a:schemeClr val="bg1"/>
                </a:solidFill>
              </a:rPr>
              <a:t>; </a:t>
            </a:r>
          </a:p>
          <a:p>
            <a:pPr>
              <a:lnSpc>
                <a:spcPct val="150000"/>
              </a:lnSpc>
            </a:pPr>
            <a:r>
              <a:rPr lang="ru-RU" sz="2800" b="1" i="1" dirty="0">
                <a:solidFill>
                  <a:schemeClr val="bg1"/>
                </a:solidFill>
              </a:rPr>
              <a:t> </a:t>
            </a:r>
            <a:r>
              <a:rPr lang="ru-RU" sz="2800" b="1" i="1" dirty="0" smtClean="0">
                <a:solidFill>
                  <a:schemeClr val="bg1"/>
                </a:solidFill>
              </a:rPr>
              <a:t>научиться</a:t>
            </a:r>
            <a:r>
              <a:rPr lang="ru-RU" sz="2800" b="1" i="1" dirty="0">
                <a:solidFill>
                  <a:schemeClr val="bg1"/>
                </a:solidFill>
              </a:rPr>
              <a:t>, настойчивость; </a:t>
            </a:r>
          </a:p>
          <a:p>
            <a:pPr>
              <a:lnSpc>
                <a:spcPct val="150000"/>
              </a:lnSpc>
            </a:pPr>
            <a:r>
              <a:rPr lang="ru-RU" sz="2800" b="1" i="1" dirty="0">
                <a:solidFill>
                  <a:schemeClr val="bg1"/>
                </a:solidFill>
              </a:rPr>
              <a:t> сделать,  дружная работа;</a:t>
            </a:r>
          </a:p>
          <a:p>
            <a:pPr>
              <a:lnSpc>
                <a:spcPct val="150000"/>
              </a:lnSpc>
            </a:pPr>
            <a:r>
              <a:rPr lang="ru-RU" sz="2800" b="1" i="1" dirty="0">
                <a:solidFill>
                  <a:schemeClr val="bg1"/>
                </a:solidFill>
              </a:rPr>
              <a:t>  остаться дождь. 	</a:t>
            </a:r>
          </a:p>
        </p:txBody>
      </p:sp>
    </p:spTree>
    <p:extLst>
      <p:ext uri="{BB962C8B-B14F-4D97-AF65-F5344CB8AC3E}">
        <p14:creationId xmlns:p14="http://schemas.microsoft.com/office/powerpoint/2010/main" val="171401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743325" y="4221163"/>
            <a:ext cx="5400675" cy="863600"/>
          </a:xfrm>
        </p:spPr>
        <p:txBody>
          <a:bodyPr/>
          <a:lstStyle/>
          <a:p>
            <a:pPr eaLnBrk="1" hangingPunct="1"/>
            <a:endParaRPr lang="ru-RU" sz="1800" b="1" dirty="0" smtClean="0">
              <a:solidFill>
                <a:srgbClr val="FFFF99"/>
              </a:solidFill>
              <a:latin typeface="Arial" charset="0"/>
            </a:endParaRPr>
          </a:p>
          <a:p>
            <a:pPr eaLnBrk="1" hangingPunct="1"/>
            <a:endParaRPr lang="ru-RU" sz="1800" b="1" dirty="0" smtClean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21" name="Минус 20"/>
          <p:cNvSpPr/>
          <p:nvPr/>
        </p:nvSpPr>
        <p:spPr>
          <a:xfrm rot="19618086">
            <a:off x="674688" y="5768975"/>
            <a:ext cx="914400" cy="914400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64412" y="1628800"/>
            <a:ext cx="5861477" cy="3303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b="1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Из-за –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 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препятствие</a:t>
            </a:r>
            <a:r>
              <a:rPr lang="ru-RU" sz="3200" b="1" i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,   </a:t>
            </a:r>
            <a:r>
              <a:rPr lang="ru-RU" sz="3200" b="1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благодаря – </a:t>
            </a:r>
            <a:r>
              <a:rPr lang="ru-RU" sz="3200" b="1" i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помощь</a:t>
            </a:r>
            <a:r>
              <a:rPr lang="ru-RU" sz="3200" b="1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, </a:t>
            </a:r>
            <a:endParaRPr lang="ru-RU" sz="3200" b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3200" b="1" i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b="1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вследствие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–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случившееся</a:t>
            </a:r>
            <a:r>
              <a:rPr lang="ru-RU" sz="3200" b="1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,</a:t>
            </a:r>
            <a:endParaRPr lang="ru-RU" sz="3200" b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3200" b="1" i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b="1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ввиду – </a:t>
            </a:r>
            <a:r>
              <a:rPr lang="ru-RU" sz="3200" b="1" i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предстоящее</a:t>
            </a:r>
            <a:r>
              <a:rPr lang="ru-RU" sz="3200" b="1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3200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3114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743325" y="4221163"/>
            <a:ext cx="5400675" cy="863600"/>
          </a:xfrm>
        </p:spPr>
        <p:txBody>
          <a:bodyPr/>
          <a:lstStyle/>
          <a:p>
            <a:pPr eaLnBrk="1" hangingPunct="1"/>
            <a:endParaRPr lang="ru-RU" sz="1800" b="1" dirty="0" smtClean="0">
              <a:solidFill>
                <a:srgbClr val="FFFF99"/>
              </a:solidFill>
              <a:latin typeface="Arial" charset="0"/>
            </a:endParaRPr>
          </a:p>
          <a:p>
            <a:pPr eaLnBrk="1" hangingPunct="1"/>
            <a:endParaRPr lang="ru-RU" sz="1800" b="1" dirty="0" smtClean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21" name="Минус 20"/>
          <p:cNvSpPr/>
          <p:nvPr/>
        </p:nvSpPr>
        <p:spPr>
          <a:xfrm rot="19618086">
            <a:off x="674688" y="5768975"/>
            <a:ext cx="914400" cy="914400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31888" y="1268760"/>
            <a:ext cx="757711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Times New Roman"/>
                <a:ea typeface="Calibri"/>
              </a:rPr>
              <a:t>        Предлоги могут обозначать</a:t>
            </a:r>
          </a:p>
          <a:p>
            <a:pPr>
              <a:lnSpc>
                <a:spcPct val="150000"/>
              </a:lnSpc>
            </a:pPr>
            <a:r>
              <a:rPr lang="ru-RU" sz="2800" b="1" i="1" dirty="0" smtClean="0">
                <a:solidFill>
                  <a:schemeClr val="bg1"/>
                </a:solidFill>
                <a:latin typeface="Times New Roman"/>
                <a:ea typeface="Calibri"/>
              </a:rPr>
              <a:t> </a:t>
            </a:r>
            <a:r>
              <a:rPr lang="ru-RU" sz="2800" b="1" i="1" dirty="0">
                <a:solidFill>
                  <a:srgbClr val="C00000"/>
                </a:solidFill>
                <a:latin typeface="Times New Roman"/>
                <a:ea typeface="Calibri"/>
              </a:rPr>
              <a:t>отношение к месту</a:t>
            </a:r>
            <a:r>
              <a:rPr lang="ru-RU" sz="2800" b="1" i="1" dirty="0">
                <a:solidFill>
                  <a:schemeClr val="bg1"/>
                </a:solidFill>
                <a:latin typeface="Times New Roman"/>
                <a:ea typeface="Calibri"/>
              </a:rPr>
              <a:t>  </a:t>
            </a:r>
            <a:r>
              <a:rPr lang="ru-RU" sz="2800" i="1" dirty="0">
                <a:solidFill>
                  <a:schemeClr val="bg1"/>
                </a:solidFill>
                <a:latin typeface="Times New Roman"/>
                <a:ea typeface="Calibri"/>
              </a:rPr>
              <a:t>(</a:t>
            </a:r>
            <a:r>
              <a:rPr lang="ru-RU" sz="2800" b="1" dirty="0">
                <a:solidFill>
                  <a:schemeClr val="bg1"/>
                </a:solidFill>
                <a:latin typeface="Times New Roman"/>
                <a:ea typeface="Calibri"/>
              </a:rPr>
              <a:t>уехать в </a:t>
            </a:r>
            <a:r>
              <a:rPr lang="ru-RU" sz="2800" b="1" dirty="0" smtClean="0">
                <a:solidFill>
                  <a:schemeClr val="bg1"/>
                </a:solidFill>
                <a:latin typeface="Times New Roman"/>
                <a:ea typeface="Calibri"/>
              </a:rPr>
              <a:t>город),  </a:t>
            </a:r>
            <a:endParaRPr lang="ru-RU" sz="2800" dirty="0" smtClean="0">
              <a:solidFill>
                <a:schemeClr val="bg1"/>
              </a:solidFill>
              <a:latin typeface="Times New Roman"/>
              <a:ea typeface="Calibri"/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chemeClr val="bg1"/>
                </a:solidFill>
                <a:latin typeface="Times New Roman"/>
                <a:ea typeface="Calibri"/>
              </a:rPr>
              <a:t> </a:t>
            </a:r>
            <a:r>
              <a:rPr lang="ru-RU" sz="2800" b="1" i="1" dirty="0">
                <a:solidFill>
                  <a:srgbClr val="C00000"/>
                </a:solidFill>
                <a:latin typeface="Times New Roman"/>
                <a:ea typeface="Calibri"/>
              </a:rPr>
              <a:t>совместности</a:t>
            </a:r>
            <a:r>
              <a:rPr lang="ru-RU" sz="2800" dirty="0">
                <a:solidFill>
                  <a:schemeClr val="bg1"/>
                </a:solidFill>
                <a:latin typeface="Times New Roman"/>
                <a:ea typeface="Calibri"/>
              </a:rPr>
              <a:t> (</a:t>
            </a:r>
            <a:r>
              <a:rPr lang="ru-RU" sz="2800" b="1" dirty="0">
                <a:solidFill>
                  <a:schemeClr val="bg1"/>
                </a:solidFill>
                <a:latin typeface="Times New Roman"/>
                <a:ea typeface="Calibri"/>
              </a:rPr>
              <a:t>делать с другом</a:t>
            </a:r>
            <a:r>
              <a:rPr lang="ru-RU" sz="2800" dirty="0">
                <a:solidFill>
                  <a:schemeClr val="bg1"/>
                </a:solidFill>
                <a:latin typeface="Times New Roman"/>
                <a:ea typeface="Calibri"/>
              </a:rPr>
              <a:t>), </a:t>
            </a:r>
            <a:r>
              <a:rPr lang="ru-RU" sz="2800" dirty="0" smtClean="0">
                <a:solidFill>
                  <a:schemeClr val="bg1"/>
                </a:solidFill>
                <a:latin typeface="Times New Roman"/>
                <a:ea typeface="Calibri"/>
              </a:rPr>
              <a:t> 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/>
                <a:ea typeface="Calibri"/>
              </a:rPr>
              <a:t>приблизительной</a:t>
            </a:r>
            <a:r>
              <a:rPr lang="ru-RU" sz="2800" i="1" dirty="0" smtClean="0">
                <a:solidFill>
                  <a:srgbClr val="C00000"/>
                </a:solidFill>
                <a:latin typeface="Times New Roman"/>
                <a:ea typeface="Calibri"/>
              </a:rPr>
              <a:t> </a:t>
            </a:r>
            <a:r>
              <a:rPr lang="ru-RU" sz="2800" b="1" i="1" dirty="0">
                <a:solidFill>
                  <a:srgbClr val="C00000"/>
                </a:solidFill>
                <a:latin typeface="Times New Roman"/>
                <a:ea typeface="Calibri"/>
              </a:rPr>
              <a:t>меры</a:t>
            </a:r>
            <a:r>
              <a:rPr lang="ru-RU" sz="2800" dirty="0">
                <a:solidFill>
                  <a:srgbClr val="C00000"/>
                </a:solidFill>
                <a:latin typeface="Times New Roman"/>
                <a:ea typeface="Calibri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/>
                <a:ea typeface="Calibri"/>
              </a:rPr>
              <a:t>(</a:t>
            </a:r>
            <a:r>
              <a:rPr lang="ru-RU" sz="2800" b="1" dirty="0">
                <a:solidFill>
                  <a:schemeClr val="bg1"/>
                </a:solidFill>
                <a:latin typeface="Times New Roman"/>
                <a:ea typeface="Calibri"/>
              </a:rPr>
              <a:t>пройти с</a:t>
            </a:r>
            <a:r>
              <a:rPr lang="ru-RU" sz="2800" dirty="0">
                <a:solidFill>
                  <a:schemeClr val="bg1"/>
                </a:solidFill>
                <a:latin typeface="Times New Roman"/>
                <a:ea typeface="Calibri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Times New Roman"/>
                <a:ea typeface="Calibri"/>
              </a:rPr>
              <a:t>километр</a:t>
            </a:r>
            <a:r>
              <a:rPr lang="ru-RU" sz="2800" dirty="0">
                <a:solidFill>
                  <a:schemeClr val="bg1"/>
                </a:solidFill>
                <a:latin typeface="Times New Roman"/>
                <a:ea typeface="Calibri"/>
              </a:rPr>
              <a:t>), </a:t>
            </a:r>
            <a:r>
              <a:rPr lang="ru-RU" sz="2800" b="1" i="1" dirty="0">
                <a:solidFill>
                  <a:srgbClr val="C00000"/>
                </a:solidFill>
                <a:latin typeface="Times New Roman"/>
                <a:ea typeface="Calibri"/>
              </a:rPr>
              <a:t>цели</a:t>
            </a:r>
            <a:r>
              <a:rPr lang="ru-RU" sz="2800" dirty="0">
                <a:solidFill>
                  <a:srgbClr val="C00000"/>
                </a:solidFill>
                <a:latin typeface="Times New Roman"/>
                <a:ea typeface="Calibri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/>
                <a:ea typeface="Calibri"/>
              </a:rPr>
              <a:t>(</a:t>
            </a:r>
            <a:r>
              <a:rPr lang="ru-RU" sz="2800" b="1" dirty="0">
                <a:solidFill>
                  <a:schemeClr val="bg1"/>
                </a:solidFill>
                <a:latin typeface="Times New Roman"/>
                <a:ea typeface="Calibri"/>
              </a:rPr>
              <a:t>израсходовать на починку</a:t>
            </a:r>
            <a:r>
              <a:rPr lang="ru-RU" sz="2800" dirty="0">
                <a:solidFill>
                  <a:schemeClr val="bg1"/>
                </a:solidFill>
                <a:latin typeface="Times New Roman"/>
                <a:ea typeface="Calibri"/>
              </a:rPr>
              <a:t>), </a:t>
            </a:r>
            <a:endParaRPr lang="ru-RU" sz="2800" dirty="0" smtClean="0">
              <a:solidFill>
                <a:schemeClr val="bg1"/>
              </a:solidFill>
              <a:latin typeface="Times New Roman"/>
              <a:ea typeface="Calibri"/>
            </a:endParaRPr>
          </a:p>
          <a:p>
            <a:pPr>
              <a:lnSpc>
                <a:spcPct val="150000"/>
              </a:lnSpc>
            </a:pPr>
            <a:r>
              <a:rPr lang="ru-RU" sz="2800" b="1" i="1" dirty="0" smtClean="0">
                <a:solidFill>
                  <a:srgbClr val="C00000"/>
                </a:solidFill>
                <a:latin typeface="Times New Roman"/>
                <a:ea typeface="Calibri"/>
              </a:rPr>
              <a:t>причины</a:t>
            </a:r>
            <a:r>
              <a:rPr lang="ru-RU" sz="2800" i="1" dirty="0" smtClean="0">
                <a:solidFill>
                  <a:srgbClr val="C00000"/>
                </a:solidFill>
                <a:latin typeface="Times New Roman"/>
                <a:ea typeface="Calibri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Times New Roman"/>
                <a:ea typeface="Calibri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/>
                <a:ea typeface="Calibri"/>
              </a:rPr>
              <a:t>(</a:t>
            </a:r>
            <a:r>
              <a:rPr lang="ru-RU" sz="2800" b="1" dirty="0">
                <a:solidFill>
                  <a:schemeClr val="bg1"/>
                </a:solidFill>
                <a:latin typeface="Times New Roman"/>
                <a:ea typeface="Calibri"/>
              </a:rPr>
              <a:t>пропустить из-за</a:t>
            </a:r>
            <a:r>
              <a:rPr lang="ru-RU" sz="2800" dirty="0">
                <a:solidFill>
                  <a:schemeClr val="bg1"/>
                </a:solidFill>
                <a:latin typeface="Times New Roman"/>
                <a:ea typeface="Calibri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Times New Roman"/>
                <a:ea typeface="Calibri"/>
              </a:rPr>
              <a:t>болезни</a:t>
            </a:r>
            <a:r>
              <a:rPr lang="ru-RU" sz="2800" dirty="0">
                <a:solidFill>
                  <a:schemeClr val="bg1"/>
                </a:solidFill>
                <a:latin typeface="Times New Roman"/>
                <a:ea typeface="Calibri"/>
              </a:rPr>
              <a:t>)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01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743325" y="4221163"/>
            <a:ext cx="5400675" cy="863600"/>
          </a:xfrm>
        </p:spPr>
        <p:txBody>
          <a:bodyPr/>
          <a:lstStyle/>
          <a:p>
            <a:pPr eaLnBrk="1" hangingPunct="1"/>
            <a:endParaRPr lang="ru-RU" sz="1800" b="1" dirty="0" smtClean="0">
              <a:solidFill>
                <a:srgbClr val="FFFF99"/>
              </a:solidFill>
              <a:latin typeface="Arial" charset="0"/>
            </a:endParaRPr>
          </a:p>
          <a:p>
            <a:pPr eaLnBrk="1" hangingPunct="1"/>
            <a:endParaRPr lang="ru-RU" sz="1800" b="1" dirty="0" smtClean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21" name="Минус 20"/>
          <p:cNvSpPr/>
          <p:nvPr/>
        </p:nvSpPr>
        <p:spPr>
          <a:xfrm rot="19618086">
            <a:off x="674688" y="5768975"/>
            <a:ext cx="914400" cy="914400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31888" y="548680"/>
            <a:ext cx="6680472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Задержан </a:t>
            </a:r>
            <a:r>
              <a:rPr lang="ru-RU" sz="3200" b="1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согласно приказа командира</a:t>
            </a:r>
            <a:r>
              <a:rPr lang="ru-RU" sz="3200" b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;</a:t>
            </a:r>
            <a:endParaRPr lang="ru-RU" sz="2800" b="1" dirty="0" smtClean="0">
              <a:solidFill>
                <a:schemeClr val="bg1"/>
              </a:solidFill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b="1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добиться успеха благодаря дружной работы</a:t>
            </a:r>
            <a:r>
              <a:rPr lang="ru-RU" sz="3200" b="1" i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;</a:t>
            </a:r>
            <a:endParaRPr lang="ru-RU" sz="2800" b="1" dirty="0" smtClean="0">
              <a:solidFill>
                <a:schemeClr val="bg1"/>
              </a:solidFill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b="1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сделано согласно распоряжения;</a:t>
            </a:r>
            <a:endParaRPr lang="ru-RU" sz="2800" b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 поступить наперекор здравого смысла;  </a:t>
            </a:r>
            <a:endParaRPr lang="ru-RU" sz="2800" b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 вопреки решения.</a:t>
            </a:r>
            <a:endParaRPr lang="ru-RU" sz="2800" b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14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743325" y="4221163"/>
            <a:ext cx="5400675" cy="863600"/>
          </a:xfrm>
        </p:spPr>
        <p:txBody>
          <a:bodyPr/>
          <a:lstStyle/>
          <a:p>
            <a:pPr eaLnBrk="1" hangingPunct="1"/>
            <a:endParaRPr lang="ru-RU" sz="1800" b="1" dirty="0" smtClean="0">
              <a:solidFill>
                <a:srgbClr val="FFFF99"/>
              </a:solidFill>
              <a:latin typeface="Arial" charset="0"/>
            </a:endParaRPr>
          </a:p>
          <a:p>
            <a:pPr eaLnBrk="1" hangingPunct="1"/>
            <a:endParaRPr lang="ru-RU" sz="1800" b="1" dirty="0" smtClean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21" name="Минус 20"/>
          <p:cNvSpPr/>
          <p:nvPr/>
        </p:nvSpPr>
        <p:spPr>
          <a:xfrm rot="19618086">
            <a:off x="674688" y="5768975"/>
            <a:ext cx="914400" cy="914400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07793" y="764704"/>
            <a:ext cx="7400552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</a:pPr>
            <a:r>
              <a:rPr lang="ru-RU" sz="3200" b="1" i="1" dirty="0" smtClean="0">
                <a:solidFill>
                  <a:prstClr val="white"/>
                </a:solidFill>
                <a:latin typeface="Times New Roman"/>
                <a:ea typeface="Calibri"/>
                <a:cs typeface="Times New Roman"/>
              </a:rPr>
              <a:t>Задержан </a:t>
            </a:r>
            <a:r>
              <a:rPr lang="ru-RU" sz="3200" b="1" i="1" dirty="0">
                <a:solidFill>
                  <a:prstClr val="white"/>
                </a:solidFill>
                <a:latin typeface="Times New Roman"/>
                <a:ea typeface="Calibri"/>
                <a:cs typeface="Times New Roman"/>
              </a:rPr>
              <a:t>согласно </a:t>
            </a:r>
            <a:r>
              <a:rPr lang="ru-RU" sz="3200" b="1" i="1" dirty="0" smtClean="0">
                <a:solidFill>
                  <a:prstClr val="white"/>
                </a:solidFill>
                <a:latin typeface="Times New Roman"/>
                <a:ea typeface="Calibri"/>
                <a:cs typeface="Times New Roman"/>
              </a:rPr>
              <a:t>приказ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у </a:t>
            </a:r>
            <a:r>
              <a:rPr lang="ru-RU" sz="3200" b="1" i="1" dirty="0" smtClean="0">
                <a:solidFill>
                  <a:prstClr val="white"/>
                </a:solidFill>
                <a:latin typeface="Times New Roman"/>
                <a:ea typeface="Calibri"/>
                <a:cs typeface="Times New Roman"/>
              </a:rPr>
              <a:t>командира</a:t>
            </a:r>
            <a:r>
              <a:rPr lang="ru-RU" sz="3200" b="1" dirty="0" smtClean="0">
                <a:solidFill>
                  <a:prstClr val="white"/>
                </a:solidFill>
                <a:latin typeface="Times New Roman"/>
                <a:ea typeface="Calibri"/>
                <a:cs typeface="Times New Roman"/>
              </a:rPr>
              <a:t>;</a:t>
            </a:r>
            <a:endParaRPr lang="ru-RU" sz="2800" b="1" dirty="0" smtClean="0">
              <a:solidFill>
                <a:prstClr val="white"/>
              </a:solidFill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</a:pPr>
            <a:r>
              <a:rPr lang="ru-RU" sz="3200" b="1" i="1" dirty="0" smtClean="0">
                <a:solidFill>
                  <a:prstClr val="white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b="1" i="1" dirty="0">
                <a:solidFill>
                  <a:prstClr val="white"/>
                </a:solidFill>
                <a:latin typeface="Times New Roman"/>
                <a:ea typeface="Calibri"/>
                <a:cs typeface="Times New Roman"/>
              </a:rPr>
              <a:t>добиться успеха благодаря дружной </a:t>
            </a:r>
            <a:r>
              <a:rPr lang="ru-RU" sz="3200" b="1" i="1" dirty="0" smtClean="0">
                <a:solidFill>
                  <a:prstClr val="white"/>
                </a:solidFill>
                <a:latin typeface="Times New Roman"/>
                <a:ea typeface="Calibri"/>
                <a:cs typeface="Times New Roman"/>
              </a:rPr>
              <a:t>работ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е</a:t>
            </a:r>
            <a:r>
              <a:rPr lang="ru-RU" sz="3200" b="1" i="1" dirty="0" smtClean="0">
                <a:solidFill>
                  <a:prstClr val="white"/>
                </a:solidFill>
                <a:latin typeface="Times New Roman"/>
                <a:ea typeface="Calibri"/>
                <a:cs typeface="Times New Roman"/>
              </a:rPr>
              <a:t>;</a:t>
            </a:r>
            <a:endParaRPr lang="ru-RU" sz="2800" b="1" dirty="0" smtClean="0">
              <a:solidFill>
                <a:prstClr val="white"/>
              </a:solidFill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</a:pPr>
            <a:r>
              <a:rPr lang="ru-RU" sz="3200" b="1" i="1" dirty="0" smtClean="0">
                <a:solidFill>
                  <a:prstClr val="white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b="1" i="1" dirty="0">
                <a:solidFill>
                  <a:prstClr val="white"/>
                </a:solidFill>
                <a:latin typeface="Times New Roman"/>
                <a:ea typeface="Calibri"/>
                <a:cs typeface="Times New Roman"/>
              </a:rPr>
              <a:t>сделано согласно </a:t>
            </a:r>
            <a:r>
              <a:rPr lang="ru-RU" sz="3200" b="1" i="1" dirty="0" smtClean="0">
                <a:solidFill>
                  <a:prstClr val="white"/>
                </a:solidFill>
                <a:latin typeface="Times New Roman"/>
                <a:ea typeface="Calibri"/>
                <a:cs typeface="Times New Roman"/>
              </a:rPr>
              <a:t>распоряжени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ю</a:t>
            </a:r>
            <a:r>
              <a:rPr lang="ru-RU" sz="3200" b="1" i="1" dirty="0" smtClean="0">
                <a:solidFill>
                  <a:prstClr val="white"/>
                </a:solidFill>
                <a:latin typeface="Times New Roman"/>
                <a:ea typeface="Calibri"/>
                <a:cs typeface="Times New Roman"/>
              </a:rPr>
              <a:t>;</a:t>
            </a:r>
            <a:endParaRPr lang="ru-RU" sz="2800" b="1" dirty="0">
              <a:solidFill>
                <a:prstClr val="white"/>
              </a:solidFill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</a:pPr>
            <a:r>
              <a:rPr lang="ru-RU" sz="3200" b="1" i="1" dirty="0">
                <a:solidFill>
                  <a:prstClr val="white"/>
                </a:solidFill>
                <a:latin typeface="Times New Roman"/>
                <a:ea typeface="Calibri"/>
                <a:cs typeface="Times New Roman"/>
              </a:rPr>
              <a:t>  поступить наперекор </a:t>
            </a:r>
            <a:r>
              <a:rPr lang="ru-RU" sz="3200" b="1" i="1" dirty="0" smtClean="0">
                <a:solidFill>
                  <a:prstClr val="white"/>
                </a:solidFill>
                <a:latin typeface="Times New Roman"/>
                <a:ea typeface="Calibri"/>
                <a:cs typeface="Times New Roman"/>
              </a:rPr>
              <a:t>здрав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ому</a:t>
            </a:r>
            <a:r>
              <a:rPr lang="ru-RU" sz="3200" b="1" i="1" dirty="0" smtClean="0">
                <a:solidFill>
                  <a:prstClr val="white"/>
                </a:solidFill>
                <a:latin typeface="Times New Roman"/>
                <a:ea typeface="Calibri"/>
                <a:cs typeface="Times New Roman"/>
              </a:rPr>
              <a:t> смысл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у</a:t>
            </a:r>
            <a:r>
              <a:rPr lang="ru-RU" sz="3200" b="1" i="1" dirty="0" smtClean="0">
                <a:solidFill>
                  <a:prstClr val="white"/>
                </a:solidFill>
                <a:latin typeface="Times New Roman"/>
                <a:ea typeface="Calibri"/>
                <a:cs typeface="Times New Roman"/>
              </a:rPr>
              <a:t>;  </a:t>
            </a:r>
            <a:endParaRPr lang="ru-RU" sz="2800" b="1" dirty="0">
              <a:solidFill>
                <a:prstClr val="white"/>
              </a:solidFill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</a:pPr>
            <a:r>
              <a:rPr lang="ru-RU" sz="3200" b="1" i="1" dirty="0">
                <a:solidFill>
                  <a:prstClr val="white"/>
                </a:solidFill>
                <a:latin typeface="Times New Roman"/>
                <a:ea typeface="Calibri"/>
                <a:cs typeface="Times New Roman"/>
              </a:rPr>
              <a:t>  вопреки </a:t>
            </a:r>
            <a:r>
              <a:rPr lang="ru-RU" sz="3200" b="1" i="1" dirty="0" smtClean="0">
                <a:solidFill>
                  <a:prstClr val="white"/>
                </a:solidFill>
                <a:latin typeface="Times New Roman"/>
                <a:ea typeface="Calibri"/>
                <a:cs typeface="Times New Roman"/>
              </a:rPr>
              <a:t>решени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ю</a:t>
            </a:r>
            <a:r>
              <a:rPr lang="ru-RU" sz="3200" b="1" i="1" dirty="0" smtClean="0">
                <a:solidFill>
                  <a:prstClr val="white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2800" b="1" dirty="0">
              <a:solidFill>
                <a:prstClr val="white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3200" i="1" dirty="0">
                <a:solidFill>
                  <a:prstClr val="white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35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743325" y="4221163"/>
            <a:ext cx="5400675" cy="863600"/>
          </a:xfrm>
        </p:spPr>
        <p:txBody>
          <a:bodyPr/>
          <a:lstStyle/>
          <a:p>
            <a:pPr eaLnBrk="1" hangingPunct="1"/>
            <a:endParaRPr lang="ru-RU" sz="1800" b="1" dirty="0" smtClean="0">
              <a:solidFill>
                <a:srgbClr val="FFFF99"/>
              </a:solidFill>
              <a:latin typeface="Arial" charset="0"/>
            </a:endParaRPr>
          </a:p>
          <a:p>
            <a:pPr eaLnBrk="1" hangingPunct="1"/>
            <a:endParaRPr lang="ru-RU" sz="1800" b="1" dirty="0" smtClean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21" name="Минус 20"/>
          <p:cNvSpPr/>
          <p:nvPr/>
        </p:nvSpPr>
        <p:spPr>
          <a:xfrm rot="19618086">
            <a:off x="674688" y="5768975"/>
            <a:ext cx="914400" cy="914400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836712"/>
            <a:ext cx="7272808" cy="500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b="1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Отличительные признаки предлогов:</a:t>
            </a:r>
            <a:endParaRPr lang="ru-RU" sz="2800" b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- предлоги служат для связи слов в предложении;</a:t>
            </a:r>
            <a:endParaRPr lang="ru-RU" sz="2800" b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- если их убрать, предложение теряет смысл;</a:t>
            </a:r>
            <a:endParaRPr lang="ru-RU" sz="2800" b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- к самостоятельным частям речи можно поставить вопрос, а к предлогу нельзя.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14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64</TotalTime>
  <Words>297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1_Тема Office</vt:lpstr>
      <vt:lpstr> Обобщение темы «Предлог»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Обобщение темы «Предлог» </dc:title>
  <dc:creator>home</dc:creator>
  <cp:lastModifiedBy>home</cp:lastModifiedBy>
  <cp:revision>8</cp:revision>
  <dcterms:created xsi:type="dcterms:W3CDTF">2012-11-16T06:07:40Z</dcterms:created>
  <dcterms:modified xsi:type="dcterms:W3CDTF">2012-11-16T12:10:21Z</dcterms:modified>
</cp:coreProperties>
</file>